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3"/>
  </p:notesMasterIdLst>
  <p:sldIdLst>
    <p:sldId id="861" r:id="rId2"/>
    <p:sldId id="926" r:id="rId3"/>
    <p:sldId id="984" r:id="rId4"/>
    <p:sldId id="986" r:id="rId5"/>
    <p:sldId id="987" r:id="rId6"/>
    <p:sldId id="988" r:id="rId7"/>
    <p:sldId id="995" r:id="rId8"/>
    <p:sldId id="989" r:id="rId9"/>
    <p:sldId id="990" r:id="rId10"/>
    <p:sldId id="994" r:id="rId11"/>
    <p:sldId id="1020" r:id="rId12"/>
    <p:sldId id="1022" r:id="rId13"/>
    <p:sldId id="1023" r:id="rId14"/>
    <p:sldId id="1024" r:id="rId15"/>
    <p:sldId id="1021" r:id="rId16"/>
    <p:sldId id="1007" r:id="rId17"/>
    <p:sldId id="1008" r:id="rId18"/>
    <p:sldId id="1017" r:id="rId19"/>
    <p:sldId id="1026" r:id="rId20"/>
    <p:sldId id="1058" r:id="rId21"/>
    <p:sldId id="1061" r:id="rId22"/>
    <p:sldId id="1059" r:id="rId23"/>
    <p:sldId id="1062" r:id="rId24"/>
    <p:sldId id="1063" r:id="rId25"/>
    <p:sldId id="1077" r:id="rId26"/>
    <p:sldId id="1065" r:id="rId27"/>
    <p:sldId id="1067" r:id="rId28"/>
    <p:sldId id="1066" r:id="rId29"/>
    <p:sldId id="1073" r:id="rId30"/>
    <p:sldId id="1074" r:id="rId31"/>
    <p:sldId id="1075" r:id="rId32"/>
    <p:sldId id="1076" r:id="rId33"/>
    <p:sldId id="1068" r:id="rId34"/>
    <p:sldId id="1069" r:id="rId35"/>
    <p:sldId id="1078" r:id="rId36"/>
    <p:sldId id="1079" r:id="rId37"/>
    <p:sldId id="1072" r:id="rId38"/>
    <p:sldId id="1080" r:id="rId39"/>
    <p:sldId id="1087" r:id="rId40"/>
    <p:sldId id="1088" r:id="rId41"/>
    <p:sldId id="1081" r:id="rId42"/>
    <p:sldId id="1082" r:id="rId43"/>
    <p:sldId id="1083" r:id="rId44"/>
    <p:sldId id="1085" r:id="rId45"/>
    <p:sldId id="1084" r:id="rId46"/>
    <p:sldId id="1086" r:id="rId47"/>
    <p:sldId id="1011" r:id="rId48"/>
    <p:sldId id="1032" r:id="rId49"/>
    <p:sldId id="1036" r:id="rId50"/>
    <p:sldId id="1037" r:id="rId51"/>
    <p:sldId id="1089" r:id="rId5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B6A2"/>
    <a:srgbClr val="646DD6"/>
    <a:srgbClr val="67F8DD"/>
    <a:srgbClr val="137CF8"/>
    <a:srgbClr val="FF5D6E"/>
    <a:srgbClr val="FB3D6C"/>
    <a:srgbClr val="202680"/>
    <a:srgbClr val="C62E51"/>
    <a:srgbClr val="F2939F"/>
    <a:srgbClr val="4DAD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47" autoAdjust="0"/>
    <p:restoredTop sz="88776" autoAdjust="0"/>
  </p:normalViewPr>
  <p:slideViewPr>
    <p:cSldViewPr snapToGrid="0" snapToObjects="1">
      <p:cViewPr varScale="1">
        <p:scale>
          <a:sx n="78" d="100"/>
          <a:sy n="78" d="100"/>
        </p:scale>
        <p:origin x="-2184" y="-1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68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79" d="100"/>
          <a:sy n="79" d="100"/>
        </p:scale>
        <p:origin x="-3352" y="-10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notesMaster" Target="notesMasters/notesMaster1.xml"/><Relationship Id="rId54" Type="http://schemas.openxmlformats.org/officeDocument/2006/relationships/printerSettings" Target="printerSettings/printerSettings1.bin"/><Relationship Id="rId55" Type="http://schemas.openxmlformats.org/officeDocument/2006/relationships/presProps" Target="presProps.xml"/><Relationship Id="rId56" Type="http://schemas.openxmlformats.org/officeDocument/2006/relationships/viewProps" Target="viewProps.xml"/><Relationship Id="rId57" Type="http://schemas.openxmlformats.org/officeDocument/2006/relationships/theme" Target="theme/theme1.xml"/><Relationship Id="rId58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1EB45C-8114-C243-8E1F-D22FE5297BD3}" type="datetimeFigureOut">
              <a:rPr lang="en-US" smtClean="0"/>
              <a:t>9/17/18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2C0B1A-A5F3-4E46-8999-3B7E733116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8758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2C0B1A-A5F3-4E46-8999-3B7E7331160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3320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3F1C1-24F2-D340-9F3B-38E8C457EFD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5872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2C0B1A-A5F3-4E46-8999-3B7E7331160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3320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3F1C1-24F2-D340-9F3B-38E8C457EFD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5872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2C0B1A-A5F3-4E46-8999-3B7E7331160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3320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3F1C1-24F2-D340-9F3B-38E8C457EFD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5872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3F1C1-24F2-D340-9F3B-38E8C457EFD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5872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3F1C1-24F2-D340-9F3B-38E8C457EFD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5872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3F1C1-24F2-D340-9F3B-38E8C457EFD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5872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3F1C1-24F2-D340-9F3B-38E8C457EFD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5872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3F1C1-24F2-D340-9F3B-38E8C457EFD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5872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3F1C1-24F2-D340-9F3B-38E8C457EFD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5872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3F1C1-24F2-D340-9F3B-38E8C457EFD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5872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3F1C1-24F2-D340-9F3B-38E8C457EFD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5872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3F1C1-24F2-D340-9F3B-38E8C457EFD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5872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3F1C1-24F2-D340-9F3B-38E8C457EFD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5872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3F1C1-24F2-D340-9F3B-38E8C457EFD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5872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3F1C1-24F2-D340-9F3B-38E8C457EFD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5872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3F1C1-24F2-D340-9F3B-38E8C457EFD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5872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3F1C1-24F2-D340-9F3B-38E8C457EFD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58726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3F1C1-24F2-D340-9F3B-38E8C457EFD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58726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3F1C1-24F2-D340-9F3B-38E8C457EFD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5872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2C0B1A-A5F3-4E46-8999-3B7E7331160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33200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3F1C1-24F2-D340-9F3B-38E8C457EFD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58726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3F1C1-24F2-D340-9F3B-38E8C457EFD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58726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3F1C1-24F2-D340-9F3B-38E8C457EFD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58726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3F1C1-24F2-D340-9F3B-38E8C457EFD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58726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3F1C1-24F2-D340-9F3B-38E8C457EFD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58726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3F1C1-24F2-D340-9F3B-38E8C457EFD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58726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3F1C1-24F2-D340-9F3B-38E8C457EFD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58726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2C0B1A-A5F3-4E46-8999-3B7E7331160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33200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3F1C1-24F2-D340-9F3B-38E8C457EFD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58726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3F1C1-24F2-D340-9F3B-38E8C457EFD2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5872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3F1C1-24F2-D340-9F3B-38E8C457EFD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58726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3F1C1-24F2-D340-9F3B-38E8C457EFD2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58726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3F1C1-24F2-D340-9F3B-38E8C457EFD2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58726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3F1C1-24F2-D340-9F3B-38E8C457EFD2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58726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3F1C1-24F2-D340-9F3B-38E8C457EFD2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58726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3F1C1-24F2-D340-9F3B-38E8C457EFD2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58726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2C0B1A-A5F3-4E46-8999-3B7E7331160B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33200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2C0B1A-A5F3-4E46-8999-3B7E7331160B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33200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2C0B1A-A5F3-4E46-8999-3B7E7331160B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33200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2C0B1A-A5F3-4E46-8999-3B7E7331160B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33200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3F1C1-24F2-D340-9F3B-38E8C457EFD2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5872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3F1C1-24F2-D340-9F3B-38E8C457EFD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58726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3F1C1-24F2-D340-9F3B-38E8C457EFD2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5872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3F1C1-24F2-D340-9F3B-38E8C457EFD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5872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3F1C1-24F2-D340-9F3B-38E8C457EFD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5872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3F1C1-24F2-D340-9F3B-38E8C457EFD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5872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3F1C1-24F2-D340-9F3B-38E8C457EFD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587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F603C-6408-B94C-87D3-B87E7040F2BD}" type="datetimeFigureOut">
              <a:rPr lang="en-US" smtClean="0"/>
              <a:t>9/17/18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33E8D-83B5-F04F-9162-9529BED05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9143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F603C-6408-B94C-87D3-B87E7040F2BD}" type="datetimeFigureOut">
              <a:rPr lang="en-US" smtClean="0"/>
              <a:t>9/17/18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33E8D-83B5-F04F-9162-9529BED05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683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F603C-6408-B94C-87D3-B87E7040F2BD}" type="datetimeFigureOut">
              <a:rPr lang="en-US" smtClean="0"/>
              <a:t>9/17/18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33E8D-83B5-F04F-9162-9529BED05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079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F603C-6408-B94C-87D3-B87E7040F2BD}" type="datetimeFigureOut">
              <a:rPr lang="en-US" smtClean="0"/>
              <a:t>9/17/18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33E8D-83B5-F04F-9162-9529BED05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849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F603C-6408-B94C-87D3-B87E7040F2BD}" type="datetimeFigureOut">
              <a:rPr lang="en-US" smtClean="0"/>
              <a:t>9/17/18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33E8D-83B5-F04F-9162-9529BED05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080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F603C-6408-B94C-87D3-B87E7040F2BD}" type="datetimeFigureOut">
              <a:rPr lang="en-US" smtClean="0"/>
              <a:t>9/17/18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33E8D-83B5-F04F-9162-9529BED05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668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F603C-6408-B94C-87D3-B87E7040F2BD}" type="datetimeFigureOut">
              <a:rPr lang="en-US" smtClean="0"/>
              <a:t>9/17/18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33E8D-83B5-F04F-9162-9529BED05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608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F603C-6408-B94C-87D3-B87E7040F2BD}" type="datetimeFigureOut">
              <a:rPr lang="en-US" smtClean="0"/>
              <a:t>9/17/18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33E8D-83B5-F04F-9162-9529BED05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799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F603C-6408-B94C-87D3-B87E7040F2BD}" type="datetimeFigureOut">
              <a:rPr lang="en-US" smtClean="0"/>
              <a:t>9/17/18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33E8D-83B5-F04F-9162-9529BED05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632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F603C-6408-B94C-87D3-B87E7040F2BD}" type="datetimeFigureOut">
              <a:rPr lang="en-US" smtClean="0"/>
              <a:t>9/17/18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33E8D-83B5-F04F-9162-9529BED05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414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F603C-6408-B94C-87D3-B87E7040F2BD}" type="datetimeFigureOut">
              <a:rPr lang="en-US" smtClean="0"/>
              <a:t>9/17/18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33E8D-83B5-F04F-9162-9529BED05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1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DF603C-6408-B94C-87D3-B87E7040F2BD}" type="datetimeFigureOut">
              <a:rPr lang="en-US" smtClean="0"/>
              <a:t>9/17/18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233E8D-83B5-F04F-9162-9529BED05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362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emf"/><Relationship Id="rId5" Type="http://schemas.openxmlformats.org/officeDocument/2006/relationships/image" Target="../media/image14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5.emf"/><Relationship Id="rId5" Type="http://schemas.openxmlformats.org/officeDocument/2006/relationships/image" Target="../media/image16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17.emf"/><Relationship Id="rId5" Type="http://schemas.openxmlformats.org/officeDocument/2006/relationships/image" Target="../media/image14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18.emf"/><Relationship Id="rId5" Type="http://schemas.openxmlformats.org/officeDocument/2006/relationships/image" Target="../media/image14.emf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emf"/><Relationship Id="rId5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6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22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3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4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25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5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30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5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6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7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8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39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0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" y="-406606"/>
            <a:ext cx="9143999" cy="6771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200" dirty="0" smtClean="0">
              <a:solidFill>
                <a:schemeClr val="bg1"/>
              </a:solidFill>
              <a:latin typeface="Gill Sans Light"/>
              <a:cs typeface="Gill Sans Light"/>
            </a:endParaRPr>
          </a:p>
          <a:p>
            <a:pPr algn="ctr"/>
            <a:endParaRPr lang="en-US" sz="3500" i="1" dirty="0" smtClean="0">
              <a:solidFill>
                <a:schemeClr val="bg1"/>
              </a:solidFill>
              <a:latin typeface="Gill Sans Light"/>
              <a:cs typeface="Gill Sans Light"/>
            </a:endParaRPr>
          </a:p>
          <a:p>
            <a:pPr algn="ctr"/>
            <a:r>
              <a:rPr lang="en-US" sz="4500" b="1" dirty="0" smtClean="0">
                <a:solidFill>
                  <a:schemeClr val="bg1"/>
                </a:solidFill>
                <a:latin typeface="Gill Sans Light"/>
                <a:cs typeface="Gill Sans Light"/>
              </a:rPr>
              <a:t/>
            </a:r>
            <a:br>
              <a:rPr lang="en-US" sz="4500" b="1" dirty="0" smtClean="0">
                <a:solidFill>
                  <a:schemeClr val="bg1"/>
                </a:solidFill>
                <a:latin typeface="Gill Sans Light"/>
                <a:cs typeface="Gill Sans Light"/>
              </a:rPr>
            </a:br>
            <a:endParaRPr lang="en-US" sz="2000" b="1" dirty="0" smtClean="0">
              <a:solidFill>
                <a:schemeClr val="bg1"/>
              </a:solidFill>
              <a:latin typeface="Gill Sans Light"/>
              <a:cs typeface="Gill Sans Light"/>
            </a:endParaRPr>
          </a:p>
          <a:p>
            <a:pPr algn="ctr"/>
            <a:endParaRPr lang="en-US" sz="2100" b="1" dirty="0" smtClean="0">
              <a:solidFill>
                <a:schemeClr val="bg1"/>
              </a:solidFill>
              <a:latin typeface="Gill Sans Light"/>
              <a:cs typeface="Gill Sans Light"/>
            </a:endParaRPr>
          </a:p>
          <a:p>
            <a:pPr algn="ctr"/>
            <a:endParaRPr lang="en-US" sz="2100" b="1" dirty="0" smtClean="0">
              <a:solidFill>
                <a:schemeClr val="bg1"/>
              </a:solidFill>
              <a:latin typeface="Gill Sans Light"/>
              <a:cs typeface="Gill Sans Light"/>
            </a:endParaRPr>
          </a:p>
          <a:p>
            <a:pPr algn="ctr"/>
            <a:endParaRPr lang="en-US" sz="2100" b="1" dirty="0" smtClean="0">
              <a:solidFill>
                <a:schemeClr val="bg1"/>
              </a:solidFill>
              <a:latin typeface="Gill Sans Light"/>
              <a:cs typeface="Gill Sans Light"/>
            </a:endParaRPr>
          </a:p>
          <a:p>
            <a:pPr algn="ctr"/>
            <a:endParaRPr lang="en-US" sz="2100" b="1" dirty="0" smtClean="0">
              <a:solidFill>
                <a:schemeClr val="bg1"/>
              </a:solidFill>
              <a:latin typeface="Gill Sans Light"/>
              <a:cs typeface="Gill Sans Light"/>
            </a:endParaRPr>
          </a:p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Gill Sans Light"/>
                <a:cs typeface="Gill Sans Light"/>
              </a:rPr>
              <a:t>ECE901</a:t>
            </a:r>
          </a:p>
          <a:p>
            <a:pPr algn="ctr"/>
            <a:endParaRPr lang="en-US" sz="4400" b="1" dirty="0">
              <a:solidFill>
                <a:schemeClr val="bg1"/>
              </a:solidFill>
              <a:latin typeface="Gill Sans Light"/>
              <a:cs typeface="Gill Sans Light"/>
            </a:endParaRPr>
          </a:p>
          <a:p>
            <a:pPr algn="ctr"/>
            <a:endParaRPr lang="en-US" sz="4400" b="1" dirty="0" smtClean="0">
              <a:solidFill>
                <a:schemeClr val="bg1"/>
              </a:solidFill>
              <a:latin typeface="Gill Sans Light"/>
              <a:cs typeface="Gill Sans Light"/>
            </a:endParaRPr>
          </a:p>
          <a:p>
            <a:pPr algn="r"/>
            <a:r>
              <a:rPr lang="en-US" sz="4000" dirty="0" err="1" smtClean="0">
                <a:solidFill>
                  <a:schemeClr val="bg1"/>
                </a:solidFill>
                <a:latin typeface="Gill Sans Light"/>
                <a:cs typeface="Gill Sans Light"/>
              </a:rPr>
              <a:t>Dimitris</a:t>
            </a:r>
            <a:r>
              <a:rPr lang="en-US" sz="4000" dirty="0" smtClean="0">
                <a:solidFill>
                  <a:schemeClr val="bg1"/>
                </a:solidFill>
                <a:latin typeface="Gill Sans Light"/>
                <a:cs typeface="Gill Sans Light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Gill Sans Light"/>
                <a:cs typeface="Gill Sans Light"/>
              </a:rPr>
              <a:t>Papailiopoulos</a:t>
            </a:r>
            <a:endParaRPr lang="en-US" sz="3600" dirty="0" smtClean="0">
              <a:solidFill>
                <a:schemeClr val="bg1"/>
              </a:solidFill>
              <a:latin typeface="Gill Sans Light"/>
              <a:cs typeface="Gill Sans Light"/>
            </a:endParaRPr>
          </a:p>
          <a:p>
            <a:pPr algn="r"/>
            <a:r>
              <a:rPr lang="en-US" sz="3600" dirty="0" smtClean="0">
                <a:solidFill>
                  <a:schemeClr val="bg1"/>
                </a:solidFill>
                <a:latin typeface="Gill Sans Light"/>
                <a:cs typeface="Gill Sans Light"/>
              </a:rPr>
              <a:t>University of Wisconsin-Madison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328195"/>
            <a:ext cx="9144000" cy="2180754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700" dirty="0" smtClean="0">
                <a:latin typeface="Gill Sans Light"/>
                <a:cs typeface="Gill Sans Light"/>
              </a:rPr>
              <a:t>Defenses against Adversarial Examples</a:t>
            </a:r>
            <a:endParaRPr lang="en-US" sz="5700" dirty="0"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3804276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itle 140"/>
          <p:cNvSpPr>
            <a:spLocks noGrp="1"/>
          </p:cNvSpPr>
          <p:nvPr>
            <p:ph type="ctrTitle"/>
          </p:nvPr>
        </p:nvSpPr>
        <p:spPr>
          <a:xfrm>
            <a:off x="37480" y="-237237"/>
            <a:ext cx="9144000" cy="1470025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Adv. Example + ML in the wild</a:t>
            </a:r>
            <a:endParaRPr lang="en-US" sz="1600" dirty="0">
              <a:solidFill>
                <a:srgbClr val="000000"/>
              </a:solidFill>
              <a:latin typeface="Gill Sans Light"/>
              <a:cs typeface="Gill Sans Light"/>
            </a:endParaRPr>
          </a:p>
        </p:txBody>
      </p:sp>
      <p:pic>
        <p:nvPicPr>
          <p:cNvPr id="2" name="Picture 1" descr="1_IkMiz3Wivi3U4F993J1c2w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975765"/>
            <a:ext cx="8312727" cy="504146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72000" y="618693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>
                <a:latin typeface="Gill Sans Light"/>
                <a:cs typeface="Gill Sans Light"/>
              </a:rPr>
              <a:t>Eykholt</a:t>
            </a:r>
            <a:r>
              <a:rPr lang="en-US" dirty="0">
                <a:latin typeface="Gill Sans Light"/>
                <a:cs typeface="Gill Sans Light"/>
              </a:rPr>
              <a:t>, </a:t>
            </a:r>
            <a:r>
              <a:rPr lang="en-US" dirty="0" err="1">
                <a:latin typeface="Gill Sans Light"/>
                <a:cs typeface="Gill Sans Light"/>
              </a:rPr>
              <a:t>Evtimov</a:t>
            </a:r>
            <a:r>
              <a:rPr lang="en-US" dirty="0">
                <a:latin typeface="Gill Sans Light"/>
                <a:cs typeface="Gill Sans Light"/>
              </a:rPr>
              <a:t>, </a:t>
            </a:r>
            <a:r>
              <a:rPr lang="en-US" dirty="0" err="1">
                <a:latin typeface="Gill Sans Light"/>
                <a:cs typeface="Gill Sans Light"/>
              </a:rPr>
              <a:t>Fernandes</a:t>
            </a:r>
            <a:r>
              <a:rPr lang="en-US" dirty="0">
                <a:latin typeface="Gill Sans Light"/>
                <a:cs typeface="Gill Sans Light"/>
              </a:rPr>
              <a:t>, Bo Li, </a:t>
            </a:r>
            <a:r>
              <a:rPr lang="en-US" dirty="0" err="1">
                <a:latin typeface="Gill Sans Light"/>
                <a:cs typeface="Gill Sans Light"/>
              </a:rPr>
              <a:t>Rahmati</a:t>
            </a:r>
            <a:r>
              <a:rPr lang="en-US" dirty="0">
                <a:latin typeface="Gill Sans Light"/>
                <a:cs typeface="Gill Sans Light"/>
              </a:rPr>
              <a:t>, </a:t>
            </a:r>
          </a:p>
          <a:p>
            <a:r>
              <a:rPr lang="en-US" dirty="0">
                <a:latin typeface="Gill Sans Light"/>
                <a:cs typeface="Gill Sans Light"/>
              </a:rPr>
              <a:t>Xiao, </a:t>
            </a:r>
            <a:r>
              <a:rPr lang="en-US" dirty="0" err="1">
                <a:latin typeface="Gill Sans Light"/>
                <a:cs typeface="Gill Sans Light"/>
              </a:rPr>
              <a:t>Prakash</a:t>
            </a:r>
            <a:r>
              <a:rPr lang="en-US" dirty="0">
                <a:latin typeface="Gill Sans Light"/>
                <a:cs typeface="Gill Sans Light"/>
              </a:rPr>
              <a:t>, Kohno, Song. CVPR2018]</a:t>
            </a:r>
          </a:p>
        </p:txBody>
      </p:sp>
    </p:spTree>
    <p:extLst>
      <p:ext uri="{BB962C8B-B14F-4D97-AF65-F5344CB8AC3E}">
        <p14:creationId xmlns:p14="http://schemas.microsoft.com/office/powerpoint/2010/main" val="335145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 smtClean="0">
                <a:latin typeface="Gill Sans Light"/>
                <a:cs typeface="Gill Sans Light"/>
              </a:rPr>
              <a:t>Attacking Neural Networks</a:t>
            </a:r>
            <a:endParaRPr lang="en-US" sz="8000" dirty="0"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619433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itle 140"/>
          <p:cNvSpPr>
            <a:spLocks noGrp="1"/>
          </p:cNvSpPr>
          <p:nvPr>
            <p:ph type="ctrTitle"/>
          </p:nvPr>
        </p:nvSpPr>
        <p:spPr>
          <a:xfrm>
            <a:off x="37480" y="-197059"/>
            <a:ext cx="9144000" cy="1470025"/>
          </a:xfrm>
        </p:spPr>
        <p:txBody>
          <a:bodyPr>
            <a:noAutofit/>
          </a:bodyPr>
          <a:lstStyle/>
          <a:p>
            <a:r>
              <a:rPr lang="en-US" sz="60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Robustness of Classification</a:t>
            </a:r>
            <a:endParaRPr lang="en-US" sz="6000" dirty="0">
              <a:solidFill>
                <a:srgbClr val="000000"/>
              </a:solidFill>
              <a:latin typeface="Gill Sans Light"/>
              <a:cs typeface="Gill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69771" y="1631105"/>
            <a:ext cx="6945030" cy="41549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 smtClean="0">
                <a:solidFill>
                  <a:srgbClr val="000000"/>
                </a:solidFill>
                <a:latin typeface="Gill Sans Light"/>
                <a:cs typeface="Gill Sans Light"/>
              </a:rPr>
              <a:t>Adversarial attack</a:t>
            </a:r>
            <a:r>
              <a:rPr lang="en-US" sz="32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: </a:t>
            </a:r>
            <a:r>
              <a:rPr lang="en-US" sz="3200" i="1" dirty="0" smtClean="0">
                <a:solidFill>
                  <a:srgbClr val="000000"/>
                </a:solidFill>
                <a:latin typeface="Gill Sans Light"/>
                <a:cs typeface="Gill Sans Light"/>
              </a:rPr>
              <a:t>Goal “maximize loss”!</a:t>
            </a:r>
          </a:p>
          <a:p>
            <a:endParaRPr lang="en-US" sz="3200" i="1" dirty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endParaRPr lang="en-US" sz="3200" i="1" dirty="0" smtClean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r>
              <a:rPr lang="en-US" sz="3200" b="1" dirty="0" smtClean="0">
                <a:solidFill>
                  <a:srgbClr val="000000"/>
                </a:solidFill>
                <a:latin typeface="Gill Sans Light"/>
                <a:cs typeface="Gill Sans Light"/>
              </a:rPr>
              <a:t>  max  loss</a:t>
            </a:r>
            <a:r>
              <a:rPr lang="en-US" sz="4000" b="1" dirty="0" smtClean="0">
                <a:solidFill>
                  <a:srgbClr val="000000"/>
                </a:solidFill>
                <a:latin typeface="Gill Sans Light"/>
                <a:cs typeface="Gill Sans Light"/>
              </a:rPr>
              <a:t>(</a:t>
            </a:r>
            <a:r>
              <a:rPr lang="en-US" sz="3200" b="1" dirty="0" smtClean="0">
                <a:solidFill>
                  <a:srgbClr val="000000"/>
                </a:solidFill>
                <a:latin typeface="Gill Sans Light"/>
                <a:cs typeface="Gill Sans Light"/>
              </a:rPr>
              <a:t> predict</a:t>
            </a:r>
            <a:r>
              <a:rPr lang="en-US" sz="3200" i="1" dirty="0" smtClean="0">
                <a:solidFill>
                  <a:srgbClr val="000000"/>
                </a:solidFill>
                <a:latin typeface="Gill Sans Light"/>
                <a:cs typeface="Gill Sans Light"/>
              </a:rPr>
              <a:t>(            ); True Label </a:t>
            </a:r>
            <a:r>
              <a:rPr lang="en-US" sz="4000" b="1" dirty="0" smtClean="0">
                <a:solidFill>
                  <a:srgbClr val="000000"/>
                </a:solidFill>
                <a:latin typeface="Gill Sans Light"/>
                <a:cs typeface="Gill Sans Light"/>
              </a:rPr>
              <a:t>)</a:t>
            </a:r>
            <a:endParaRPr lang="en-US" sz="3200" b="1" dirty="0" smtClean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endParaRPr lang="en-US" sz="3200" i="1" dirty="0" smtClean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r>
              <a:rPr lang="en-US" sz="3200" i="1" dirty="0" smtClean="0">
                <a:solidFill>
                  <a:srgbClr val="000000"/>
                </a:solidFill>
                <a:latin typeface="Gill Sans Light"/>
                <a:cs typeface="Gill Sans Light"/>
              </a:rPr>
              <a:t>   </a:t>
            </a:r>
            <a:r>
              <a:rPr lang="en-US" sz="3200" i="1" dirty="0" err="1" smtClean="0">
                <a:solidFill>
                  <a:srgbClr val="000000"/>
                </a:solidFill>
                <a:latin typeface="Gill Sans Light"/>
                <a:cs typeface="Gill Sans Light"/>
              </a:rPr>
              <a:t>st.</a:t>
            </a:r>
            <a:r>
              <a:rPr lang="en-US" sz="3200" i="1" dirty="0" smtClean="0">
                <a:solidFill>
                  <a:srgbClr val="000000"/>
                </a:solidFill>
                <a:latin typeface="Gill Sans Light"/>
                <a:cs typeface="Gill Sans Light"/>
              </a:rPr>
              <a:t> norm(           ) = small</a:t>
            </a:r>
          </a:p>
          <a:p>
            <a:pPr marL="571500" indent="-571500">
              <a:buFontTx/>
              <a:buChar char="-"/>
            </a:pPr>
            <a:endParaRPr lang="en-US" sz="3200" i="1" dirty="0" smtClean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pPr marL="571500" indent="-571500">
              <a:buFontTx/>
              <a:buChar char="-"/>
            </a:pPr>
            <a:endParaRPr lang="en-US" sz="3200" dirty="0" smtClean="0">
              <a:solidFill>
                <a:srgbClr val="000000"/>
              </a:solidFill>
              <a:latin typeface="Gill Sans Light"/>
              <a:cs typeface="Gill Sans Light"/>
            </a:endParaRPr>
          </a:p>
        </p:txBody>
      </p:sp>
      <p:pic>
        <p:nvPicPr>
          <p:cNvPr id="8" name="Picture 7" descr="1412613364603_wps_17_SANTA_MONICA_CA_AUGUST_04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9396" y="3057861"/>
            <a:ext cx="1054398" cy="891309"/>
          </a:xfrm>
          <a:prstGeom prst="rect">
            <a:avLst/>
          </a:prstGeom>
        </p:spPr>
      </p:pic>
      <p:pic>
        <p:nvPicPr>
          <p:cNvPr id="4" name="Picture 3" descr="gaussian.pdf"/>
          <p:cNvPicPr>
            <a:picLocks noChangeAspect="1"/>
          </p:cNvPicPr>
          <p:nvPr/>
        </p:nvPicPr>
        <p:blipFill rotWithShape="1">
          <a:blip r:embed="rId4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665" b="4156"/>
          <a:stretch/>
        </p:blipFill>
        <p:spPr>
          <a:xfrm>
            <a:off x="3419396" y="3077303"/>
            <a:ext cx="1088297" cy="871867"/>
          </a:xfrm>
          <a:prstGeom prst="rect">
            <a:avLst/>
          </a:prstGeom>
        </p:spPr>
      </p:pic>
      <p:pic>
        <p:nvPicPr>
          <p:cNvPr id="11" name="Picture 10" descr="gaussian.pdf"/>
          <p:cNvPicPr>
            <a:picLocks noChangeAspect="1"/>
          </p:cNvPicPr>
          <p:nvPr/>
        </p:nvPicPr>
        <p:blipFill rotWithShape="1">
          <a:blip r:embed="rId4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665" b="4156"/>
          <a:stretch/>
        </p:blipFill>
        <p:spPr>
          <a:xfrm>
            <a:off x="1783447" y="4081941"/>
            <a:ext cx="1088297" cy="871867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7265683" y="3269346"/>
            <a:ext cx="1490223" cy="574112"/>
          </a:xfrm>
          <a:prstGeom prst="roundRect">
            <a:avLst>
              <a:gd name="adj" fmla="val 8888"/>
            </a:avLst>
          </a:prstGeom>
          <a:solidFill>
            <a:srgbClr val="646DD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Gill Sans Light"/>
                <a:cs typeface="Gill Sans Light"/>
              </a:rPr>
              <a:t>goal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960209" y="4081941"/>
            <a:ext cx="2904024" cy="574112"/>
          </a:xfrm>
          <a:prstGeom prst="roundRect">
            <a:avLst>
              <a:gd name="adj" fmla="val 8888"/>
            </a:avLst>
          </a:prstGeom>
          <a:solidFill>
            <a:srgbClr val="646DD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Gill Sans Light"/>
                <a:cs typeface="Gill Sans Light"/>
              </a:rPr>
              <a:t>imperceptibility</a:t>
            </a:r>
          </a:p>
        </p:txBody>
      </p:sp>
    </p:spTree>
    <p:extLst>
      <p:ext uri="{BB962C8B-B14F-4D97-AF65-F5344CB8AC3E}">
        <p14:creationId xmlns:p14="http://schemas.microsoft.com/office/powerpoint/2010/main" val="3750180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 smtClean="0">
                <a:latin typeface="Gill Sans Light"/>
                <a:cs typeface="Gill Sans Light"/>
              </a:rPr>
              <a:t>Threat Model</a:t>
            </a:r>
            <a:endParaRPr lang="en-US" sz="8000" dirty="0"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326090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itle 140"/>
          <p:cNvSpPr>
            <a:spLocks noGrp="1"/>
          </p:cNvSpPr>
          <p:nvPr>
            <p:ph type="ctrTitle"/>
          </p:nvPr>
        </p:nvSpPr>
        <p:spPr>
          <a:xfrm>
            <a:off x="37480" y="-197059"/>
            <a:ext cx="9144000" cy="1470025"/>
          </a:xfrm>
        </p:spPr>
        <p:txBody>
          <a:bodyPr>
            <a:noAutofit/>
          </a:bodyPr>
          <a:lstStyle/>
          <a:p>
            <a:r>
              <a:rPr lang="en-US" sz="60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Threat Models</a:t>
            </a:r>
            <a:endParaRPr lang="en-US" sz="6000" dirty="0">
              <a:solidFill>
                <a:srgbClr val="000000"/>
              </a:solidFill>
              <a:latin typeface="Gill Sans Light"/>
              <a:cs typeface="Gill Sans Ligh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185481"/>
            <a:ext cx="9251251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Simplest and still meaningful: “Black Box:” </a:t>
            </a:r>
          </a:p>
          <a:p>
            <a:pPr marL="1371600" lvl="2" indent="-457200">
              <a:buFont typeface="Arial"/>
              <a:buChar char="•"/>
            </a:pPr>
            <a:r>
              <a:rPr lang="en-US" sz="32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just access to predictions</a:t>
            </a:r>
          </a:p>
          <a:p>
            <a:pPr marL="457200" indent="-457200">
              <a:buFont typeface="Arial"/>
              <a:buChar char="•"/>
            </a:pPr>
            <a:endParaRPr lang="en-US" sz="3200" dirty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pPr marL="457200" indent="-457200">
              <a:buFont typeface="Arial"/>
              <a:buChar char="•"/>
            </a:pPr>
            <a:endParaRPr lang="en-US" sz="3200" dirty="0" smtClean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pPr marL="457200" indent="-457200">
              <a:buFont typeface="Arial"/>
              <a:buChar char="•"/>
            </a:pPr>
            <a:endParaRPr lang="en-US" sz="3200" dirty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pPr marL="457200" indent="-457200">
              <a:buFont typeface="Arial"/>
              <a:buChar char="•"/>
            </a:pPr>
            <a:r>
              <a:rPr lang="en-US" sz="32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But, a powerful adversary can have access to:</a:t>
            </a:r>
          </a:p>
          <a:p>
            <a:pPr marL="1371600" lvl="2" indent="-457200">
              <a:buFont typeface="Arial"/>
              <a:buChar char="•"/>
            </a:pPr>
            <a:r>
              <a:rPr lang="en-US" sz="2800" dirty="0">
                <a:solidFill>
                  <a:srgbClr val="000000"/>
                </a:solidFill>
                <a:latin typeface="Gill Sans Light"/>
                <a:cs typeface="Gill Sans Light"/>
              </a:rPr>
              <a:t>p</a:t>
            </a:r>
            <a:r>
              <a:rPr lang="en-US" sz="28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redictions</a:t>
            </a:r>
          </a:p>
          <a:p>
            <a:pPr marL="1371600" lvl="2" indent="-457200">
              <a:buFont typeface="Arial"/>
              <a:buChar char="•"/>
            </a:pPr>
            <a:r>
              <a:rPr lang="en-US" sz="28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gradients</a:t>
            </a:r>
          </a:p>
          <a:p>
            <a:pPr marL="1371600" lvl="2" indent="-457200">
              <a:buFont typeface="Arial"/>
              <a:buChar char="•"/>
            </a:pPr>
            <a:r>
              <a:rPr lang="en-US" sz="2800" dirty="0">
                <a:solidFill>
                  <a:srgbClr val="000000"/>
                </a:solidFill>
                <a:latin typeface="Gill Sans Light"/>
                <a:cs typeface="Gill Sans Light"/>
              </a:rPr>
              <a:t>m</a:t>
            </a:r>
            <a:r>
              <a:rPr lang="en-US" sz="28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odel architecture</a:t>
            </a:r>
          </a:p>
          <a:p>
            <a:pPr marL="1371600" lvl="2" indent="-457200">
              <a:buFont typeface="Arial"/>
              <a:buChar char="•"/>
            </a:pPr>
            <a:r>
              <a:rPr lang="en-US" sz="28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training data set</a:t>
            </a:r>
          </a:p>
          <a:p>
            <a:pPr marL="1371600" lvl="2" indent="-457200">
              <a:buFont typeface="Arial"/>
              <a:buChar char="•"/>
            </a:pPr>
            <a:r>
              <a:rPr lang="en-US" sz="28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Training algorithm + defense mechanism</a:t>
            </a:r>
          </a:p>
          <a:p>
            <a:pPr marL="1371600" lvl="2" indent="-457200">
              <a:buFont typeface="Arial"/>
              <a:buChar char="•"/>
            </a:pPr>
            <a:r>
              <a:rPr lang="en-US" sz="28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Compute power</a:t>
            </a:r>
          </a:p>
          <a:p>
            <a:pPr marL="457200" indent="-457200">
              <a:buFont typeface="Arial"/>
              <a:buChar char="•"/>
            </a:pPr>
            <a:endParaRPr lang="en-US" sz="3200" dirty="0" smtClean="0">
              <a:solidFill>
                <a:srgbClr val="000000"/>
              </a:solidFill>
              <a:latin typeface="Gill Sans Light"/>
              <a:cs typeface="Gill Sans Light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057138" y="2440019"/>
            <a:ext cx="2369472" cy="936008"/>
          </a:xfrm>
          <a:prstGeom prst="roundRect">
            <a:avLst>
              <a:gd name="adj" fmla="val 8888"/>
            </a:avLst>
          </a:prstGeom>
          <a:solidFill>
            <a:srgbClr val="0E173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 smtClean="0">
                <a:solidFill>
                  <a:schemeClr val="bg1"/>
                </a:solidFill>
                <a:latin typeface="Gill Sans Light"/>
                <a:cs typeface="Gill Sans Light"/>
              </a:rPr>
              <a:t>Predict(x)</a:t>
            </a:r>
          </a:p>
        </p:txBody>
      </p:sp>
      <p:sp>
        <p:nvSpPr>
          <p:cNvPr id="2" name="Right Arrow 1"/>
          <p:cNvSpPr/>
          <p:nvPr/>
        </p:nvSpPr>
        <p:spPr>
          <a:xfrm>
            <a:off x="2284454" y="2727659"/>
            <a:ext cx="772684" cy="313367"/>
          </a:xfrm>
          <a:prstGeom prst="rightArrow">
            <a:avLst/>
          </a:prstGeom>
          <a:solidFill>
            <a:srgbClr val="C62E5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5426610" y="2727659"/>
            <a:ext cx="772684" cy="313367"/>
          </a:xfrm>
          <a:prstGeom prst="rightArrow">
            <a:avLst/>
          </a:prstGeom>
          <a:solidFill>
            <a:srgbClr val="C62E5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297892" y="2690244"/>
            <a:ext cx="8793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Input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90320" y="2671694"/>
            <a:ext cx="8793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Output</a:t>
            </a:r>
            <a:endParaRPr lang="en-US" dirty="0"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743816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animBg="1"/>
      <p:bldP spid="2" grpId="0" animBg="1"/>
      <p:bldP spid="7" grpId="0" animBg="1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925089" y="4453112"/>
            <a:ext cx="3207007" cy="593749"/>
          </a:xfrm>
          <a:prstGeom prst="rect">
            <a:avLst/>
          </a:prstGeom>
          <a:solidFill>
            <a:srgbClr val="FF5D6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Title 140"/>
          <p:cNvSpPr>
            <a:spLocks noGrp="1"/>
          </p:cNvSpPr>
          <p:nvPr>
            <p:ph type="ctrTitle"/>
          </p:nvPr>
        </p:nvSpPr>
        <p:spPr>
          <a:xfrm>
            <a:off x="37480" y="-197059"/>
            <a:ext cx="9144000" cy="1470025"/>
          </a:xfrm>
        </p:spPr>
        <p:txBody>
          <a:bodyPr>
            <a:noAutofit/>
          </a:bodyPr>
          <a:lstStyle/>
          <a:p>
            <a:r>
              <a:rPr lang="en-US" sz="60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General Attack Mechanism</a:t>
            </a:r>
            <a:endParaRPr lang="en-US" sz="6000" dirty="0">
              <a:solidFill>
                <a:srgbClr val="000000"/>
              </a:solidFill>
              <a:latin typeface="Gill Sans Light"/>
              <a:cs typeface="Gill Sans Ligh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647285"/>
            <a:ext cx="9251251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Goal for a general learning problem </a:t>
            </a:r>
          </a:p>
          <a:p>
            <a:pPr marL="457200" indent="-457200">
              <a:buFont typeface="Arial"/>
              <a:buChar char="•"/>
            </a:pPr>
            <a:endParaRPr lang="en-US" sz="3200" dirty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pPr marL="457200" indent="-457200">
              <a:buFont typeface="Arial"/>
              <a:buChar char="•"/>
            </a:pPr>
            <a:endParaRPr lang="en-US" sz="3200" dirty="0" smtClean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pPr marL="457200" indent="-457200">
              <a:buFont typeface="Arial"/>
              <a:buChar char="•"/>
            </a:pPr>
            <a:endParaRPr lang="en-US" sz="3200" dirty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pPr marL="457200" indent="-457200">
              <a:buFont typeface="Arial"/>
              <a:buChar char="•"/>
            </a:pPr>
            <a:r>
              <a:rPr lang="en-US" sz="32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Taylor’s linear approximation</a:t>
            </a:r>
          </a:p>
          <a:p>
            <a:pPr marL="457200" indent="-457200">
              <a:buFont typeface="Arial"/>
              <a:buChar char="•"/>
            </a:pPr>
            <a:endParaRPr lang="en-US" sz="3200" dirty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endParaRPr lang="en-US" sz="3200" dirty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pPr marL="457200" indent="-457200">
              <a:buFont typeface="Arial"/>
              <a:buChar char="•"/>
            </a:pPr>
            <a:r>
              <a:rPr lang="en-US" sz="32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Linear </a:t>
            </a:r>
            <a:r>
              <a:rPr lang="en-US" sz="3200" dirty="0" err="1" smtClean="0">
                <a:solidFill>
                  <a:srgbClr val="000000"/>
                </a:solidFill>
                <a:latin typeface="Gill Sans Light"/>
                <a:cs typeface="Gill Sans Light"/>
              </a:rPr>
              <a:t>approx</a:t>
            </a:r>
            <a:r>
              <a:rPr lang="en-US" sz="32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 problem</a:t>
            </a:r>
          </a:p>
        </p:txBody>
      </p:sp>
      <p:pic>
        <p:nvPicPr>
          <p:cNvPr id="4" name="Picture 3" descr="max_|v_|_p_le_d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641" y="2563154"/>
            <a:ext cx="4208843" cy="629752"/>
          </a:xfrm>
          <a:prstGeom prst="rect">
            <a:avLst/>
          </a:prstGeom>
        </p:spPr>
      </p:pic>
      <p:pic>
        <p:nvPicPr>
          <p:cNvPr id="5" name="Picture 4" descr="text_loss_(h(W;x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20002"/>
            <a:ext cx="9144000" cy="34243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94639" y="3970997"/>
            <a:ext cx="26560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u="sng" dirty="0" smtClean="0">
                <a:latin typeface="Gill Sans Light"/>
                <a:cs typeface="Gill Sans Light"/>
              </a:rPr>
              <a:t>Goal</a:t>
            </a:r>
            <a:r>
              <a:rPr lang="en-US" sz="2400" dirty="0" smtClean="0">
                <a:latin typeface="Gill Sans Light"/>
                <a:cs typeface="Gill Sans Light"/>
              </a:rPr>
              <a:t>: max this term</a:t>
            </a:r>
            <a:endParaRPr lang="en-US" sz="2400" dirty="0">
              <a:latin typeface="Gill Sans Light"/>
              <a:cs typeface="Gill Sans Light"/>
            </a:endParaRPr>
          </a:p>
        </p:txBody>
      </p:sp>
      <p:pic>
        <p:nvPicPr>
          <p:cNvPr id="9" name="Picture 8" descr="max_|v_|_p_le_de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275" y="5886344"/>
            <a:ext cx="57023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1270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itle 140"/>
          <p:cNvSpPr>
            <a:spLocks noGrp="1"/>
          </p:cNvSpPr>
          <p:nvPr>
            <p:ph type="ctrTitle"/>
          </p:nvPr>
        </p:nvSpPr>
        <p:spPr>
          <a:xfrm>
            <a:off x="37480" y="-197059"/>
            <a:ext cx="9144000" cy="1470025"/>
          </a:xfrm>
        </p:spPr>
        <p:txBody>
          <a:bodyPr>
            <a:noAutofit/>
          </a:bodyPr>
          <a:lstStyle/>
          <a:p>
            <a:r>
              <a:rPr lang="en-US" sz="60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Fast Gradient Sign Method </a:t>
            </a:r>
            <a:endParaRPr lang="en-US" sz="6000" dirty="0">
              <a:solidFill>
                <a:srgbClr val="000000"/>
              </a:solidFill>
              <a:latin typeface="Gill Sans Light"/>
              <a:cs typeface="Gill Sans Ligh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647285"/>
            <a:ext cx="9251251" cy="5016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Linear optimization</a:t>
            </a:r>
          </a:p>
          <a:p>
            <a:pPr marL="457200" indent="-457200">
              <a:buFont typeface="Arial"/>
              <a:buChar char="•"/>
            </a:pPr>
            <a:endParaRPr lang="en-US" sz="3200" dirty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pPr marL="457200" indent="-457200">
              <a:buFont typeface="Arial"/>
              <a:buChar char="•"/>
            </a:pPr>
            <a:endParaRPr lang="en-US" sz="3200" dirty="0" smtClean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pPr marL="457200" indent="-457200">
              <a:buFont typeface="Arial"/>
              <a:buChar char="•"/>
            </a:pPr>
            <a:endParaRPr lang="en-US" sz="3200" dirty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pPr marL="457200" indent="-457200"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  <a:latin typeface="Gill Sans Light"/>
                <a:cs typeface="Gill Sans Light"/>
              </a:rPr>
              <a:t>Usually p = </a:t>
            </a:r>
            <a:r>
              <a:rPr lang="en-US" sz="32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∞. Optimal perturbation: </a:t>
            </a:r>
          </a:p>
          <a:p>
            <a:pPr marL="457200" indent="-457200">
              <a:buFont typeface="Arial"/>
              <a:buChar char="•"/>
            </a:pPr>
            <a:endParaRPr lang="en-US" sz="3200" dirty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pPr marL="457200" indent="-457200">
              <a:buFont typeface="Arial"/>
              <a:buChar char="•"/>
            </a:pPr>
            <a:endParaRPr lang="en-US" sz="3200" dirty="0" smtClean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pPr marL="457200" indent="-457200">
              <a:buFont typeface="Arial"/>
              <a:buChar char="•"/>
            </a:pPr>
            <a:r>
              <a:rPr lang="en-US" sz="32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FGSM:</a:t>
            </a:r>
          </a:p>
          <a:p>
            <a:pPr marL="457200" indent="-457200">
              <a:buFont typeface="Arial"/>
              <a:buChar char="•"/>
            </a:pPr>
            <a:endParaRPr lang="en-US" sz="3200" dirty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pPr marL="457200" indent="-457200">
              <a:buFont typeface="Arial"/>
              <a:buChar char="•"/>
            </a:pPr>
            <a:endParaRPr lang="en-US" sz="3200" dirty="0" smtClean="0">
              <a:solidFill>
                <a:srgbClr val="000000"/>
              </a:solidFill>
              <a:latin typeface="Gill Sans Light"/>
              <a:cs typeface="Gill Sans Light"/>
            </a:endParaRPr>
          </a:p>
        </p:txBody>
      </p:sp>
      <p:pic>
        <p:nvPicPr>
          <p:cNvPr id="9" name="Picture 8" descr="max_|v_|_p_le_d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545" y="2554756"/>
            <a:ext cx="5702300" cy="762000"/>
          </a:xfrm>
          <a:prstGeom prst="rect">
            <a:avLst/>
          </a:prstGeom>
        </p:spPr>
      </p:pic>
      <p:pic>
        <p:nvPicPr>
          <p:cNvPr id="2" name="Picture 1" descr="v^*=_delta_text_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081" y="4449065"/>
            <a:ext cx="6134100" cy="469900"/>
          </a:xfrm>
          <a:prstGeom prst="rect">
            <a:avLst/>
          </a:prstGeom>
        </p:spPr>
      </p:pic>
      <p:pic>
        <p:nvPicPr>
          <p:cNvPr id="3" name="Picture 2" descr="x+_delta_text_si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956" y="5801492"/>
            <a:ext cx="59055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967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itle 140"/>
          <p:cNvSpPr>
            <a:spLocks noGrp="1"/>
          </p:cNvSpPr>
          <p:nvPr>
            <p:ph type="ctrTitle"/>
          </p:nvPr>
        </p:nvSpPr>
        <p:spPr>
          <a:xfrm>
            <a:off x="37480" y="-197059"/>
            <a:ext cx="9144000" cy="1470025"/>
          </a:xfrm>
        </p:spPr>
        <p:txBody>
          <a:bodyPr>
            <a:noAutofit/>
          </a:bodyPr>
          <a:lstStyle/>
          <a:p>
            <a:r>
              <a:rPr lang="en-US" sz="60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Fast Gradient Sign Method </a:t>
            </a:r>
            <a:endParaRPr lang="en-US" sz="6000" dirty="0">
              <a:solidFill>
                <a:srgbClr val="000000"/>
              </a:solidFill>
              <a:latin typeface="Gill Sans Light"/>
              <a:cs typeface="Gill Sans Ligh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647285"/>
            <a:ext cx="9251251" cy="5016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Linear optimization</a:t>
            </a:r>
          </a:p>
          <a:p>
            <a:pPr marL="457200" indent="-457200">
              <a:buFont typeface="Arial"/>
              <a:buChar char="•"/>
            </a:pPr>
            <a:endParaRPr lang="en-US" sz="3200" dirty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pPr marL="457200" indent="-457200">
              <a:buFont typeface="Arial"/>
              <a:buChar char="•"/>
            </a:pPr>
            <a:endParaRPr lang="en-US" sz="3200" dirty="0" smtClean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pPr marL="457200" indent="-457200">
              <a:buFont typeface="Arial"/>
              <a:buChar char="•"/>
            </a:pPr>
            <a:endParaRPr lang="en-US" sz="3200" dirty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pPr marL="457200" indent="-457200"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  <a:latin typeface="Gill Sans Light"/>
                <a:cs typeface="Gill Sans Light"/>
              </a:rPr>
              <a:t>Usually p = ∞ </a:t>
            </a:r>
            <a:endParaRPr lang="en-US" sz="3200" dirty="0" smtClean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pPr marL="457200" indent="-457200">
              <a:buFont typeface="Arial"/>
              <a:buChar char="•"/>
            </a:pPr>
            <a:endParaRPr lang="en-US" sz="3200" dirty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pPr marL="457200" indent="-457200">
              <a:buFont typeface="Arial"/>
              <a:buChar char="•"/>
            </a:pPr>
            <a:endParaRPr lang="en-US" sz="3200" dirty="0" smtClean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pPr marL="457200" indent="-457200">
              <a:buFont typeface="Arial"/>
              <a:buChar char="•"/>
            </a:pPr>
            <a:r>
              <a:rPr lang="en-US" sz="3200" dirty="0" smtClean="0">
                <a:solidFill>
                  <a:srgbClr val="FB3D6C"/>
                </a:solidFill>
                <a:latin typeface="Gill Sans Light"/>
                <a:cs typeface="Gill Sans Light"/>
              </a:rPr>
              <a:t>Iterative FGSM:</a:t>
            </a:r>
          </a:p>
          <a:p>
            <a:pPr marL="457200" indent="-457200">
              <a:buFont typeface="Arial"/>
              <a:buChar char="•"/>
            </a:pPr>
            <a:endParaRPr lang="en-US" sz="3200" dirty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pPr marL="457200" indent="-457200">
              <a:buFont typeface="Arial"/>
              <a:buChar char="•"/>
            </a:pPr>
            <a:endParaRPr lang="en-US" sz="3200" dirty="0" smtClean="0">
              <a:solidFill>
                <a:srgbClr val="000000"/>
              </a:solidFill>
              <a:latin typeface="Gill Sans Light"/>
              <a:cs typeface="Gill Sans Light"/>
            </a:endParaRPr>
          </a:p>
        </p:txBody>
      </p:sp>
      <p:pic>
        <p:nvPicPr>
          <p:cNvPr id="2" name="Picture 1" descr="v^*=_delta_text_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081" y="4449065"/>
            <a:ext cx="6134100" cy="469900"/>
          </a:xfrm>
          <a:prstGeom prst="rect">
            <a:avLst/>
          </a:prstGeom>
        </p:spPr>
      </p:pic>
      <p:pic>
        <p:nvPicPr>
          <p:cNvPr id="4" name="Picture 3" descr="x_k+1_=_x_k+_del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62" y="5875710"/>
            <a:ext cx="8229600" cy="469900"/>
          </a:xfrm>
          <a:prstGeom prst="rect">
            <a:avLst/>
          </a:prstGeom>
        </p:spPr>
      </p:pic>
      <p:pic>
        <p:nvPicPr>
          <p:cNvPr id="10" name="Picture 9" descr="max_|v_|_p_le_de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545" y="2554756"/>
            <a:ext cx="57023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675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itle 140"/>
          <p:cNvSpPr>
            <a:spLocks noGrp="1"/>
          </p:cNvSpPr>
          <p:nvPr>
            <p:ph type="ctrTitle"/>
          </p:nvPr>
        </p:nvSpPr>
        <p:spPr>
          <a:xfrm>
            <a:off x="37480" y="-197059"/>
            <a:ext cx="9144000" cy="1470025"/>
          </a:xfrm>
        </p:spPr>
        <p:txBody>
          <a:bodyPr>
            <a:noAutofit/>
          </a:bodyPr>
          <a:lstStyle/>
          <a:p>
            <a:r>
              <a:rPr lang="en-US" sz="60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Fast Gradient Sign Method </a:t>
            </a:r>
            <a:endParaRPr lang="en-US" sz="6000" dirty="0">
              <a:solidFill>
                <a:srgbClr val="000000"/>
              </a:solidFill>
              <a:latin typeface="Gill Sans Light"/>
              <a:cs typeface="Gill Sans Ligh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47" y="1647285"/>
            <a:ext cx="9251251" cy="5016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Linear optimization</a:t>
            </a:r>
          </a:p>
          <a:p>
            <a:pPr marL="457200" indent="-457200">
              <a:buFont typeface="Arial"/>
              <a:buChar char="•"/>
            </a:pPr>
            <a:endParaRPr lang="en-US" sz="3200" dirty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pPr marL="457200" indent="-457200">
              <a:buFont typeface="Arial"/>
              <a:buChar char="•"/>
            </a:pPr>
            <a:endParaRPr lang="en-US" sz="3200" dirty="0" smtClean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pPr marL="457200" indent="-457200">
              <a:buFont typeface="Arial"/>
              <a:buChar char="•"/>
            </a:pPr>
            <a:endParaRPr lang="en-US" sz="3200" dirty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pPr marL="457200" indent="-457200"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  <a:latin typeface="Gill Sans Light"/>
                <a:cs typeface="Gill Sans Light"/>
              </a:rPr>
              <a:t>Usually p = ∞ </a:t>
            </a:r>
            <a:endParaRPr lang="en-US" sz="3200" dirty="0" smtClean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pPr marL="457200" indent="-457200">
              <a:buFont typeface="Arial"/>
              <a:buChar char="•"/>
            </a:pPr>
            <a:endParaRPr lang="en-US" sz="3200" dirty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pPr marL="457200" indent="-457200">
              <a:buFont typeface="Arial"/>
              <a:buChar char="•"/>
            </a:pPr>
            <a:endParaRPr lang="en-US" sz="3200" dirty="0" smtClean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pPr marL="457200" indent="-457200">
              <a:buFont typeface="Arial"/>
              <a:buChar char="•"/>
            </a:pP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latin typeface="Gill Sans Light"/>
                <a:cs typeface="Gill Sans Light"/>
              </a:rPr>
              <a:t>Iterative targeted FGSM:</a:t>
            </a:r>
          </a:p>
          <a:p>
            <a:pPr marL="457200" indent="-457200">
              <a:buFont typeface="Arial"/>
              <a:buChar char="•"/>
            </a:pPr>
            <a:endParaRPr lang="en-US" sz="3200" dirty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pPr marL="457200" indent="-457200">
              <a:buFont typeface="Arial"/>
              <a:buChar char="•"/>
            </a:pPr>
            <a:endParaRPr lang="en-US" sz="3200" dirty="0" smtClean="0">
              <a:solidFill>
                <a:srgbClr val="000000"/>
              </a:solidFill>
              <a:latin typeface="Gill Sans Light"/>
              <a:cs typeface="Gill Sans Light"/>
            </a:endParaRPr>
          </a:p>
        </p:txBody>
      </p:sp>
      <p:pic>
        <p:nvPicPr>
          <p:cNvPr id="2" name="Picture 1" descr="v^*=_delta_text_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081" y="4449065"/>
            <a:ext cx="6134100" cy="469900"/>
          </a:xfrm>
          <a:prstGeom prst="rect">
            <a:avLst/>
          </a:prstGeom>
        </p:spPr>
      </p:pic>
      <p:pic>
        <p:nvPicPr>
          <p:cNvPr id="3" name="Picture 2" descr="x_k+1_=_x_k_-_de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45" y="5875710"/>
            <a:ext cx="8153400" cy="469900"/>
          </a:xfrm>
          <a:prstGeom prst="rect">
            <a:avLst/>
          </a:prstGeom>
        </p:spPr>
      </p:pic>
      <p:pic>
        <p:nvPicPr>
          <p:cNvPr id="8" name="Picture 7" descr="max_|v_|_p_le_de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545" y="2554756"/>
            <a:ext cx="5702300" cy="762000"/>
          </a:xfrm>
          <a:prstGeom prst="rect">
            <a:avLst/>
          </a:prstGeom>
        </p:spPr>
      </p:pic>
      <p:pic>
        <p:nvPicPr>
          <p:cNvPr id="9" name="Picture 8" descr="Screenshot 2018-04-16 21.12.2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3795"/>
            <a:ext cx="8851900" cy="361950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990212" y="3071898"/>
            <a:ext cx="7513131" cy="2670543"/>
          </a:xfrm>
          <a:prstGeom prst="roundRect">
            <a:avLst>
              <a:gd name="adj" fmla="val 8888"/>
            </a:avLst>
          </a:prstGeom>
          <a:solidFill>
            <a:srgbClr val="0E173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Gill Sans Light"/>
                <a:cs typeface="Gill Sans Light"/>
              </a:rPr>
              <a:t>FGSM currently one of the fastest and effective attacks</a:t>
            </a:r>
          </a:p>
        </p:txBody>
      </p:sp>
    </p:spTree>
    <p:extLst>
      <p:ext uri="{BB962C8B-B14F-4D97-AF65-F5344CB8AC3E}">
        <p14:creationId xmlns:p14="http://schemas.microsoft.com/office/powerpoint/2010/main" val="1269358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2604771" y="3311489"/>
            <a:ext cx="3446063" cy="1832065"/>
          </a:xfrm>
          <a:prstGeom prst="roundRect">
            <a:avLst>
              <a:gd name="adj" fmla="val 8888"/>
            </a:avLst>
          </a:prstGeom>
          <a:solidFill>
            <a:srgbClr val="646DD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 dirty="0" smtClean="0">
              <a:solidFill>
                <a:schemeClr val="bg1"/>
              </a:solidFill>
              <a:latin typeface="Gill Sans Light"/>
              <a:cs typeface="Gill Sans Light"/>
            </a:endParaRPr>
          </a:p>
          <a:p>
            <a:pPr algn="ctr"/>
            <a:endParaRPr lang="en-US" sz="2500" dirty="0">
              <a:solidFill>
                <a:schemeClr val="bg1"/>
              </a:solidFill>
              <a:latin typeface="Gill Sans Light"/>
              <a:cs typeface="Gill Sans Light"/>
            </a:endParaRPr>
          </a:p>
          <a:p>
            <a:pPr algn="ctr"/>
            <a:endParaRPr lang="en-US" sz="2500" dirty="0" smtClean="0">
              <a:solidFill>
                <a:schemeClr val="bg1"/>
              </a:solidFill>
              <a:latin typeface="Gill Sans Light"/>
              <a:cs typeface="Gill Sans Light"/>
            </a:endParaRPr>
          </a:p>
          <a:p>
            <a:pPr algn="ctr"/>
            <a:r>
              <a:rPr lang="en-US" sz="2500" dirty="0" smtClean="0">
                <a:solidFill>
                  <a:schemeClr val="bg1"/>
                </a:solidFill>
                <a:latin typeface="Gill Sans Light"/>
                <a:cs typeface="Gill Sans Light"/>
              </a:rPr>
              <a:t>Defense</a:t>
            </a:r>
          </a:p>
        </p:txBody>
      </p:sp>
      <p:sp>
        <p:nvSpPr>
          <p:cNvPr id="141" name="Title 140"/>
          <p:cNvSpPr>
            <a:spLocks noGrp="1"/>
          </p:cNvSpPr>
          <p:nvPr>
            <p:ph type="ctrTitle"/>
          </p:nvPr>
        </p:nvSpPr>
        <p:spPr>
          <a:xfrm>
            <a:off x="37480" y="-197059"/>
            <a:ext cx="9144000" cy="1470025"/>
          </a:xfrm>
        </p:spPr>
        <p:txBody>
          <a:bodyPr>
            <a:noAutofit/>
          </a:bodyPr>
          <a:lstStyle/>
          <a:p>
            <a:r>
              <a:rPr lang="en-US" sz="60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Defense??</a:t>
            </a:r>
            <a:endParaRPr lang="en-US" sz="6000" dirty="0">
              <a:solidFill>
                <a:srgbClr val="000000"/>
              </a:solidFill>
              <a:latin typeface="Gill Sans Light"/>
              <a:cs typeface="Gill Sans Ligh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185481"/>
            <a:ext cx="925125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Can we design defense mechanisms??</a:t>
            </a:r>
          </a:p>
          <a:p>
            <a:pPr marL="457200" indent="-457200">
              <a:buFont typeface="Arial"/>
              <a:buChar char="•"/>
            </a:pPr>
            <a:endParaRPr lang="en-US" sz="3200" dirty="0" smtClean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pPr marL="457200" indent="-457200">
              <a:buFont typeface="Arial"/>
              <a:buChar char="•"/>
            </a:pPr>
            <a:endParaRPr lang="en-US" sz="3200" dirty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pPr marL="457200" indent="-457200">
              <a:buFont typeface="Arial"/>
              <a:buChar char="•"/>
            </a:pPr>
            <a:endParaRPr lang="en-US" sz="3200" dirty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pPr marL="457200" indent="-457200">
              <a:buFont typeface="Arial"/>
              <a:buChar char="•"/>
            </a:pPr>
            <a:endParaRPr lang="en-US" sz="3200" dirty="0" smtClean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pPr marL="457200" indent="-457200">
              <a:buFont typeface="Arial"/>
              <a:buChar char="•"/>
            </a:pPr>
            <a:endParaRPr lang="en-US" sz="3200" dirty="0">
              <a:solidFill>
                <a:srgbClr val="000000"/>
              </a:solidFill>
              <a:latin typeface="Gill Sans Light"/>
              <a:cs typeface="Gill Sans Light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129942" y="3669645"/>
            <a:ext cx="2369472" cy="936008"/>
          </a:xfrm>
          <a:prstGeom prst="roundRect">
            <a:avLst>
              <a:gd name="adj" fmla="val 8888"/>
            </a:avLst>
          </a:prstGeom>
          <a:solidFill>
            <a:srgbClr val="0E173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 smtClean="0">
                <a:solidFill>
                  <a:schemeClr val="bg1"/>
                </a:solidFill>
                <a:latin typeface="Gill Sans Light"/>
                <a:cs typeface="Gill Sans Light"/>
              </a:rPr>
              <a:t>Predict(x)</a:t>
            </a:r>
          </a:p>
        </p:txBody>
      </p:sp>
      <p:sp>
        <p:nvSpPr>
          <p:cNvPr id="2" name="Right Arrow 1"/>
          <p:cNvSpPr/>
          <p:nvPr/>
        </p:nvSpPr>
        <p:spPr>
          <a:xfrm>
            <a:off x="2357258" y="3957285"/>
            <a:ext cx="772684" cy="313367"/>
          </a:xfrm>
          <a:prstGeom prst="rightArrow">
            <a:avLst/>
          </a:prstGeom>
          <a:solidFill>
            <a:srgbClr val="C62E5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5499414" y="3957285"/>
            <a:ext cx="772684" cy="313367"/>
          </a:xfrm>
          <a:prstGeom prst="rightArrow">
            <a:avLst/>
          </a:prstGeom>
          <a:solidFill>
            <a:srgbClr val="C62E5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413086" y="3828170"/>
            <a:ext cx="11916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Gill Sans Light"/>
                <a:cs typeface="Gill Sans Light"/>
              </a:rPr>
              <a:t>Input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272098" y="3832626"/>
            <a:ext cx="20422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Gill Sans Light"/>
                <a:cs typeface="Gill Sans Light"/>
              </a:rPr>
              <a:t>Output</a:t>
            </a:r>
            <a:endParaRPr lang="en-US" dirty="0"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132871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 animBg="1"/>
      <p:bldP spid="2" grpId="0" animBg="1"/>
      <p:bldP spid="7" grpId="0" animBg="1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itle 140"/>
          <p:cNvSpPr>
            <a:spLocks noGrp="1"/>
          </p:cNvSpPr>
          <p:nvPr>
            <p:ph type="ctrTitle"/>
          </p:nvPr>
        </p:nvSpPr>
        <p:spPr>
          <a:xfrm>
            <a:off x="37480" y="-197059"/>
            <a:ext cx="9144000" cy="1470025"/>
          </a:xfrm>
        </p:spPr>
        <p:txBody>
          <a:bodyPr>
            <a:noAutofit/>
          </a:bodyPr>
          <a:lstStyle/>
          <a:p>
            <a:r>
              <a:rPr lang="en-US" sz="60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Robustness of Classification</a:t>
            </a:r>
            <a:endParaRPr lang="en-US" sz="6000" dirty="0">
              <a:solidFill>
                <a:srgbClr val="000000"/>
              </a:solidFill>
              <a:latin typeface="Gill Sans Light"/>
              <a:cs typeface="Gill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69771" y="1631105"/>
            <a:ext cx="9431788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 smtClean="0">
                <a:solidFill>
                  <a:srgbClr val="000000"/>
                </a:solidFill>
                <a:latin typeface="Gill Sans Light"/>
                <a:cs typeface="Gill Sans Light"/>
              </a:rPr>
              <a:t>Robustness:</a:t>
            </a:r>
            <a:endParaRPr lang="en-US" sz="3200" i="1" dirty="0" smtClean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r>
              <a:rPr lang="en-US" sz="3200" i="1" dirty="0" smtClean="0">
                <a:solidFill>
                  <a:srgbClr val="000000"/>
                </a:solidFill>
                <a:latin typeface="Gill Sans Light"/>
                <a:cs typeface="Gill Sans Light"/>
              </a:rPr>
              <a:t>“The predictions are insensitive to small input perturbations”</a:t>
            </a:r>
          </a:p>
          <a:p>
            <a:endParaRPr lang="en-US" sz="3200" i="1" dirty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endParaRPr lang="en-US" sz="3200" i="1" dirty="0" smtClean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r>
              <a:rPr lang="en-US" sz="3200" b="1" dirty="0" smtClean="0">
                <a:solidFill>
                  <a:srgbClr val="000000"/>
                </a:solidFill>
                <a:latin typeface="Gill Sans Light"/>
                <a:cs typeface="Gill Sans Light"/>
              </a:rPr>
              <a:t>  Predict</a:t>
            </a:r>
            <a:r>
              <a:rPr lang="en-US" sz="3200" i="1" dirty="0" smtClean="0">
                <a:solidFill>
                  <a:srgbClr val="000000"/>
                </a:solidFill>
                <a:latin typeface="Gill Sans Light"/>
                <a:cs typeface="Gill Sans Light"/>
              </a:rPr>
              <a:t>(model</a:t>
            </a:r>
            <a:r>
              <a:rPr lang="en-US" sz="3200" i="1" dirty="0">
                <a:solidFill>
                  <a:srgbClr val="000000"/>
                </a:solidFill>
                <a:latin typeface="Gill Sans Light"/>
                <a:cs typeface="Gill Sans Light"/>
              </a:rPr>
              <a:t>,              ) ≈ </a:t>
            </a:r>
            <a:r>
              <a:rPr lang="en-US" sz="3200" b="1" dirty="0">
                <a:solidFill>
                  <a:srgbClr val="000000"/>
                </a:solidFill>
                <a:latin typeface="Gill Sans Light"/>
                <a:cs typeface="Gill Sans Light"/>
              </a:rPr>
              <a:t>Predict</a:t>
            </a:r>
            <a:r>
              <a:rPr lang="en-US" sz="3200" i="1" dirty="0">
                <a:solidFill>
                  <a:srgbClr val="000000"/>
                </a:solidFill>
                <a:latin typeface="Gill Sans Light"/>
                <a:cs typeface="Gill Sans Light"/>
              </a:rPr>
              <a:t>(model,              ) </a:t>
            </a:r>
            <a:endParaRPr lang="en-US" sz="3200" i="1" dirty="0" smtClean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pPr marL="571500" indent="-571500">
              <a:buFontTx/>
              <a:buChar char="-"/>
            </a:pPr>
            <a:endParaRPr lang="en-US" sz="3200" i="1" dirty="0" smtClean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pPr marL="571500" indent="-571500">
              <a:buFontTx/>
              <a:buChar char="-"/>
            </a:pPr>
            <a:endParaRPr lang="en-US" sz="3200" dirty="0" smtClean="0">
              <a:solidFill>
                <a:srgbClr val="000000"/>
              </a:solidFill>
              <a:latin typeface="Gill Sans Light"/>
              <a:cs typeface="Gill Sans Light"/>
            </a:endParaRPr>
          </a:p>
        </p:txBody>
      </p:sp>
      <p:pic>
        <p:nvPicPr>
          <p:cNvPr id="8" name="Picture 7" descr="1412613364603_wps_17_SANTA_MONICA_CA_AUGUST_04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7874" y="3426000"/>
            <a:ext cx="1054398" cy="891309"/>
          </a:xfrm>
          <a:prstGeom prst="rect">
            <a:avLst/>
          </a:prstGeom>
        </p:spPr>
      </p:pic>
      <p:pic>
        <p:nvPicPr>
          <p:cNvPr id="9" name="Picture 8" descr="1412613364603_wps_17_SANTA_MONICA_CA_AUGUST_04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4057" y="3368070"/>
            <a:ext cx="1054398" cy="891309"/>
          </a:xfrm>
          <a:prstGeom prst="rect">
            <a:avLst/>
          </a:prstGeom>
        </p:spPr>
      </p:pic>
      <p:pic>
        <p:nvPicPr>
          <p:cNvPr id="4" name="Picture 3" descr="gaussian.pdf"/>
          <p:cNvPicPr>
            <a:picLocks noChangeAspect="1"/>
          </p:cNvPicPr>
          <p:nvPr/>
        </p:nvPicPr>
        <p:blipFill rotWithShape="1">
          <a:blip r:embed="rId4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665" b="4156"/>
          <a:stretch/>
        </p:blipFill>
        <p:spPr>
          <a:xfrm>
            <a:off x="6842514" y="3387512"/>
            <a:ext cx="1088297" cy="871867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410748" y="5430148"/>
            <a:ext cx="4676959" cy="1118780"/>
          </a:xfrm>
          <a:prstGeom prst="roundRect">
            <a:avLst>
              <a:gd name="adj" fmla="val 8888"/>
            </a:avLst>
          </a:prstGeom>
          <a:solidFill>
            <a:srgbClr val="20268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Gill Sans Light"/>
                <a:cs typeface="Gill Sans Light"/>
              </a:rPr>
              <a:t>Are classifiers robust?</a:t>
            </a:r>
          </a:p>
        </p:txBody>
      </p:sp>
      <p:pic>
        <p:nvPicPr>
          <p:cNvPr id="6" name="Picture 5" descr="h(W;x)_approx_h(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631" y="4780632"/>
            <a:ext cx="49911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254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588807" y="1943621"/>
            <a:ext cx="2992275" cy="846726"/>
          </a:xfrm>
          <a:prstGeom prst="rect">
            <a:avLst/>
          </a:prstGeom>
          <a:solidFill>
            <a:srgbClr val="646DD6">
              <a:alpha val="37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Title 140"/>
          <p:cNvSpPr>
            <a:spLocks noGrp="1"/>
          </p:cNvSpPr>
          <p:nvPr>
            <p:ph type="ctrTitle"/>
          </p:nvPr>
        </p:nvSpPr>
        <p:spPr>
          <a:xfrm>
            <a:off x="37480" y="-197059"/>
            <a:ext cx="9144000" cy="1470025"/>
          </a:xfrm>
        </p:spPr>
        <p:txBody>
          <a:bodyPr>
            <a:noAutofit/>
          </a:bodyPr>
          <a:lstStyle/>
          <a:p>
            <a:r>
              <a:rPr lang="en-US" sz="60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Obfuscated Gradients</a:t>
            </a:r>
            <a:endParaRPr lang="en-US" sz="6000" dirty="0">
              <a:solidFill>
                <a:srgbClr val="000000"/>
              </a:solidFill>
              <a:latin typeface="Gill Sans Light"/>
              <a:cs typeface="Gill Sans Ligh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185481"/>
            <a:ext cx="9251251" cy="7848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0" lvl="2" indent="-457200">
              <a:buFont typeface="Arial"/>
              <a:buChar char="•"/>
            </a:pPr>
            <a:endParaRPr lang="en-US" sz="2800" dirty="0" smtClean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pPr marL="1371600" lvl="2" indent="-457200">
              <a:buFont typeface="Arial"/>
              <a:buChar char="•"/>
            </a:pPr>
            <a:endParaRPr lang="en-US" sz="2800" dirty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pPr lvl="2"/>
            <a:endParaRPr lang="en-US" sz="2800" dirty="0" smtClean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pPr marL="1371600" lvl="2" indent="-457200">
              <a:buFont typeface="Arial"/>
              <a:buChar char="•"/>
            </a:pPr>
            <a:endParaRPr lang="en-US" sz="2800" dirty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pPr marL="1371600" lvl="2" indent="-457200">
              <a:buFont typeface="Arial"/>
              <a:buChar char="•"/>
            </a:pPr>
            <a:endParaRPr lang="en-US" sz="2800" dirty="0" smtClean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pPr marL="1371600" lvl="2" indent="-457200">
              <a:buFont typeface="Arial"/>
              <a:buChar char="•"/>
            </a:pPr>
            <a:endParaRPr lang="en-US" sz="2800" dirty="0" smtClean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pPr marL="1371600" lvl="2" indent="-457200">
              <a:buFont typeface="Arial"/>
              <a:buChar char="•"/>
            </a:pPr>
            <a:endParaRPr lang="en-US" sz="2800" dirty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pPr marL="1371600" lvl="2" indent="-457200">
              <a:buFont typeface="Arial"/>
              <a:buChar char="•"/>
            </a:pPr>
            <a:endParaRPr lang="en-US" sz="2800" dirty="0" smtClean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pPr marL="914400" lvl="1" indent="-457200">
              <a:buFont typeface="Arial"/>
              <a:buChar char="•"/>
            </a:pPr>
            <a:r>
              <a:rPr lang="en-US" sz="28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Shattered Gradients (non-diff.)</a:t>
            </a:r>
          </a:p>
          <a:p>
            <a:pPr marL="914400" lvl="1" indent="-457200">
              <a:buFont typeface="Arial"/>
              <a:buChar char="•"/>
            </a:pPr>
            <a:r>
              <a:rPr lang="en-US" sz="28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Exploding/Vanishing Gradients (making nets too deep)</a:t>
            </a:r>
          </a:p>
          <a:p>
            <a:pPr marL="914400" lvl="1" indent="-457200">
              <a:buFont typeface="Arial"/>
              <a:buChar char="•"/>
            </a:pPr>
            <a:r>
              <a:rPr lang="en-US" sz="28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Stochastic Gradients (input, or network has a bit of noise)</a:t>
            </a:r>
          </a:p>
          <a:p>
            <a:pPr marL="1371600" lvl="2" indent="-457200">
              <a:buFont typeface="Arial"/>
              <a:buChar char="•"/>
            </a:pPr>
            <a:endParaRPr lang="en-US" sz="2800" dirty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endParaRPr lang="en-US" sz="2800" dirty="0" smtClean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pPr marL="457200" indent="-457200">
              <a:buFont typeface="Arial"/>
              <a:buChar char="•"/>
            </a:pPr>
            <a:endParaRPr lang="en-US" sz="2800" dirty="0" smtClean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pPr marL="457200" indent="-457200">
              <a:buFont typeface="Arial"/>
              <a:buChar char="•"/>
            </a:pPr>
            <a:endParaRPr lang="en-US" sz="2800" dirty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pPr marL="457200" indent="-457200">
              <a:buFont typeface="Arial"/>
              <a:buChar char="•"/>
            </a:pPr>
            <a:endParaRPr lang="en-US" sz="2800" dirty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pPr marL="457200" indent="-457200">
              <a:buFont typeface="Arial"/>
              <a:buChar char="•"/>
            </a:pPr>
            <a:endParaRPr lang="en-US" sz="2800" dirty="0" smtClean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pPr marL="457200" indent="-457200">
              <a:buFont typeface="Arial"/>
              <a:buChar char="•"/>
            </a:pPr>
            <a:endParaRPr lang="en-US" sz="2800" dirty="0">
              <a:solidFill>
                <a:srgbClr val="000000"/>
              </a:solidFill>
              <a:latin typeface="Gill Sans Light"/>
              <a:cs typeface="Gill Sans Light"/>
            </a:endParaRPr>
          </a:p>
        </p:txBody>
      </p:sp>
      <p:pic>
        <p:nvPicPr>
          <p:cNvPr id="11" name="Picture 10" descr="x+_delta_text_si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956" y="2164418"/>
            <a:ext cx="5905500" cy="46990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929036" y="3063465"/>
            <a:ext cx="5079173" cy="936008"/>
          </a:xfrm>
          <a:prstGeom prst="roundRect">
            <a:avLst>
              <a:gd name="adj" fmla="val 8888"/>
            </a:avLst>
          </a:prstGeom>
          <a:solidFill>
            <a:srgbClr val="0E173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 smtClean="0">
                <a:solidFill>
                  <a:schemeClr val="bg1"/>
                </a:solidFill>
                <a:latin typeface="Gill Sans Light"/>
                <a:cs typeface="Gill Sans Light"/>
              </a:rPr>
              <a:t>Goal: Make Grads “hard” to computer</a:t>
            </a:r>
          </a:p>
        </p:txBody>
      </p:sp>
      <p:sp>
        <p:nvSpPr>
          <p:cNvPr id="7" name="Rounded Rectangle 6"/>
          <p:cNvSpPr/>
          <p:nvPr/>
        </p:nvSpPr>
        <p:spPr>
          <a:xfrm rot="19653848">
            <a:off x="568024" y="2800801"/>
            <a:ext cx="8015742" cy="1824016"/>
          </a:xfrm>
          <a:prstGeom prst="roundRect">
            <a:avLst>
              <a:gd name="adj" fmla="val 8888"/>
            </a:avLst>
          </a:prstGeom>
          <a:solidFill>
            <a:srgbClr val="FB3D6C">
              <a:alpha val="94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Gill Sans Light"/>
                <a:cs typeface="Gill Sans Light"/>
              </a:rPr>
              <a:t>They Don’t Work</a:t>
            </a:r>
          </a:p>
          <a:p>
            <a:pPr algn="ctr"/>
            <a:r>
              <a:rPr lang="en-US" sz="4000" dirty="0">
                <a:solidFill>
                  <a:schemeClr val="tx1"/>
                </a:solidFill>
                <a:latin typeface="Gill Sans Light"/>
                <a:cs typeface="Gill Sans Light"/>
              </a:rPr>
              <a:t>[</a:t>
            </a:r>
            <a:r>
              <a:rPr lang="en-US" sz="4000" dirty="0" err="1">
                <a:solidFill>
                  <a:schemeClr val="tx1"/>
                </a:solidFill>
                <a:latin typeface="Gill Sans Light"/>
                <a:cs typeface="Gill Sans Light"/>
              </a:rPr>
              <a:t>Athalye</a:t>
            </a:r>
            <a:r>
              <a:rPr lang="en-US" sz="4000" dirty="0">
                <a:solidFill>
                  <a:schemeClr val="tx1"/>
                </a:solidFill>
                <a:latin typeface="Gill Sans Light"/>
                <a:cs typeface="Gill Sans Light"/>
              </a:rPr>
              <a:t>, </a:t>
            </a:r>
            <a:r>
              <a:rPr lang="en-US" sz="4000" dirty="0" err="1">
                <a:solidFill>
                  <a:schemeClr val="tx1"/>
                </a:solidFill>
                <a:latin typeface="Gill Sans Light"/>
                <a:cs typeface="Gill Sans Light"/>
              </a:rPr>
              <a:t>Carlini</a:t>
            </a:r>
            <a:r>
              <a:rPr lang="en-US" sz="4000" dirty="0">
                <a:solidFill>
                  <a:schemeClr val="tx1"/>
                </a:solidFill>
                <a:latin typeface="Gill Sans Light"/>
                <a:cs typeface="Gill Sans Light"/>
              </a:rPr>
              <a:t>, Wagner, 2018]</a:t>
            </a:r>
            <a:endParaRPr lang="en-US" sz="4000" dirty="0" smtClean="0">
              <a:solidFill>
                <a:schemeClr val="tx1"/>
              </a:solidFill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195223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itle 140"/>
          <p:cNvSpPr>
            <a:spLocks noGrp="1"/>
          </p:cNvSpPr>
          <p:nvPr>
            <p:ph type="ctrTitle"/>
          </p:nvPr>
        </p:nvSpPr>
        <p:spPr>
          <a:xfrm>
            <a:off x="37480" y="-197059"/>
            <a:ext cx="9144000" cy="1470025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Data “Cleaning”, or Pre-Processing</a:t>
            </a:r>
            <a:endParaRPr lang="en-US" sz="4800" dirty="0">
              <a:solidFill>
                <a:srgbClr val="000000"/>
              </a:solidFill>
              <a:latin typeface="Gill Sans Light"/>
              <a:cs typeface="Gill Sans Ligh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185481"/>
            <a:ext cx="9251251" cy="7848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0" lvl="2" indent="-457200">
              <a:buFont typeface="Arial"/>
              <a:buChar char="•"/>
            </a:pPr>
            <a:endParaRPr lang="en-US" sz="2800" dirty="0" smtClean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pPr marL="1371600" lvl="2" indent="-457200">
              <a:buFont typeface="Arial"/>
              <a:buChar char="•"/>
            </a:pPr>
            <a:endParaRPr lang="en-US" sz="2800" dirty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pPr lvl="2"/>
            <a:endParaRPr lang="en-US" sz="2800" dirty="0" smtClean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pPr marL="1371600" lvl="2" indent="-457200">
              <a:buFont typeface="Arial"/>
              <a:buChar char="•"/>
            </a:pPr>
            <a:endParaRPr lang="en-US" sz="2800" dirty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pPr marL="1371600" lvl="2" indent="-457200">
              <a:buFont typeface="Arial"/>
              <a:buChar char="•"/>
            </a:pPr>
            <a:endParaRPr lang="en-US" sz="2800" dirty="0" smtClean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pPr marL="1371600" lvl="2" indent="-457200">
              <a:buFont typeface="Arial"/>
              <a:buChar char="•"/>
            </a:pPr>
            <a:endParaRPr lang="en-US" sz="2800" dirty="0" smtClean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pPr marL="1371600" lvl="2" indent="-457200">
              <a:buFont typeface="Arial"/>
              <a:buChar char="•"/>
            </a:pPr>
            <a:endParaRPr lang="en-US" sz="2800" dirty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pPr marL="1371600" lvl="2" indent="-457200">
              <a:buFont typeface="Arial"/>
              <a:buChar char="•"/>
            </a:pPr>
            <a:endParaRPr lang="en-US" sz="2800" dirty="0" smtClean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pPr marL="914400" lvl="1" indent="-457200">
              <a:buFont typeface="Arial"/>
              <a:buChar char="•"/>
            </a:pPr>
            <a:r>
              <a:rPr lang="en-US" sz="28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Random pixel drops and restorations</a:t>
            </a:r>
          </a:p>
          <a:p>
            <a:pPr marL="914400" lvl="1" indent="-457200">
              <a:buFont typeface="Arial"/>
              <a:buChar char="•"/>
            </a:pPr>
            <a:r>
              <a:rPr lang="en-US" sz="28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Image quilting</a:t>
            </a:r>
          </a:p>
          <a:p>
            <a:pPr marL="914400" lvl="1" indent="-457200">
              <a:buFont typeface="Arial"/>
              <a:buChar char="•"/>
            </a:pPr>
            <a:r>
              <a:rPr lang="en-US" sz="28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Low rank projection</a:t>
            </a:r>
          </a:p>
          <a:p>
            <a:pPr marL="914400" lvl="1" indent="-457200">
              <a:buFont typeface="Arial"/>
              <a:buChar char="•"/>
            </a:pPr>
            <a:endParaRPr lang="en-US" sz="2800" dirty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endParaRPr lang="en-US" sz="2800" dirty="0" smtClean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pPr marL="457200" indent="-457200">
              <a:buFont typeface="Arial"/>
              <a:buChar char="•"/>
            </a:pPr>
            <a:endParaRPr lang="en-US" sz="2800" dirty="0" smtClean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pPr marL="457200" indent="-457200">
              <a:buFont typeface="Arial"/>
              <a:buChar char="•"/>
            </a:pPr>
            <a:endParaRPr lang="en-US" sz="2800" dirty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pPr marL="457200" indent="-457200">
              <a:buFont typeface="Arial"/>
              <a:buChar char="•"/>
            </a:pPr>
            <a:endParaRPr lang="en-US" sz="2800" dirty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pPr marL="457200" indent="-457200">
              <a:buFont typeface="Arial"/>
              <a:buChar char="•"/>
            </a:pPr>
            <a:endParaRPr lang="en-US" sz="2800" dirty="0" smtClean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pPr marL="457200" indent="-457200">
              <a:buFont typeface="Arial"/>
              <a:buChar char="•"/>
            </a:pPr>
            <a:endParaRPr lang="en-US" sz="2800" dirty="0">
              <a:solidFill>
                <a:srgbClr val="000000"/>
              </a:solidFill>
              <a:latin typeface="Gill Sans Light"/>
              <a:cs typeface="Gill Sans Light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082448" y="1884224"/>
            <a:ext cx="2369472" cy="936008"/>
          </a:xfrm>
          <a:prstGeom prst="roundRect">
            <a:avLst>
              <a:gd name="adj" fmla="val 8888"/>
            </a:avLst>
          </a:prstGeom>
          <a:solidFill>
            <a:srgbClr val="0E173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 smtClean="0">
                <a:solidFill>
                  <a:schemeClr val="bg1"/>
                </a:solidFill>
                <a:latin typeface="Gill Sans Light"/>
                <a:cs typeface="Gill Sans Light"/>
              </a:rPr>
              <a:t>Predict(g(x))</a:t>
            </a:r>
          </a:p>
        </p:txBody>
      </p:sp>
      <p:sp>
        <p:nvSpPr>
          <p:cNvPr id="9" name="Right Arrow 8"/>
          <p:cNvSpPr/>
          <p:nvPr/>
        </p:nvSpPr>
        <p:spPr>
          <a:xfrm>
            <a:off x="3309764" y="2171864"/>
            <a:ext cx="772684" cy="313367"/>
          </a:xfrm>
          <a:prstGeom prst="rightArrow">
            <a:avLst/>
          </a:prstGeom>
          <a:solidFill>
            <a:srgbClr val="C62E5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6451920" y="2171864"/>
            <a:ext cx="772684" cy="313367"/>
          </a:xfrm>
          <a:prstGeom prst="rightArrow">
            <a:avLst/>
          </a:prstGeom>
          <a:solidFill>
            <a:srgbClr val="C62E5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7480" y="2053752"/>
            <a:ext cx="11916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Gill Sans Light"/>
                <a:cs typeface="Gill Sans Light"/>
              </a:rPr>
              <a:t>Input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224604" y="2047205"/>
            <a:ext cx="20422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Gill Sans Light"/>
                <a:cs typeface="Gill Sans Light"/>
              </a:rPr>
              <a:t>Output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785558" y="1884224"/>
            <a:ext cx="1524206" cy="936008"/>
          </a:xfrm>
          <a:prstGeom prst="roundRect">
            <a:avLst>
              <a:gd name="adj" fmla="val 8888"/>
            </a:avLst>
          </a:prstGeom>
          <a:solidFill>
            <a:srgbClr val="4CB6A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g(x)</a:t>
            </a:r>
          </a:p>
        </p:txBody>
      </p:sp>
      <p:sp>
        <p:nvSpPr>
          <p:cNvPr id="16" name="Right Arrow 15"/>
          <p:cNvSpPr/>
          <p:nvPr/>
        </p:nvSpPr>
        <p:spPr>
          <a:xfrm>
            <a:off x="1012874" y="2232379"/>
            <a:ext cx="772684" cy="313367"/>
          </a:xfrm>
          <a:prstGeom prst="rightArrow">
            <a:avLst/>
          </a:prstGeom>
          <a:solidFill>
            <a:srgbClr val="C62E5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510402" y="2820232"/>
            <a:ext cx="19340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latin typeface="Gill Sans Light"/>
                <a:cs typeface="Gill Sans Light"/>
              </a:rPr>
              <a:t>“Cleaning” function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18" name="Rounded Rectangle 17"/>
          <p:cNvSpPr/>
          <p:nvPr/>
        </p:nvSpPr>
        <p:spPr>
          <a:xfrm rot="19653848">
            <a:off x="178321" y="2231430"/>
            <a:ext cx="8015742" cy="1824016"/>
          </a:xfrm>
          <a:prstGeom prst="roundRect">
            <a:avLst>
              <a:gd name="adj" fmla="val 8888"/>
            </a:avLst>
          </a:prstGeom>
          <a:solidFill>
            <a:srgbClr val="FB3D6C">
              <a:alpha val="94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Gill Sans Light"/>
                <a:cs typeface="Gill Sans Light"/>
              </a:rPr>
              <a:t>They Don’t Work</a:t>
            </a:r>
          </a:p>
          <a:p>
            <a:pPr algn="ctr"/>
            <a:r>
              <a:rPr lang="en-US" sz="4000" dirty="0">
                <a:solidFill>
                  <a:schemeClr val="tx1"/>
                </a:solidFill>
                <a:latin typeface="Gill Sans Light"/>
                <a:cs typeface="Gill Sans Light"/>
              </a:rPr>
              <a:t>[</a:t>
            </a:r>
            <a:r>
              <a:rPr lang="en-US" sz="4000" dirty="0" err="1">
                <a:solidFill>
                  <a:schemeClr val="tx1"/>
                </a:solidFill>
                <a:latin typeface="Gill Sans Light"/>
                <a:cs typeface="Gill Sans Light"/>
              </a:rPr>
              <a:t>Athalye</a:t>
            </a:r>
            <a:r>
              <a:rPr lang="en-US" sz="4000" dirty="0">
                <a:solidFill>
                  <a:schemeClr val="tx1"/>
                </a:solidFill>
                <a:latin typeface="Gill Sans Light"/>
                <a:cs typeface="Gill Sans Light"/>
              </a:rPr>
              <a:t>, </a:t>
            </a:r>
            <a:r>
              <a:rPr lang="en-US" sz="4000" dirty="0" err="1">
                <a:solidFill>
                  <a:schemeClr val="tx1"/>
                </a:solidFill>
                <a:latin typeface="Gill Sans Light"/>
                <a:cs typeface="Gill Sans Light"/>
              </a:rPr>
              <a:t>Carlini</a:t>
            </a:r>
            <a:r>
              <a:rPr lang="en-US" sz="4000" dirty="0">
                <a:solidFill>
                  <a:schemeClr val="tx1"/>
                </a:solidFill>
                <a:latin typeface="Gill Sans Light"/>
                <a:cs typeface="Gill Sans Light"/>
              </a:rPr>
              <a:t>, Wagner, 2018]</a:t>
            </a:r>
            <a:endParaRPr lang="en-US" sz="4000" dirty="0" smtClean="0">
              <a:solidFill>
                <a:schemeClr val="tx1"/>
              </a:solidFill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141019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itle 140"/>
          <p:cNvSpPr>
            <a:spLocks noGrp="1"/>
          </p:cNvSpPr>
          <p:nvPr>
            <p:ph type="ctrTitle"/>
          </p:nvPr>
        </p:nvSpPr>
        <p:spPr>
          <a:xfrm>
            <a:off x="37480" y="-197059"/>
            <a:ext cx="9144000" cy="1470025"/>
          </a:xfrm>
        </p:spPr>
        <p:txBody>
          <a:bodyPr>
            <a:noAutofit/>
          </a:bodyPr>
          <a:lstStyle/>
          <a:p>
            <a:r>
              <a:rPr lang="en-US" sz="5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Obfuscated Grads won’t do it</a:t>
            </a:r>
            <a:endParaRPr lang="en-US" sz="5400" dirty="0">
              <a:solidFill>
                <a:srgbClr val="000000"/>
              </a:solidFill>
              <a:latin typeface="Gill Sans Light"/>
              <a:cs typeface="Gill Sans Ligh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185481"/>
            <a:ext cx="925125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0" lvl="2" indent="-457200">
              <a:buFont typeface="Arial"/>
              <a:buChar char="•"/>
            </a:pPr>
            <a:endParaRPr lang="en-US" sz="3200" dirty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endParaRPr lang="en-US" sz="3200" dirty="0" smtClean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pPr marL="457200" indent="-457200">
              <a:buFont typeface="Arial"/>
              <a:buChar char="•"/>
            </a:pPr>
            <a:endParaRPr lang="en-US" sz="3200" dirty="0" smtClean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pPr marL="457200" indent="-457200">
              <a:buFont typeface="Arial"/>
              <a:buChar char="•"/>
            </a:pPr>
            <a:endParaRPr lang="en-US" sz="3200" dirty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pPr marL="457200" indent="-457200">
              <a:buFont typeface="Arial"/>
              <a:buChar char="•"/>
            </a:pPr>
            <a:endParaRPr lang="en-US" sz="3200" dirty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pPr marL="457200" indent="-457200">
              <a:buFont typeface="Arial"/>
              <a:buChar char="•"/>
            </a:pPr>
            <a:endParaRPr lang="en-US" sz="3200" dirty="0" smtClean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pPr marL="457200" indent="-457200">
              <a:buFont typeface="Arial"/>
              <a:buChar char="•"/>
            </a:pPr>
            <a:endParaRPr lang="en-US" sz="3200" dirty="0">
              <a:solidFill>
                <a:srgbClr val="000000"/>
              </a:solidFill>
              <a:latin typeface="Gill Sans Light"/>
              <a:cs typeface="Gill Sans Light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42648" y="4840641"/>
            <a:ext cx="8015742" cy="1824016"/>
          </a:xfrm>
          <a:prstGeom prst="roundRect">
            <a:avLst>
              <a:gd name="adj" fmla="val 8888"/>
            </a:avLst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solidFill>
                  <a:schemeClr val="tx1"/>
                </a:solidFill>
                <a:latin typeface="Gill Sans Light"/>
                <a:cs typeface="Gill Sans Light"/>
              </a:rPr>
              <a:t>[</a:t>
            </a:r>
            <a:r>
              <a:rPr lang="en-US" sz="3000" dirty="0" err="1">
                <a:solidFill>
                  <a:schemeClr val="tx1"/>
                </a:solidFill>
                <a:latin typeface="Gill Sans Light"/>
                <a:cs typeface="Gill Sans Light"/>
              </a:rPr>
              <a:t>Athalye</a:t>
            </a:r>
            <a:r>
              <a:rPr lang="en-US" sz="3000" dirty="0">
                <a:solidFill>
                  <a:schemeClr val="tx1"/>
                </a:solidFill>
                <a:latin typeface="Gill Sans Light"/>
                <a:cs typeface="Gill Sans Light"/>
              </a:rPr>
              <a:t>, </a:t>
            </a:r>
            <a:r>
              <a:rPr lang="en-US" sz="3000" dirty="0" err="1">
                <a:solidFill>
                  <a:schemeClr val="tx1"/>
                </a:solidFill>
                <a:latin typeface="Gill Sans Light"/>
                <a:cs typeface="Gill Sans Light"/>
              </a:rPr>
              <a:t>Carlini</a:t>
            </a:r>
            <a:r>
              <a:rPr lang="en-US" sz="3000" dirty="0">
                <a:solidFill>
                  <a:schemeClr val="tx1"/>
                </a:solidFill>
                <a:latin typeface="Gill Sans Light"/>
                <a:cs typeface="Gill Sans Light"/>
              </a:rPr>
              <a:t>, Wagner, 2018]</a:t>
            </a:r>
            <a:endParaRPr lang="en-US" sz="3000" dirty="0" smtClean="0">
              <a:solidFill>
                <a:schemeClr val="tx1"/>
              </a:solidFill>
              <a:latin typeface="Gill Sans Light"/>
              <a:cs typeface="Gill Sans Light"/>
            </a:endParaRPr>
          </a:p>
        </p:txBody>
      </p:sp>
      <p:pic>
        <p:nvPicPr>
          <p:cNvPr id="7" name="Picture 6" descr="Screenshot 2018-04-19 06.33.4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071"/>
          <a:stretch/>
        </p:blipFill>
        <p:spPr>
          <a:xfrm>
            <a:off x="88641" y="2134775"/>
            <a:ext cx="8789924" cy="289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049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itle 140"/>
          <p:cNvSpPr>
            <a:spLocks noGrp="1"/>
          </p:cNvSpPr>
          <p:nvPr>
            <p:ph type="ctrTitle"/>
          </p:nvPr>
        </p:nvSpPr>
        <p:spPr>
          <a:xfrm>
            <a:off x="37480" y="-197059"/>
            <a:ext cx="9144000" cy="1470025"/>
          </a:xfrm>
        </p:spPr>
        <p:txBody>
          <a:bodyPr>
            <a:noAutofit/>
          </a:bodyPr>
          <a:lstStyle/>
          <a:p>
            <a:r>
              <a:rPr lang="en-US" sz="60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Any good Defense??</a:t>
            </a:r>
            <a:endParaRPr lang="en-US" sz="6000" dirty="0">
              <a:solidFill>
                <a:srgbClr val="000000"/>
              </a:solidFill>
              <a:latin typeface="Gill Sans Light"/>
              <a:cs typeface="Gill Sans Ligh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185481"/>
            <a:ext cx="9251251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Things that </a:t>
            </a:r>
            <a:r>
              <a:rPr lang="en-US" sz="4000" dirty="0" err="1" smtClean="0">
                <a:solidFill>
                  <a:srgbClr val="000000"/>
                </a:solidFill>
                <a:latin typeface="Gill Sans Light"/>
                <a:cs typeface="Gill Sans Light"/>
              </a:rPr>
              <a:t>kinda</a:t>
            </a:r>
            <a:r>
              <a:rPr lang="en-US" sz="40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 work:</a:t>
            </a:r>
          </a:p>
          <a:p>
            <a:pPr marL="457200" indent="-457200">
              <a:buFont typeface="Arial"/>
              <a:buChar char="•"/>
            </a:pPr>
            <a:endParaRPr lang="en-US" sz="4000" dirty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endParaRPr lang="en-US" sz="4000" dirty="0" smtClean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pPr marL="457200" indent="-457200">
              <a:buFont typeface="Arial"/>
              <a:buChar char="•"/>
            </a:pPr>
            <a:r>
              <a:rPr lang="en-US" sz="4000" dirty="0">
                <a:solidFill>
                  <a:srgbClr val="000000"/>
                </a:solidFill>
                <a:latin typeface="Gill Sans Light"/>
                <a:cs typeface="Gill Sans Light"/>
              </a:rPr>
              <a:t>“Adversarial Training</a:t>
            </a:r>
            <a:r>
              <a:rPr lang="en-US" sz="40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”</a:t>
            </a:r>
          </a:p>
          <a:p>
            <a:pPr marL="457200" indent="-457200">
              <a:buFont typeface="Arial"/>
              <a:buChar char="•"/>
            </a:pPr>
            <a:endParaRPr lang="en-US" sz="4000" dirty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pPr marL="457200" indent="-457200">
              <a:buFont typeface="Arial"/>
              <a:buChar char="•"/>
            </a:pPr>
            <a:endParaRPr lang="en-US" sz="4000" dirty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pPr marL="457200" indent="-457200">
              <a:buFont typeface="Arial"/>
              <a:buChar char="•"/>
            </a:pPr>
            <a:r>
              <a:rPr lang="en-US" sz="40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Projecting on the manifold of Images</a:t>
            </a:r>
          </a:p>
          <a:p>
            <a:pPr marL="457200" indent="-457200">
              <a:buFont typeface="Arial"/>
              <a:buChar char="•"/>
            </a:pPr>
            <a:endParaRPr lang="en-US" sz="4000" dirty="0" smtClean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pPr marL="457200" indent="-457200">
              <a:buFont typeface="Arial"/>
              <a:buChar char="•"/>
            </a:pPr>
            <a:endParaRPr lang="en-US" sz="4000" dirty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pPr marL="457200" indent="-457200">
              <a:buFont typeface="Arial"/>
              <a:buChar char="•"/>
            </a:pPr>
            <a:endParaRPr lang="en-US" sz="4000" dirty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pPr marL="457200" indent="-457200">
              <a:buFont typeface="Arial"/>
              <a:buChar char="•"/>
            </a:pPr>
            <a:endParaRPr lang="en-US" sz="4000" dirty="0" smtClean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pPr marL="457200" indent="-457200">
              <a:buFont typeface="Arial"/>
              <a:buChar char="•"/>
            </a:pPr>
            <a:endParaRPr lang="en-US" sz="4000" dirty="0">
              <a:solidFill>
                <a:srgbClr val="000000"/>
              </a:solidFill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520985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itle 140"/>
          <p:cNvSpPr>
            <a:spLocks noGrp="1"/>
          </p:cNvSpPr>
          <p:nvPr>
            <p:ph type="ctrTitle"/>
          </p:nvPr>
        </p:nvSpPr>
        <p:spPr>
          <a:xfrm>
            <a:off x="37480" y="-197059"/>
            <a:ext cx="9144000" cy="1470025"/>
          </a:xfrm>
        </p:spPr>
        <p:txBody>
          <a:bodyPr>
            <a:noAutofit/>
          </a:bodyPr>
          <a:lstStyle/>
          <a:p>
            <a:r>
              <a:rPr lang="en-US" sz="60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Adversarial Training</a:t>
            </a:r>
            <a:endParaRPr lang="en-US" sz="6000" dirty="0">
              <a:solidFill>
                <a:srgbClr val="000000"/>
              </a:solidFill>
              <a:latin typeface="Gill Sans Light"/>
              <a:cs typeface="Gill Sans Light"/>
            </a:endParaRPr>
          </a:p>
        </p:txBody>
      </p:sp>
      <p:pic>
        <p:nvPicPr>
          <p:cNvPr id="3" name="Picture 2" descr="Screenshot 2018-04-19 06.50.3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2025"/>
            <a:ext cx="9144000" cy="2954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998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Screenshot 2018-04-19 08.35.06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882" b="-4882"/>
          <a:stretch>
            <a:fillRect/>
          </a:stretch>
        </p:blipFill>
        <p:spPr>
          <a:xfrm>
            <a:off x="45720" y="1373902"/>
            <a:ext cx="9052560" cy="4978559"/>
          </a:xfrm>
        </p:spPr>
      </p:pic>
    </p:spTree>
    <p:extLst>
      <p:ext uri="{BB962C8B-B14F-4D97-AF65-F5344CB8AC3E}">
        <p14:creationId xmlns:p14="http://schemas.microsoft.com/office/powerpoint/2010/main" val="963769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itle 140"/>
          <p:cNvSpPr>
            <a:spLocks noGrp="1"/>
          </p:cNvSpPr>
          <p:nvPr>
            <p:ph type="ctrTitle"/>
          </p:nvPr>
        </p:nvSpPr>
        <p:spPr>
          <a:xfrm>
            <a:off x="37480" y="-197059"/>
            <a:ext cx="9144000" cy="1470025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Robust Optimization to the rescue</a:t>
            </a:r>
            <a:endParaRPr lang="en-US" sz="4800" dirty="0">
              <a:solidFill>
                <a:srgbClr val="000000"/>
              </a:solidFill>
              <a:latin typeface="Gill Sans Light"/>
              <a:cs typeface="Gill Sans Ligh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060350"/>
            <a:ext cx="925125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Goal of the </a:t>
            </a:r>
            <a:r>
              <a:rPr lang="en-US" sz="3200" dirty="0">
                <a:solidFill>
                  <a:srgbClr val="000000"/>
                </a:solidFill>
                <a:latin typeface="Gill Sans Light"/>
                <a:cs typeface="Gill Sans Light"/>
              </a:rPr>
              <a:t>a</a:t>
            </a:r>
            <a:r>
              <a:rPr lang="en-US" sz="32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dversary:</a:t>
            </a:r>
          </a:p>
          <a:p>
            <a:pPr marL="457200" indent="-457200">
              <a:buFont typeface="Arial"/>
              <a:buChar char="•"/>
            </a:pPr>
            <a:endParaRPr lang="en-US" sz="3200" dirty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pPr marL="457200" indent="-457200">
              <a:buFont typeface="Arial"/>
              <a:buChar char="•"/>
            </a:pPr>
            <a:endParaRPr lang="en-US" sz="3200" dirty="0" smtClean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endParaRPr lang="en-US" sz="3200" dirty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pPr marL="457200" indent="-457200">
              <a:buFont typeface="Arial"/>
              <a:buChar char="•"/>
            </a:pPr>
            <a:r>
              <a:rPr lang="en-US" sz="32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How can we “provably” counter it?</a:t>
            </a:r>
          </a:p>
        </p:txBody>
      </p:sp>
      <p:pic>
        <p:nvPicPr>
          <p:cNvPr id="4" name="Picture 3" descr="max_|v_|_p_le_d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641" y="1803025"/>
            <a:ext cx="4208843" cy="629752"/>
          </a:xfrm>
          <a:prstGeom prst="rect">
            <a:avLst/>
          </a:prstGeom>
        </p:spPr>
      </p:pic>
      <p:pic>
        <p:nvPicPr>
          <p:cNvPr id="2" name="Picture 1" descr="min_w_frac_1_n_s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40" y="3614895"/>
            <a:ext cx="7696200" cy="12573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866311" y="5122364"/>
            <a:ext cx="5079173" cy="703236"/>
          </a:xfrm>
          <a:prstGeom prst="roundRect">
            <a:avLst>
              <a:gd name="adj" fmla="val 8888"/>
            </a:avLst>
          </a:prstGeom>
          <a:solidFill>
            <a:srgbClr val="0E173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Gill Sans Light"/>
                <a:cs typeface="Gill Sans Light"/>
              </a:rPr>
              <a:t>Robust ERM</a:t>
            </a:r>
          </a:p>
        </p:txBody>
      </p:sp>
      <p:sp>
        <p:nvSpPr>
          <p:cNvPr id="3" name="Rectangle 2"/>
          <p:cNvSpPr/>
          <p:nvPr/>
        </p:nvSpPr>
        <p:spPr>
          <a:xfrm>
            <a:off x="1631740" y="5934670"/>
            <a:ext cx="563246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Gill Sans Light"/>
                <a:cs typeface="Gill Sans Light"/>
              </a:rPr>
              <a:t>[Huang, </a:t>
            </a:r>
            <a:r>
              <a:rPr lang="en-US" dirty="0" err="1">
                <a:latin typeface="Gill Sans Light"/>
                <a:cs typeface="Gill Sans Light"/>
              </a:rPr>
              <a:t>Xu</a:t>
            </a:r>
            <a:r>
              <a:rPr lang="en-US" dirty="0">
                <a:latin typeface="Gill Sans Light"/>
                <a:cs typeface="Gill Sans Light"/>
              </a:rPr>
              <a:t>, </a:t>
            </a:r>
            <a:r>
              <a:rPr lang="en-US" dirty="0" err="1">
                <a:latin typeface="Gill Sans Light"/>
                <a:cs typeface="Gill Sans Light"/>
              </a:rPr>
              <a:t>Schuurmans</a:t>
            </a:r>
            <a:r>
              <a:rPr lang="en-US" dirty="0">
                <a:latin typeface="Gill Sans Light"/>
                <a:cs typeface="Gill Sans Light"/>
              </a:rPr>
              <a:t>, </a:t>
            </a:r>
            <a:r>
              <a:rPr lang="en-US" dirty="0" err="1">
                <a:latin typeface="Gill Sans Light"/>
                <a:cs typeface="Gill Sans Light"/>
              </a:rPr>
              <a:t>Szepesvári</a:t>
            </a:r>
            <a:r>
              <a:rPr lang="en-US" dirty="0">
                <a:latin typeface="Gill Sans Light"/>
                <a:cs typeface="Gill Sans Light"/>
              </a:rPr>
              <a:t>, 2015]</a:t>
            </a:r>
          </a:p>
          <a:p>
            <a:r>
              <a:rPr lang="en-US" dirty="0">
                <a:latin typeface="Gill Sans Light"/>
                <a:cs typeface="Gill Sans Light"/>
              </a:rPr>
              <a:t>[</a:t>
            </a:r>
            <a:r>
              <a:rPr lang="en-US" dirty="0" err="1">
                <a:latin typeface="Gill Sans Light"/>
                <a:cs typeface="Gill Sans Light"/>
              </a:rPr>
              <a:t>Shaham</a:t>
            </a:r>
            <a:r>
              <a:rPr lang="en-US" dirty="0">
                <a:latin typeface="Gill Sans Light"/>
                <a:cs typeface="Gill Sans Light"/>
              </a:rPr>
              <a:t>, Yamada, and </a:t>
            </a:r>
            <a:r>
              <a:rPr lang="en-US" dirty="0" err="1">
                <a:latin typeface="Gill Sans Light"/>
                <a:cs typeface="Gill Sans Light"/>
              </a:rPr>
              <a:t>Negahban</a:t>
            </a:r>
            <a:r>
              <a:rPr lang="en-US" dirty="0">
                <a:latin typeface="Gill Sans Light"/>
                <a:cs typeface="Gill Sans Light"/>
              </a:rPr>
              <a:t> 2015]</a:t>
            </a:r>
          </a:p>
          <a:p>
            <a:r>
              <a:rPr lang="en-US" dirty="0">
                <a:latin typeface="Gill Sans Light"/>
                <a:cs typeface="Gill Sans Light"/>
              </a:rPr>
              <a:t>[</a:t>
            </a:r>
            <a:r>
              <a:rPr lang="en-US" dirty="0" err="1">
                <a:latin typeface="Gill Sans Light"/>
                <a:cs typeface="Gill Sans Light"/>
              </a:rPr>
              <a:t>Madry</a:t>
            </a:r>
            <a:r>
              <a:rPr lang="en-US" dirty="0">
                <a:latin typeface="Gill Sans Light"/>
                <a:cs typeface="Gill Sans Light"/>
              </a:rPr>
              <a:t>, </a:t>
            </a:r>
            <a:r>
              <a:rPr lang="en-US" dirty="0" err="1">
                <a:latin typeface="Gill Sans Light"/>
                <a:cs typeface="Gill Sans Light"/>
              </a:rPr>
              <a:t>Makelov</a:t>
            </a:r>
            <a:r>
              <a:rPr lang="en-US" dirty="0">
                <a:latin typeface="Gill Sans Light"/>
                <a:cs typeface="Gill Sans Light"/>
              </a:rPr>
              <a:t>, Schmidt, </a:t>
            </a:r>
            <a:r>
              <a:rPr lang="en-US" dirty="0" err="1">
                <a:latin typeface="Gill Sans Light"/>
                <a:cs typeface="Gill Sans Light"/>
              </a:rPr>
              <a:t>Tsipras</a:t>
            </a:r>
            <a:r>
              <a:rPr lang="en-US" dirty="0">
                <a:latin typeface="Gill Sans Light"/>
                <a:cs typeface="Gill Sans Light"/>
              </a:rPr>
              <a:t>, </a:t>
            </a:r>
            <a:r>
              <a:rPr lang="en-US" dirty="0" err="1">
                <a:latin typeface="Gill Sans Light"/>
                <a:cs typeface="Gill Sans Light"/>
              </a:rPr>
              <a:t>Vladu</a:t>
            </a:r>
            <a:r>
              <a:rPr lang="en-US" dirty="0">
                <a:latin typeface="Gill Sans Light"/>
                <a:cs typeface="Gill Sans Light"/>
              </a:rPr>
              <a:t>, 2017]</a:t>
            </a:r>
          </a:p>
        </p:txBody>
      </p:sp>
    </p:spTree>
    <p:extLst>
      <p:ext uri="{BB962C8B-B14F-4D97-AF65-F5344CB8AC3E}">
        <p14:creationId xmlns:p14="http://schemas.microsoft.com/office/powerpoint/2010/main" val="1487172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itle 140"/>
          <p:cNvSpPr>
            <a:spLocks noGrp="1"/>
          </p:cNvSpPr>
          <p:nvPr>
            <p:ph type="ctrTitle"/>
          </p:nvPr>
        </p:nvSpPr>
        <p:spPr>
          <a:xfrm>
            <a:off x="37480" y="-197059"/>
            <a:ext cx="9144000" cy="1470025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Saddle point </a:t>
            </a:r>
            <a:endParaRPr lang="en-US" sz="4800" dirty="0">
              <a:solidFill>
                <a:srgbClr val="000000"/>
              </a:solidFill>
              <a:latin typeface="Gill Sans Light"/>
              <a:cs typeface="Gill Sans Ligh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060350"/>
            <a:ext cx="9251251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Some thoughts </a:t>
            </a:r>
          </a:p>
          <a:p>
            <a:pPr marL="457200" indent="-457200">
              <a:buFont typeface="Arial"/>
              <a:buChar char="•"/>
            </a:pPr>
            <a:endParaRPr lang="en-US" sz="3200" dirty="0" smtClean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pPr marL="457200" indent="-457200">
              <a:buFont typeface="Arial"/>
              <a:buChar char="•"/>
            </a:pPr>
            <a:endParaRPr lang="en-US" sz="3200" dirty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pPr marL="457200" indent="-457200">
              <a:buFont typeface="Arial"/>
              <a:buChar char="•"/>
            </a:pPr>
            <a:endParaRPr lang="en-US" sz="3200" dirty="0" smtClean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endParaRPr lang="en-US" sz="3200" dirty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pPr marL="457200" indent="-457200">
              <a:buFont typeface="Arial"/>
              <a:buChar char="•"/>
            </a:pPr>
            <a:r>
              <a:rPr lang="en-US" sz="3200" dirty="0" err="1" smtClean="0">
                <a:solidFill>
                  <a:srgbClr val="000000"/>
                </a:solidFill>
                <a:latin typeface="Gill Sans Light"/>
                <a:cs typeface="Gill Sans Light"/>
              </a:rPr>
              <a:t>Nonconvex</a:t>
            </a:r>
            <a:r>
              <a:rPr lang="en-US" sz="32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 + </a:t>
            </a:r>
            <a:r>
              <a:rPr lang="en-US" sz="3200" dirty="0" err="1" smtClean="0">
                <a:solidFill>
                  <a:srgbClr val="000000"/>
                </a:solidFill>
                <a:latin typeface="Gill Sans Light"/>
                <a:cs typeface="Gill Sans Light"/>
              </a:rPr>
              <a:t>nonconcave</a:t>
            </a:r>
            <a:r>
              <a:rPr lang="en-US" sz="32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 problems = Really hard!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Generality: Robust ERM oblivious to “type” of attacks. </a:t>
            </a:r>
          </a:p>
          <a:p>
            <a:pPr marL="457200" indent="-457200">
              <a:buFont typeface="Arial"/>
              <a:buChar char="•"/>
            </a:pPr>
            <a:endParaRPr lang="en-US" sz="3200" dirty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endParaRPr lang="en-US" sz="2000" dirty="0" smtClean="0">
              <a:solidFill>
                <a:srgbClr val="000000"/>
              </a:solidFill>
              <a:latin typeface="Gill Sans Light"/>
              <a:cs typeface="Gill Sans Light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025708" y="5316054"/>
            <a:ext cx="6760379" cy="936008"/>
          </a:xfrm>
          <a:prstGeom prst="roundRect">
            <a:avLst>
              <a:gd name="adj" fmla="val 8888"/>
            </a:avLst>
          </a:prstGeom>
          <a:solidFill>
            <a:srgbClr val="0E173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Gill Sans Light"/>
                <a:cs typeface="Gill Sans Light"/>
              </a:rPr>
              <a:t>Looks like the right thing</a:t>
            </a:r>
          </a:p>
        </p:txBody>
      </p:sp>
      <p:pic>
        <p:nvPicPr>
          <p:cNvPr id="5" name="Picture 4" descr="min_w_max_|v_i_|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139" y="2062959"/>
            <a:ext cx="58166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074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itle 140"/>
          <p:cNvSpPr>
            <a:spLocks noGrp="1"/>
          </p:cNvSpPr>
          <p:nvPr>
            <p:ph type="ctrTitle"/>
          </p:nvPr>
        </p:nvSpPr>
        <p:spPr>
          <a:xfrm>
            <a:off x="37480" y="-197059"/>
            <a:ext cx="9144000" cy="1470025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Saddle point </a:t>
            </a:r>
            <a:endParaRPr lang="en-US" sz="4800" dirty="0">
              <a:solidFill>
                <a:srgbClr val="000000"/>
              </a:solidFill>
              <a:latin typeface="Gill Sans Light"/>
              <a:cs typeface="Gill Sans Ligh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060350"/>
            <a:ext cx="9251251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Is this problem solvable?</a:t>
            </a:r>
          </a:p>
          <a:p>
            <a:pPr marL="457200" indent="-457200">
              <a:buFont typeface="Arial"/>
              <a:buChar char="•"/>
            </a:pPr>
            <a:endParaRPr lang="en-US" sz="3200" dirty="0" smtClean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pPr marL="457200" indent="-457200">
              <a:buFont typeface="Arial"/>
              <a:buChar char="•"/>
            </a:pPr>
            <a:endParaRPr lang="en-US" sz="3200" dirty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pPr marL="457200" indent="-457200">
              <a:buFont typeface="Arial"/>
              <a:buChar char="•"/>
            </a:pPr>
            <a:endParaRPr lang="en-US" sz="3200" dirty="0" smtClean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endParaRPr lang="en-US" sz="3200" dirty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pPr marL="457200" indent="-457200">
              <a:buFont typeface="Arial"/>
              <a:buChar char="•"/>
            </a:pPr>
            <a:r>
              <a:rPr lang="en-US" sz="32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Note FGSM</a:t>
            </a:r>
          </a:p>
          <a:p>
            <a:pPr marL="457200" indent="-457200">
              <a:buFont typeface="Arial"/>
              <a:buChar char="•"/>
            </a:pPr>
            <a:endParaRPr lang="en-US" sz="3200" dirty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endParaRPr lang="en-US" sz="2000" dirty="0" smtClean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r>
              <a:rPr lang="en-US" sz="32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is approximating the inner maximization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025708" y="5854879"/>
            <a:ext cx="6760379" cy="936008"/>
          </a:xfrm>
          <a:prstGeom prst="roundRect">
            <a:avLst>
              <a:gd name="adj" fmla="val 8888"/>
            </a:avLst>
          </a:prstGeom>
          <a:solidFill>
            <a:srgbClr val="0E173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Gill Sans Light"/>
                <a:cs typeface="Gill Sans Light"/>
              </a:rPr>
              <a:t>Idea: replace training examples, with adversarial examples</a:t>
            </a:r>
          </a:p>
        </p:txBody>
      </p:sp>
      <p:pic>
        <p:nvPicPr>
          <p:cNvPr id="5" name="Picture 4" descr="min_w_max_|v_i_|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139" y="2062959"/>
            <a:ext cx="5816600" cy="762000"/>
          </a:xfrm>
          <a:prstGeom prst="rect">
            <a:avLst/>
          </a:prstGeom>
        </p:spPr>
      </p:pic>
      <p:pic>
        <p:nvPicPr>
          <p:cNvPr id="7" name="Picture 6" descr="x_k+1_=_Pi_|x-_h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0" y="4277495"/>
            <a:ext cx="9144000" cy="432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069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itle 140"/>
          <p:cNvSpPr>
            <a:spLocks noGrp="1"/>
          </p:cNvSpPr>
          <p:nvPr>
            <p:ph type="ctrTitle"/>
          </p:nvPr>
        </p:nvSpPr>
        <p:spPr>
          <a:xfrm>
            <a:off x="37480" y="-197059"/>
            <a:ext cx="9144000" cy="1470025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Gill Sans Light"/>
                <a:cs typeface="Gill Sans Light"/>
              </a:rPr>
              <a:t>Suggested Defense: Adversarial Training</a:t>
            </a:r>
            <a:endParaRPr lang="en-US" dirty="0">
              <a:solidFill>
                <a:srgbClr val="000000"/>
              </a:solidFill>
              <a:latin typeface="Gill Sans Light"/>
              <a:cs typeface="Gill Sans Ligh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060350"/>
            <a:ext cx="9251251" cy="6986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Revisiting the Robust ERM</a:t>
            </a:r>
          </a:p>
          <a:p>
            <a:pPr marL="457200" indent="-457200">
              <a:buFont typeface="Arial"/>
              <a:buChar char="•"/>
            </a:pPr>
            <a:endParaRPr lang="en-US" sz="3200" dirty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pPr marL="457200" indent="-457200">
              <a:buFont typeface="Arial"/>
              <a:buChar char="•"/>
            </a:pPr>
            <a:endParaRPr lang="en-US" sz="3200" dirty="0" smtClean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pPr marL="457200" indent="-457200">
              <a:buFont typeface="Arial"/>
              <a:buChar char="•"/>
            </a:pPr>
            <a:endParaRPr lang="en-US" sz="3200" dirty="0" smtClean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pPr marL="457200" indent="-457200">
              <a:buFont typeface="Arial"/>
              <a:buChar char="•"/>
            </a:pPr>
            <a:r>
              <a:rPr lang="en-US" sz="32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Q: How to approximately solve? SGD</a:t>
            </a:r>
          </a:p>
          <a:p>
            <a:pPr marL="457200" indent="-457200">
              <a:buFont typeface="Arial"/>
              <a:buChar char="•"/>
            </a:pPr>
            <a:endParaRPr lang="en-US" sz="3200" dirty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pPr marL="457200" indent="-457200">
              <a:buFont typeface="Arial"/>
              <a:buChar char="•"/>
            </a:pPr>
            <a:r>
              <a:rPr lang="en-US" sz="32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But what is </a:t>
            </a:r>
          </a:p>
          <a:p>
            <a:pPr marL="457200" indent="-457200">
              <a:buFont typeface="Arial"/>
              <a:buChar char="•"/>
            </a:pPr>
            <a:endParaRPr lang="en-US" sz="3200" dirty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pPr marL="457200" indent="-457200">
              <a:buFont typeface="Arial"/>
              <a:buChar char="•"/>
            </a:pPr>
            <a:endParaRPr lang="en-US" sz="3200" dirty="0" smtClean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pPr marL="457200" indent="-457200">
              <a:buFont typeface="Arial"/>
              <a:buChar char="•"/>
            </a:pPr>
            <a:endParaRPr lang="en-US" sz="3200" dirty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pPr marL="457200" indent="-457200">
              <a:buFont typeface="Arial"/>
              <a:buChar char="•"/>
            </a:pPr>
            <a:r>
              <a:rPr lang="en-US" sz="32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Grad of </a:t>
            </a:r>
            <a:r>
              <a:rPr lang="en-US" sz="3200" dirty="0">
                <a:solidFill>
                  <a:srgbClr val="000000"/>
                </a:solidFill>
                <a:latin typeface="Gill Sans Light"/>
                <a:cs typeface="Gill Sans Light"/>
              </a:rPr>
              <a:t>the loss </a:t>
            </a:r>
            <a:r>
              <a:rPr lang="en-US" sz="32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at </a:t>
            </a:r>
            <a:r>
              <a:rPr lang="en-US" sz="3200" dirty="0">
                <a:solidFill>
                  <a:srgbClr val="000000"/>
                </a:solidFill>
                <a:latin typeface="Gill Sans Light"/>
                <a:cs typeface="Gill Sans Light"/>
              </a:rPr>
              <a:t>a </a:t>
            </a:r>
            <a:r>
              <a:rPr lang="en-US" sz="3200" dirty="0" err="1">
                <a:solidFill>
                  <a:srgbClr val="000000"/>
                </a:solidFill>
                <a:latin typeface="Gill Sans Light"/>
                <a:cs typeface="Gill Sans Light"/>
              </a:rPr>
              <a:t>maximizer</a:t>
            </a:r>
            <a:r>
              <a:rPr lang="en-US" sz="3200" dirty="0">
                <a:solidFill>
                  <a:srgbClr val="000000"/>
                </a:solidFill>
                <a:latin typeface="Gill Sans Light"/>
                <a:cs typeface="Gill Sans Light"/>
              </a:rPr>
              <a:t> of the inner problem</a:t>
            </a:r>
            <a:endParaRPr lang="en-US" sz="3200" dirty="0" smtClean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pPr marL="457200" indent="-457200">
              <a:buFont typeface="Arial"/>
              <a:buChar char="•"/>
            </a:pPr>
            <a:endParaRPr lang="en-US" sz="3200" dirty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pPr marL="457200" indent="-457200">
              <a:buFont typeface="Arial"/>
              <a:buChar char="•"/>
            </a:pPr>
            <a:endParaRPr lang="en-US" sz="3200" dirty="0" smtClean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pPr marL="457200" indent="-457200">
              <a:buFont typeface="Arial"/>
              <a:buChar char="•"/>
            </a:pPr>
            <a:endParaRPr lang="en-US" sz="3200" dirty="0">
              <a:solidFill>
                <a:srgbClr val="000000"/>
              </a:solidFill>
              <a:latin typeface="Gill Sans Light"/>
              <a:cs typeface="Gill Sans Light"/>
            </a:endParaRPr>
          </a:p>
        </p:txBody>
      </p:sp>
      <p:pic>
        <p:nvPicPr>
          <p:cNvPr id="4" name="Picture 3" descr="min_w_frac_1_n_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589" y="1829645"/>
            <a:ext cx="7696200" cy="1257300"/>
          </a:xfrm>
          <a:prstGeom prst="rect">
            <a:avLst/>
          </a:prstGeom>
        </p:spPr>
      </p:pic>
      <p:pic>
        <p:nvPicPr>
          <p:cNvPr id="2" name="Picture 1" descr="nabla_W_max_|v_i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356" y="5059720"/>
            <a:ext cx="6540500" cy="762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815171" y="6488668"/>
            <a:ext cx="43288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Gill Sans Light"/>
                <a:cs typeface="Gill Sans Light"/>
              </a:rPr>
              <a:t>[</a:t>
            </a:r>
            <a:r>
              <a:rPr lang="en-US" dirty="0" err="1">
                <a:latin typeface="Gill Sans Light"/>
                <a:cs typeface="Gill Sans Light"/>
              </a:rPr>
              <a:t>Madry</a:t>
            </a:r>
            <a:r>
              <a:rPr lang="en-US" dirty="0">
                <a:latin typeface="Gill Sans Light"/>
                <a:cs typeface="Gill Sans Light"/>
              </a:rPr>
              <a:t>, </a:t>
            </a:r>
            <a:r>
              <a:rPr lang="en-US" dirty="0" err="1">
                <a:latin typeface="Gill Sans Light"/>
                <a:cs typeface="Gill Sans Light"/>
              </a:rPr>
              <a:t>Makelov</a:t>
            </a:r>
            <a:r>
              <a:rPr lang="en-US" dirty="0">
                <a:latin typeface="Gill Sans Light"/>
                <a:cs typeface="Gill Sans Light"/>
              </a:rPr>
              <a:t>, Schmidt, </a:t>
            </a:r>
            <a:r>
              <a:rPr lang="en-US" dirty="0" err="1">
                <a:latin typeface="Gill Sans Light"/>
                <a:cs typeface="Gill Sans Light"/>
              </a:rPr>
              <a:t>Tsipras</a:t>
            </a:r>
            <a:r>
              <a:rPr lang="en-US" dirty="0">
                <a:latin typeface="Gill Sans Light"/>
                <a:cs typeface="Gill Sans Light"/>
              </a:rPr>
              <a:t>, </a:t>
            </a:r>
            <a:r>
              <a:rPr lang="en-US" dirty="0" err="1">
                <a:latin typeface="Gill Sans Light"/>
                <a:cs typeface="Gill Sans Light"/>
              </a:rPr>
              <a:t>Vladu</a:t>
            </a:r>
            <a:r>
              <a:rPr lang="en-US" dirty="0">
                <a:latin typeface="Gill Sans Light"/>
                <a:cs typeface="Gill Sans Light"/>
              </a:rPr>
              <a:t>, 2017]</a:t>
            </a:r>
          </a:p>
        </p:txBody>
      </p:sp>
    </p:spTree>
    <p:extLst>
      <p:ext uri="{BB962C8B-B14F-4D97-AF65-F5344CB8AC3E}">
        <p14:creationId xmlns:p14="http://schemas.microsoft.com/office/powerpoint/2010/main" val="1430684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 smtClean="0">
                <a:latin typeface="Gill Sans Light"/>
                <a:cs typeface="Gill Sans Light"/>
              </a:rPr>
              <a:t>Adversarial Noise</a:t>
            </a:r>
            <a:endParaRPr lang="en-US" sz="8000" dirty="0"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953830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itle 140"/>
          <p:cNvSpPr>
            <a:spLocks noGrp="1"/>
          </p:cNvSpPr>
          <p:nvPr>
            <p:ph type="ctrTitle"/>
          </p:nvPr>
        </p:nvSpPr>
        <p:spPr>
          <a:xfrm>
            <a:off x="37480" y="-197059"/>
            <a:ext cx="9144000" cy="1470025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Gill Sans Light"/>
                <a:cs typeface="Gill Sans Light"/>
              </a:rPr>
              <a:t>Suggested Defense: Adversarial Training</a:t>
            </a:r>
            <a:endParaRPr lang="en-US" dirty="0">
              <a:solidFill>
                <a:srgbClr val="000000"/>
              </a:solidFill>
              <a:latin typeface="Gill Sans Light"/>
              <a:cs typeface="Gill Sans Ligh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060350"/>
            <a:ext cx="9251251" cy="6001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pPr marL="457200" indent="-457200">
              <a:buFont typeface="Arial"/>
              <a:buChar char="•"/>
            </a:pPr>
            <a:endParaRPr lang="en-US" sz="3200" dirty="0" smtClean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pPr marL="457200" indent="-457200">
              <a:buFont typeface="Arial"/>
              <a:buChar char="•"/>
            </a:pPr>
            <a:endParaRPr lang="en-US" sz="3200" dirty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r>
              <a:rPr lang="en-US" sz="32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= Grad of </a:t>
            </a:r>
            <a:r>
              <a:rPr lang="en-US" sz="3200" dirty="0">
                <a:solidFill>
                  <a:srgbClr val="000000"/>
                </a:solidFill>
                <a:latin typeface="Gill Sans Light"/>
                <a:cs typeface="Gill Sans Light"/>
              </a:rPr>
              <a:t>the loss </a:t>
            </a:r>
            <a:r>
              <a:rPr lang="en-US" sz="32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at </a:t>
            </a:r>
            <a:r>
              <a:rPr lang="en-US" sz="3200" dirty="0">
                <a:solidFill>
                  <a:srgbClr val="000000"/>
                </a:solidFill>
                <a:latin typeface="Gill Sans Light"/>
                <a:cs typeface="Gill Sans Light"/>
              </a:rPr>
              <a:t>a </a:t>
            </a:r>
            <a:r>
              <a:rPr lang="en-US" sz="3200" dirty="0" err="1">
                <a:solidFill>
                  <a:srgbClr val="000000"/>
                </a:solidFill>
                <a:latin typeface="Gill Sans Light"/>
                <a:cs typeface="Gill Sans Light"/>
              </a:rPr>
              <a:t>maximizer</a:t>
            </a:r>
            <a:r>
              <a:rPr lang="en-US" sz="3200" dirty="0">
                <a:solidFill>
                  <a:srgbClr val="000000"/>
                </a:solidFill>
                <a:latin typeface="Gill Sans Light"/>
                <a:cs typeface="Gill Sans Light"/>
              </a:rPr>
              <a:t> of the inner problem</a:t>
            </a:r>
            <a:endParaRPr lang="en-US" sz="3200" dirty="0" smtClean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endParaRPr lang="en-US" sz="3200" dirty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pPr marL="457200" indent="-457200">
              <a:buFont typeface="Arial"/>
              <a:buChar char="•"/>
            </a:pPr>
            <a:r>
              <a:rPr lang="en-US" sz="32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How to compute that?</a:t>
            </a:r>
          </a:p>
          <a:p>
            <a:pPr marL="457200" indent="-457200">
              <a:buFont typeface="Arial"/>
              <a:buChar char="•"/>
            </a:pPr>
            <a:endParaRPr lang="en-US" sz="3200" dirty="0" smtClean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pPr marL="457200" indent="-457200">
              <a:buFont typeface="Arial"/>
              <a:buChar char="•"/>
            </a:pPr>
            <a:r>
              <a:rPr lang="en-US" sz="32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Replace input </a:t>
            </a:r>
            <a:r>
              <a:rPr lang="en-US" sz="3200" dirty="0">
                <a:solidFill>
                  <a:srgbClr val="000000"/>
                </a:solidFill>
                <a:latin typeface="Gill Sans Light"/>
                <a:cs typeface="Gill Sans Light"/>
              </a:rPr>
              <a:t>points by their </a:t>
            </a:r>
            <a:r>
              <a:rPr lang="en-US" sz="32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adversarial </a:t>
            </a:r>
            <a:r>
              <a:rPr lang="en-US" sz="3200" dirty="0">
                <a:solidFill>
                  <a:srgbClr val="000000"/>
                </a:solidFill>
                <a:latin typeface="Gill Sans Light"/>
                <a:cs typeface="Gill Sans Light"/>
              </a:rPr>
              <a:t>perturbations </a:t>
            </a:r>
            <a:r>
              <a:rPr lang="en-US" sz="32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and train with SGD</a:t>
            </a:r>
          </a:p>
          <a:p>
            <a:pPr marL="457200" indent="-457200">
              <a:buFont typeface="Arial"/>
              <a:buChar char="•"/>
            </a:pPr>
            <a:endParaRPr lang="en-US" sz="3200" dirty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pPr marL="457200" indent="-457200">
              <a:buFont typeface="Arial"/>
              <a:buChar char="•"/>
            </a:pPr>
            <a:r>
              <a:rPr lang="en-US" sz="32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Q: is this a valid thing to do?</a:t>
            </a:r>
          </a:p>
          <a:p>
            <a:pPr marL="457200" indent="-457200">
              <a:buFont typeface="Arial"/>
              <a:buChar char="•"/>
            </a:pPr>
            <a:endParaRPr lang="en-US" sz="3200" dirty="0">
              <a:solidFill>
                <a:srgbClr val="000000"/>
              </a:solidFill>
              <a:latin typeface="Gill Sans Light"/>
              <a:cs typeface="Gill Sans Light"/>
            </a:endParaRPr>
          </a:p>
        </p:txBody>
      </p:sp>
      <p:pic>
        <p:nvPicPr>
          <p:cNvPr id="2" name="Picture 1" descr="nabla_W_max_|v_i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691" y="1631515"/>
            <a:ext cx="6540500" cy="762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815171" y="6488668"/>
            <a:ext cx="43288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Gill Sans Light"/>
                <a:cs typeface="Gill Sans Light"/>
              </a:rPr>
              <a:t>[</a:t>
            </a:r>
            <a:r>
              <a:rPr lang="en-US" dirty="0" err="1">
                <a:latin typeface="Gill Sans Light"/>
                <a:cs typeface="Gill Sans Light"/>
              </a:rPr>
              <a:t>Madry</a:t>
            </a:r>
            <a:r>
              <a:rPr lang="en-US" dirty="0">
                <a:latin typeface="Gill Sans Light"/>
                <a:cs typeface="Gill Sans Light"/>
              </a:rPr>
              <a:t>, </a:t>
            </a:r>
            <a:r>
              <a:rPr lang="en-US" dirty="0" err="1">
                <a:latin typeface="Gill Sans Light"/>
                <a:cs typeface="Gill Sans Light"/>
              </a:rPr>
              <a:t>Makelov</a:t>
            </a:r>
            <a:r>
              <a:rPr lang="en-US" dirty="0">
                <a:latin typeface="Gill Sans Light"/>
                <a:cs typeface="Gill Sans Light"/>
              </a:rPr>
              <a:t>, Schmidt, </a:t>
            </a:r>
            <a:r>
              <a:rPr lang="en-US" dirty="0" err="1">
                <a:latin typeface="Gill Sans Light"/>
                <a:cs typeface="Gill Sans Light"/>
              </a:rPr>
              <a:t>Tsipras</a:t>
            </a:r>
            <a:r>
              <a:rPr lang="en-US" dirty="0">
                <a:latin typeface="Gill Sans Light"/>
                <a:cs typeface="Gill Sans Light"/>
              </a:rPr>
              <a:t>, </a:t>
            </a:r>
            <a:r>
              <a:rPr lang="en-US" dirty="0" err="1">
                <a:latin typeface="Gill Sans Light"/>
                <a:cs typeface="Gill Sans Light"/>
              </a:rPr>
              <a:t>Vladu</a:t>
            </a:r>
            <a:r>
              <a:rPr lang="en-US" dirty="0">
                <a:latin typeface="Gill Sans Light"/>
                <a:cs typeface="Gill Sans Light"/>
              </a:rPr>
              <a:t>, 2017]</a:t>
            </a:r>
          </a:p>
        </p:txBody>
      </p:sp>
    </p:spTree>
    <p:extLst>
      <p:ext uri="{BB962C8B-B14F-4D97-AF65-F5344CB8AC3E}">
        <p14:creationId xmlns:p14="http://schemas.microsoft.com/office/powerpoint/2010/main" val="3359246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itle 140"/>
          <p:cNvSpPr>
            <a:spLocks noGrp="1"/>
          </p:cNvSpPr>
          <p:nvPr>
            <p:ph type="ctrTitle"/>
          </p:nvPr>
        </p:nvSpPr>
        <p:spPr>
          <a:xfrm>
            <a:off x="37480" y="-197059"/>
            <a:ext cx="9144000" cy="1470025"/>
          </a:xfrm>
        </p:spPr>
        <p:txBody>
          <a:bodyPr>
            <a:noAutofit/>
          </a:bodyPr>
          <a:lstStyle/>
          <a:p>
            <a:r>
              <a:rPr lang="en-US" sz="4800" dirty="0" err="1" smtClean="0">
                <a:solidFill>
                  <a:srgbClr val="000000"/>
                </a:solidFill>
                <a:latin typeface="Gill Sans Light"/>
                <a:cs typeface="Gill Sans Light"/>
              </a:rPr>
              <a:t>Danskin’s</a:t>
            </a:r>
            <a:r>
              <a:rPr lang="en-US" sz="48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 Theorem</a:t>
            </a:r>
            <a:endParaRPr lang="en-US" sz="4800" dirty="0">
              <a:solidFill>
                <a:srgbClr val="000000"/>
              </a:solidFill>
              <a:latin typeface="Gill Sans Light"/>
              <a:cs typeface="Gill Sans Ligh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824923"/>
            <a:ext cx="925125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Let</a:t>
            </a:r>
          </a:p>
          <a:p>
            <a:pPr marL="457200" indent="-457200">
              <a:buFont typeface="Arial"/>
              <a:buChar char="•"/>
            </a:pPr>
            <a:endParaRPr lang="en-US" sz="3200" dirty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pPr marL="457200" indent="-457200">
              <a:buFont typeface="Arial"/>
              <a:buChar char="•"/>
            </a:pPr>
            <a:endParaRPr lang="en-US" sz="3200" dirty="0" smtClean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pPr marL="457200" indent="-457200">
              <a:buFont typeface="Arial"/>
              <a:buChar char="•"/>
            </a:pPr>
            <a:endParaRPr lang="en-US" sz="3200" dirty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pPr marL="457200" indent="-457200">
              <a:buFont typeface="Arial"/>
              <a:buChar char="•"/>
            </a:pPr>
            <a:endParaRPr lang="en-US" sz="3200" dirty="0" smtClean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pPr marL="457200" indent="-457200">
              <a:buFont typeface="Arial"/>
              <a:buChar char="•"/>
            </a:pPr>
            <a:endParaRPr lang="en-US" sz="3200" dirty="0" smtClean="0">
              <a:solidFill>
                <a:srgbClr val="000000"/>
              </a:solidFill>
              <a:latin typeface="Gill Sans Light"/>
              <a:cs typeface="Gill Sans Light"/>
            </a:endParaRPr>
          </a:p>
        </p:txBody>
      </p:sp>
      <p:pic>
        <p:nvPicPr>
          <p:cNvPr id="2" name="Picture 1" descr="Screenshot 2018-04-19 07.49.4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60" y="777666"/>
            <a:ext cx="7175500" cy="990600"/>
          </a:xfrm>
          <a:prstGeom prst="rect">
            <a:avLst/>
          </a:prstGeom>
        </p:spPr>
      </p:pic>
      <p:pic>
        <p:nvPicPr>
          <p:cNvPr id="3" name="Picture 2" descr="Screenshot 2018-04-19 07.51.0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1208"/>
            <a:ext cx="9144000" cy="374912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815171" y="6488668"/>
            <a:ext cx="43288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Gill Sans Light"/>
                <a:cs typeface="Gill Sans Light"/>
              </a:rPr>
              <a:t>[</a:t>
            </a:r>
            <a:r>
              <a:rPr lang="en-US" dirty="0" err="1">
                <a:latin typeface="Gill Sans Light"/>
                <a:cs typeface="Gill Sans Light"/>
              </a:rPr>
              <a:t>Madry</a:t>
            </a:r>
            <a:r>
              <a:rPr lang="en-US" dirty="0">
                <a:latin typeface="Gill Sans Light"/>
                <a:cs typeface="Gill Sans Light"/>
              </a:rPr>
              <a:t>, </a:t>
            </a:r>
            <a:r>
              <a:rPr lang="en-US" dirty="0" err="1">
                <a:latin typeface="Gill Sans Light"/>
                <a:cs typeface="Gill Sans Light"/>
              </a:rPr>
              <a:t>Makelov</a:t>
            </a:r>
            <a:r>
              <a:rPr lang="en-US" dirty="0">
                <a:latin typeface="Gill Sans Light"/>
                <a:cs typeface="Gill Sans Light"/>
              </a:rPr>
              <a:t>, Schmidt, </a:t>
            </a:r>
            <a:r>
              <a:rPr lang="en-US" dirty="0" err="1">
                <a:latin typeface="Gill Sans Light"/>
                <a:cs typeface="Gill Sans Light"/>
              </a:rPr>
              <a:t>Tsipras</a:t>
            </a:r>
            <a:r>
              <a:rPr lang="en-US" dirty="0">
                <a:latin typeface="Gill Sans Light"/>
                <a:cs typeface="Gill Sans Light"/>
              </a:rPr>
              <a:t>, </a:t>
            </a:r>
            <a:r>
              <a:rPr lang="en-US" dirty="0" err="1">
                <a:latin typeface="Gill Sans Light"/>
                <a:cs typeface="Gill Sans Light"/>
              </a:rPr>
              <a:t>Vladu</a:t>
            </a:r>
            <a:r>
              <a:rPr lang="en-US" dirty="0">
                <a:latin typeface="Gill Sans Light"/>
                <a:cs typeface="Gill Sans Light"/>
              </a:rPr>
              <a:t>, 2017]</a:t>
            </a:r>
          </a:p>
        </p:txBody>
      </p:sp>
      <p:pic>
        <p:nvPicPr>
          <p:cNvPr id="4" name="Picture 3" descr="Screenshot 2018-04-19 07.52.4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88452"/>
            <a:ext cx="9144000" cy="700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317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itle 140"/>
          <p:cNvSpPr>
            <a:spLocks noGrp="1"/>
          </p:cNvSpPr>
          <p:nvPr>
            <p:ph type="ctrTitle"/>
          </p:nvPr>
        </p:nvSpPr>
        <p:spPr>
          <a:xfrm>
            <a:off x="37480" y="-197059"/>
            <a:ext cx="9144000" cy="1470025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000000"/>
                </a:solidFill>
                <a:latin typeface="Gill Sans Light"/>
                <a:cs typeface="Gill Sans Light"/>
              </a:rPr>
              <a:t>Suggested Defense: Adversarial Training</a:t>
            </a:r>
          </a:p>
        </p:txBody>
      </p:sp>
      <p:sp>
        <p:nvSpPr>
          <p:cNvPr id="2" name="Rectangle 1"/>
          <p:cNvSpPr/>
          <p:nvPr/>
        </p:nvSpPr>
        <p:spPr>
          <a:xfrm>
            <a:off x="1949711" y="1755077"/>
            <a:ext cx="4677314" cy="1583850"/>
          </a:xfrm>
          <a:prstGeom prst="rect">
            <a:avLst/>
          </a:prstGeom>
          <a:solidFill>
            <a:srgbClr val="202680">
              <a:alpha val="82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949711" y="4062084"/>
            <a:ext cx="4677314" cy="1583850"/>
          </a:xfrm>
          <a:prstGeom prst="rect">
            <a:avLst/>
          </a:prstGeom>
          <a:solidFill>
            <a:srgbClr val="202680">
              <a:alpha val="82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Elbow Connector 3"/>
          <p:cNvCxnSpPr>
            <a:stCxn id="2" idx="3"/>
            <a:endCxn id="8" idx="3"/>
          </p:cNvCxnSpPr>
          <p:nvPr/>
        </p:nvCxnSpPr>
        <p:spPr>
          <a:xfrm>
            <a:off x="6627025" y="2547002"/>
            <a:ext cx="12700" cy="2307007"/>
          </a:xfrm>
          <a:prstGeom prst="bentConnector3">
            <a:avLst>
              <a:gd name="adj1" fmla="val 11800787"/>
            </a:avLst>
          </a:prstGeom>
          <a:ln w="57150" cmpd="sng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Elbow Connector 9"/>
          <p:cNvCxnSpPr>
            <a:stCxn id="2" idx="1"/>
            <a:endCxn id="8" idx="1"/>
          </p:cNvCxnSpPr>
          <p:nvPr/>
        </p:nvCxnSpPr>
        <p:spPr>
          <a:xfrm rot="10800000" flipV="1">
            <a:off x="1949711" y="2547001"/>
            <a:ext cx="12700" cy="2307007"/>
          </a:xfrm>
          <a:prstGeom prst="bentConnector3">
            <a:avLst>
              <a:gd name="adj1" fmla="val 8542102"/>
            </a:avLst>
          </a:prstGeom>
          <a:ln w="57150" cmpd="sng">
            <a:solidFill>
              <a:schemeClr val="tx1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w_k+1_=_text_SG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278" y="2273951"/>
            <a:ext cx="4203700" cy="546100"/>
          </a:xfrm>
          <a:prstGeom prst="rect">
            <a:avLst/>
          </a:prstGeom>
        </p:spPr>
      </p:pic>
      <p:pic>
        <p:nvPicPr>
          <p:cNvPr id="15" name="Picture 14" descr="S_k+1_=_text_Pro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314" y="4546130"/>
            <a:ext cx="4318000" cy="496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941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itle 140"/>
          <p:cNvSpPr>
            <a:spLocks noGrp="1"/>
          </p:cNvSpPr>
          <p:nvPr>
            <p:ph type="ctrTitle"/>
          </p:nvPr>
        </p:nvSpPr>
        <p:spPr>
          <a:xfrm>
            <a:off x="37480" y="-197059"/>
            <a:ext cx="9144000" cy="1470025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Inner Maximization</a:t>
            </a:r>
            <a:endParaRPr lang="en-US" sz="4800" dirty="0">
              <a:solidFill>
                <a:srgbClr val="000000"/>
              </a:solidFill>
              <a:latin typeface="Gill Sans Light"/>
              <a:cs typeface="Gill Sans Ligh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060350"/>
            <a:ext cx="925125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pPr marL="457200" indent="-457200">
              <a:buFont typeface="Arial"/>
              <a:buChar char="•"/>
            </a:pPr>
            <a:r>
              <a:rPr lang="en-US" sz="32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Observations:</a:t>
            </a:r>
          </a:p>
          <a:p>
            <a:pPr lvl="1"/>
            <a:r>
              <a:rPr lang="en-US" sz="28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The </a:t>
            </a:r>
            <a:r>
              <a:rPr lang="en-US" sz="2800" dirty="0">
                <a:solidFill>
                  <a:srgbClr val="000000"/>
                </a:solidFill>
                <a:latin typeface="Gill Sans Light"/>
                <a:cs typeface="Gill Sans Light"/>
              </a:rPr>
              <a:t>loss achieved by the adversary increases in a fairly consistent way and plateaus</a:t>
            </a:r>
          </a:p>
          <a:p>
            <a:pPr marL="457200" indent="-457200">
              <a:buFont typeface="Arial"/>
              <a:buChar char="•"/>
            </a:pPr>
            <a:endParaRPr lang="en-US" sz="3200" dirty="0" smtClean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pPr marL="457200" indent="-457200">
              <a:buFont typeface="Arial"/>
              <a:buChar char="•"/>
            </a:pPr>
            <a:endParaRPr lang="en-US" sz="3200" dirty="0" smtClean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pPr marL="457200" indent="-457200">
              <a:buFont typeface="Arial"/>
              <a:buChar char="•"/>
            </a:pPr>
            <a:endParaRPr lang="en-US" sz="3200" dirty="0">
              <a:solidFill>
                <a:srgbClr val="000000"/>
              </a:solidFill>
              <a:latin typeface="Gill Sans Light"/>
              <a:cs typeface="Gill Sans Light"/>
            </a:endParaRPr>
          </a:p>
        </p:txBody>
      </p:sp>
      <p:pic>
        <p:nvPicPr>
          <p:cNvPr id="2" name="Picture 1" descr="Screenshot 2018-04-19 07.34.3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7472" y="3208153"/>
            <a:ext cx="10058400" cy="310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59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shot 2018-04-19 07.36.3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30862"/>
            <a:ext cx="9144000" cy="3927138"/>
          </a:xfrm>
          <a:prstGeom prst="rect">
            <a:avLst/>
          </a:prstGeom>
        </p:spPr>
      </p:pic>
      <p:sp>
        <p:nvSpPr>
          <p:cNvPr id="141" name="Title 140"/>
          <p:cNvSpPr>
            <a:spLocks noGrp="1"/>
          </p:cNvSpPr>
          <p:nvPr>
            <p:ph type="ctrTitle"/>
          </p:nvPr>
        </p:nvSpPr>
        <p:spPr>
          <a:xfrm>
            <a:off x="37480" y="-197059"/>
            <a:ext cx="9144000" cy="1470025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Inner Maximization</a:t>
            </a:r>
            <a:endParaRPr lang="en-US" sz="4800" dirty="0">
              <a:solidFill>
                <a:srgbClr val="000000"/>
              </a:solidFill>
              <a:latin typeface="Gill Sans Light"/>
              <a:cs typeface="Gill Sans Ligh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060350"/>
            <a:ext cx="9251251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pPr marL="457200" indent="-457200">
              <a:buFont typeface="Arial"/>
              <a:buChar char="•"/>
            </a:pPr>
            <a:r>
              <a:rPr lang="en-US" sz="32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Observations:</a:t>
            </a:r>
          </a:p>
          <a:p>
            <a:pPr lvl="1"/>
            <a:r>
              <a:rPr lang="en-US" sz="28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the </a:t>
            </a:r>
            <a:r>
              <a:rPr lang="en-US" sz="2800" dirty="0">
                <a:solidFill>
                  <a:srgbClr val="000000"/>
                </a:solidFill>
                <a:latin typeface="Gill Sans Light"/>
                <a:cs typeface="Gill Sans Light"/>
              </a:rPr>
              <a:t>loss of the final iterate follows </a:t>
            </a:r>
            <a:r>
              <a:rPr lang="en-US" sz="28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a concentrated distribution</a:t>
            </a:r>
            <a:endParaRPr lang="en-US" sz="2800" dirty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pPr marL="457200" indent="-457200">
              <a:buFont typeface="Arial"/>
              <a:buChar char="•"/>
            </a:pPr>
            <a:endParaRPr lang="en-US" sz="3200" dirty="0" smtClean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pPr marL="457200" indent="-457200">
              <a:buFont typeface="Arial"/>
              <a:buChar char="•"/>
            </a:pPr>
            <a:endParaRPr lang="en-US" sz="3200" dirty="0" smtClean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pPr marL="457200" indent="-457200">
              <a:buFont typeface="Arial"/>
              <a:buChar char="•"/>
            </a:pPr>
            <a:endParaRPr lang="en-US" sz="3200" dirty="0">
              <a:solidFill>
                <a:srgbClr val="000000"/>
              </a:solidFill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352324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itle 140"/>
          <p:cNvSpPr>
            <a:spLocks noGrp="1"/>
          </p:cNvSpPr>
          <p:nvPr>
            <p:ph type="ctrTitle"/>
          </p:nvPr>
        </p:nvSpPr>
        <p:spPr>
          <a:xfrm>
            <a:off x="37480" y="-197059"/>
            <a:ext cx="9144000" cy="1470025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Accuracy</a:t>
            </a:r>
            <a:endParaRPr lang="en-US" sz="4800" dirty="0">
              <a:solidFill>
                <a:srgbClr val="000000"/>
              </a:solidFill>
              <a:latin typeface="Gill Sans Light"/>
              <a:cs typeface="Gill Sans Light"/>
            </a:endParaRPr>
          </a:p>
        </p:txBody>
      </p:sp>
      <p:pic>
        <p:nvPicPr>
          <p:cNvPr id="2" name="Picture 1" descr="Screenshot 2018-04-19 08.39.5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0" y="1901717"/>
            <a:ext cx="9144000" cy="375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962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itle 140"/>
          <p:cNvSpPr>
            <a:spLocks noGrp="1"/>
          </p:cNvSpPr>
          <p:nvPr>
            <p:ph type="ctrTitle"/>
          </p:nvPr>
        </p:nvSpPr>
        <p:spPr>
          <a:xfrm>
            <a:off x="37480" y="-197059"/>
            <a:ext cx="9144000" cy="1470025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How does the trained filters look?</a:t>
            </a:r>
            <a:endParaRPr lang="en-US" sz="4800" dirty="0">
              <a:solidFill>
                <a:srgbClr val="000000"/>
              </a:solidFill>
              <a:latin typeface="Gill Sans Light"/>
              <a:cs typeface="Gill Sans Light"/>
            </a:endParaRPr>
          </a:p>
        </p:txBody>
      </p:sp>
      <p:pic>
        <p:nvPicPr>
          <p:cNvPr id="3" name="Picture 2" descr="Screenshot 2018-04-19 08.44.3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677" y="1051724"/>
            <a:ext cx="7425495" cy="566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104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itle 140"/>
          <p:cNvSpPr>
            <a:spLocks noGrp="1"/>
          </p:cNvSpPr>
          <p:nvPr>
            <p:ph type="ctrTitle"/>
          </p:nvPr>
        </p:nvSpPr>
        <p:spPr>
          <a:xfrm>
            <a:off x="37480" y="-197059"/>
            <a:ext cx="9144000" cy="1470025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1</a:t>
            </a:r>
            <a:r>
              <a:rPr lang="en-US" sz="4800" baseline="300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st</a:t>
            </a:r>
            <a:r>
              <a:rPr lang="en-US" sz="48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-Order Adversaries</a:t>
            </a:r>
            <a:endParaRPr lang="en-US" sz="4800" dirty="0">
              <a:solidFill>
                <a:srgbClr val="000000"/>
              </a:solidFill>
              <a:latin typeface="Gill Sans Light"/>
              <a:cs typeface="Gill Sans Ligh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060350"/>
            <a:ext cx="9251251" cy="6001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Local </a:t>
            </a:r>
            <a:r>
              <a:rPr lang="en-US" sz="3200" dirty="0">
                <a:solidFill>
                  <a:srgbClr val="000000"/>
                </a:solidFill>
                <a:latin typeface="Gill Sans Light"/>
                <a:cs typeface="Gill Sans Light"/>
              </a:rPr>
              <a:t>maxima found by PGD all have similar loss values</a:t>
            </a:r>
          </a:p>
          <a:p>
            <a:r>
              <a:rPr lang="en-US" sz="3200" dirty="0">
                <a:solidFill>
                  <a:srgbClr val="000000"/>
                </a:solidFill>
                <a:latin typeface="Gill Sans Light"/>
                <a:cs typeface="Gill Sans Light"/>
              </a:rPr>
              <a:t>=&gt; robustness against the PGD adversary yields</a:t>
            </a:r>
          </a:p>
          <a:p>
            <a:r>
              <a:rPr lang="en-US" sz="32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=&gt; robustness </a:t>
            </a:r>
            <a:r>
              <a:rPr lang="en-US" sz="3200" dirty="0">
                <a:solidFill>
                  <a:srgbClr val="000000"/>
                </a:solidFill>
                <a:latin typeface="Gill Sans Light"/>
                <a:cs typeface="Gill Sans Light"/>
              </a:rPr>
              <a:t>against all first-order adversaries</a:t>
            </a:r>
          </a:p>
          <a:p>
            <a:pPr marL="457200" indent="-457200">
              <a:buFont typeface="Arial"/>
              <a:buChar char="•"/>
            </a:pPr>
            <a:endParaRPr lang="en-US" sz="3200" dirty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pPr marL="457200" indent="-457200">
              <a:buFont typeface="Arial"/>
              <a:buChar char="•"/>
            </a:pPr>
            <a:r>
              <a:rPr lang="en-US" sz="3200" i="1" dirty="0">
                <a:solidFill>
                  <a:srgbClr val="000000"/>
                </a:solidFill>
                <a:latin typeface="Gill Sans Light"/>
                <a:cs typeface="Gill Sans Light"/>
              </a:rPr>
              <a:t>Conjecture:</a:t>
            </a:r>
            <a:r>
              <a:rPr lang="en-US" sz="3200" dirty="0">
                <a:solidFill>
                  <a:srgbClr val="000000"/>
                </a:solidFill>
                <a:latin typeface="Gill Sans Light"/>
                <a:cs typeface="Gill Sans Light"/>
              </a:rPr>
              <a:t> </a:t>
            </a:r>
            <a:r>
              <a:rPr lang="en-US" sz="32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if </a:t>
            </a:r>
            <a:r>
              <a:rPr lang="en-US" sz="3200" dirty="0">
                <a:solidFill>
                  <a:srgbClr val="000000"/>
                </a:solidFill>
                <a:latin typeface="Gill Sans Light"/>
                <a:cs typeface="Gill Sans Light"/>
              </a:rPr>
              <a:t>we train a network to be robust against PGD adversaries, </a:t>
            </a:r>
            <a:r>
              <a:rPr lang="en-US" sz="32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it becomes </a:t>
            </a:r>
            <a:r>
              <a:rPr lang="en-US" sz="3200" dirty="0">
                <a:solidFill>
                  <a:srgbClr val="000000"/>
                </a:solidFill>
                <a:latin typeface="Gill Sans Light"/>
                <a:cs typeface="Gill Sans Light"/>
              </a:rPr>
              <a:t>robust against a wide range of other attacks as </a:t>
            </a:r>
            <a:r>
              <a:rPr lang="en-US" sz="32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well</a:t>
            </a:r>
            <a:endParaRPr lang="en-US" sz="3200" dirty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pPr marL="457200" indent="-457200">
              <a:buFont typeface="Arial"/>
              <a:buChar char="•"/>
            </a:pPr>
            <a:endParaRPr lang="en-US" sz="3200" dirty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pPr marL="457200" indent="-457200"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  <a:latin typeface="Gill Sans Light"/>
                <a:cs typeface="Gill Sans Light"/>
              </a:rPr>
              <a:t>If better maxima exist, a lot of random restarts can’t find them</a:t>
            </a:r>
            <a:endParaRPr lang="en-US" sz="3200" dirty="0" smtClean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pPr marL="457200" indent="-457200">
              <a:buFont typeface="Arial"/>
              <a:buChar char="•"/>
            </a:pPr>
            <a:endParaRPr lang="en-US" sz="3200" dirty="0">
              <a:solidFill>
                <a:srgbClr val="000000"/>
              </a:solidFill>
              <a:latin typeface="Gill Sans Light"/>
              <a:cs typeface="Gill Sans Ligh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15171" y="6488668"/>
            <a:ext cx="43288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Gill Sans Light"/>
                <a:cs typeface="Gill Sans Light"/>
              </a:rPr>
              <a:t>[</a:t>
            </a:r>
            <a:r>
              <a:rPr lang="en-US" dirty="0" err="1">
                <a:latin typeface="Gill Sans Light"/>
                <a:cs typeface="Gill Sans Light"/>
              </a:rPr>
              <a:t>Madry</a:t>
            </a:r>
            <a:r>
              <a:rPr lang="en-US" dirty="0">
                <a:latin typeface="Gill Sans Light"/>
                <a:cs typeface="Gill Sans Light"/>
              </a:rPr>
              <a:t>, </a:t>
            </a:r>
            <a:r>
              <a:rPr lang="en-US" dirty="0" err="1">
                <a:latin typeface="Gill Sans Light"/>
                <a:cs typeface="Gill Sans Light"/>
              </a:rPr>
              <a:t>Makelov</a:t>
            </a:r>
            <a:r>
              <a:rPr lang="en-US" dirty="0">
                <a:latin typeface="Gill Sans Light"/>
                <a:cs typeface="Gill Sans Light"/>
              </a:rPr>
              <a:t>, Schmidt, </a:t>
            </a:r>
            <a:r>
              <a:rPr lang="en-US" dirty="0" err="1">
                <a:latin typeface="Gill Sans Light"/>
                <a:cs typeface="Gill Sans Light"/>
              </a:rPr>
              <a:t>Tsipras</a:t>
            </a:r>
            <a:r>
              <a:rPr lang="en-US" dirty="0">
                <a:latin typeface="Gill Sans Light"/>
                <a:cs typeface="Gill Sans Light"/>
              </a:rPr>
              <a:t>, </a:t>
            </a:r>
            <a:r>
              <a:rPr lang="en-US" dirty="0" err="1">
                <a:latin typeface="Gill Sans Light"/>
                <a:cs typeface="Gill Sans Light"/>
              </a:rPr>
              <a:t>Vladu</a:t>
            </a:r>
            <a:r>
              <a:rPr lang="en-US" dirty="0">
                <a:latin typeface="Gill Sans Light"/>
                <a:cs typeface="Gill Sans Light"/>
              </a:rPr>
              <a:t>, 2017]</a:t>
            </a:r>
          </a:p>
        </p:txBody>
      </p:sp>
    </p:spTree>
    <p:extLst>
      <p:ext uri="{BB962C8B-B14F-4D97-AF65-F5344CB8AC3E}">
        <p14:creationId xmlns:p14="http://schemas.microsoft.com/office/powerpoint/2010/main" val="2918030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 smtClean="0">
                <a:latin typeface="Gill Sans Light"/>
                <a:cs typeface="Gill Sans Light"/>
              </a:rPr>
              <a:t>Projections on the Manifold of Reality</a:t>
            </a:r>
            <a:endParaRPr lang="en-US" sz="8000" dirty="0"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77224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itle 140"/>
          <p:cNvSpPr>
            <a:spLocks noGrp="1"/>
          </p:cNvSpPr>
          <p:nvPr>
            <p:ph type="ctrTitle"/>
          </p:nvPr>
        </p:nvSpPr>
        <p:spPr>
          <a:xfrm>
            <a:off x="37480" y="-197059"/>
            <a:ext cx="9144000" cy="1470025"/>
          </a:xfrm>
        </p:spPr>
        <p:txBody>
          <a:bodyPr>
            <a:noAutofit/>
          </a:bodyPr>
          <a:lstStyle/>
          <a:p>
            <a:r>
              <a:rPr lang="en-US" sz="60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Here’s an idea</a:t>
            </a:r>
            <a:endParaRPr lang="en-US" sz="6000" dirty="0">
              <a:solidFill>
                <a:srgbClr val="000000"/>
              </a:solidFill>
              <a:latin typeface="Gill Sans Light"/>
              <a:cs typeface="Gill Sans Light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326385" y="1526719"/>
            <a:ext cx="8077479" cy="2848635"/>
          </a:xfrm>
          <a:custGeom>
            <a:avLst/>
            <a:gdLst>
              <a:gd name="connsiteX0" fmla="*/ 861679 w 8077479"/>
              <a:gd name="connsiteY0" fmla="*/ 1193538 h 2848635"/>
              <a:gd name="connsiteX1" fmla="*/ 894454 w 8077479"/>
              <a:gd name="connsiteY1" fmla="*/ 1046055 h 2848635"/>
              <a:gd name="connsiteX2" fmla="*/ 902647 w 8077479"/>
              <a:gd name="connsiteY2" fmla="*/ 1005087 h 2848635"/>
              <a:gd name="connsiteX3" fmla="*/ 919034 w 8077479"/>
              <a:gd name="connsiteY3" fmla="*/ 931345 h 2848635"/>
              <a:gd name="connsiteX4" fmla="*/ 927228 w 8077479"/>
              <a:gd name="connsiteY4" fmla="*/ 882184 h 2848635"/>
              <a:gd name="connsiteX5" fmla="*/ 943615 w 8077479"/>
              <a:gd name="connsiteY5" fmla="*/ 849409 h 2848635"/>
              <a:gd name="connsiteX6" fmla="*/ 992776 w 8077479"/>
              <a:gd name="connsiteY6" fmla="*/ 726506 h 2848635"/>
              <a:gd name="connsiteX7" fmla="*/ 1009163 w 8077479"/>
              <a:gd name="connsiteY7" fmla="*/ 701926 h 2848635"/>
              <a:gd name="connsiteX8" fmla="*/ 1115679 w 8077479"/>
              <a:gd name="connsiteY8" fmla="*/ 579022 h 2848635"/>
              <a:gd name="connsiteX9" fmla="*/ 1214002 w 8077479"/>
              <a:gd name="connsiteY9" fmla="*/ 505280 h 2848635"/>
              <a:gd name="connsiteX10" fmla="*/ 1295938 w 8077479"/>
              <a:gd name="connsiteY10" fmla="*/ 456119 h 2848635"/>
              <a:gd name="connsiteX11" fmla="*/ 1336905 w 8077479"/>
              <a:gd name="connsiteY11" fmla="*/ 439732 h 2848635"/>
              <a:gd name="connsiteX12" fmla="*/ 1394260 w 8077479"/>
              <a:gd name="connsiteY12" fmla="*/ 390571 h 2848635"/>
              <a:gd name="connsiteX13" fmla="*/ 1435228 w 8077479"/>
              <a:gd name="connsiteY13" fmla="*/ 374184 h 2848635"/>
              <a:gd name="connsiteX14" fmla="*/ 1468002 w 8077479"/>
              <a:gd name="connsiteY14" fmla="*/ 357797 h 2848635"/>
              <a:gd name="connsiteX15" fmla="*/ 1574518 w 8077479"/>
              <a:gd name="connsiteY15" fmla="*/ 300442 h 2848635"/>
              <a:gd name="connsiteX16" fmla="*/ 1607292 w 8077479"/>
              <a:gd name="connsiteY16" fmla="*/ 284055 h 2848635"/>
              <a:gd name="connsiteX17" fmla="*/ 1664647 w 8077479"/>
              <a:gd name="connsiteY17" fmla="*/ 251280 h 2848635"/>
              <a:gd name="connsiteX18" fmla="*/ 1713808 w 8077479"/>
              <a:gd name="connsiteY18" fmla="*/ 234893 h 2848635"/>
              <a:gd name="connsiteX19" fmla="*/ 1746583 w 8077479"/>
              <a:gd name="connsiteY19" fmla="*/ 218506 h 2848635"/>
              <a:gd name="connsiteX20" fmla="*/ 1828518 w 8077479"/>
              <a:gd name="connsiteY20" fmla="*/ 193926 h 2848635"/>
              <a:gd name="connsiteX21" fmla="*/ 1926841 w 8077479"/>
              <a:gd name="connsiteY21" fmla="*/ 161151 h 2848635"/>
              <a:gd name="connsiteX22" fmla="*/ 1984196 w 8077479"/>
              <a:gd name="connsiteY22" fmla="*/ 144764 h 2848635"/>
              <a:gd name="connsiteX23" fmla="*/ 2033357 w 8077479"/>
              <a:gd name="connsiteY23" fmla="*/ 128377 h 2848635"/>
              <a:gd name="connsiteX24" fmla="*/ 2082518 w 8077479"/>
              <a:gd name="connsiteY24" fmla="*/ 120184 h 2848635"/>
              <a:gd name="connsiteX25" fmla="*/ 2287357 w 8077479"/>
              <a:gd name="connsiteY25" fmla="*/ 128377 h 2848635"/>
              <a:gd name="connsiteX26" fmla="*/ 2361099 w 8077479"/>
              <a:gd name="connsiteY26" fmla="*/ 169345 h 2848635"/>
              <a:gd name="connsiteX27" fmla="*/ 2418454 w 8077479"/>
              <a:gd name="connsiteY27" fmla="*/ 202119 h 2848635"/>
              <a:gd name="connsiteX28" fmla="*/ 2467615 w 8077479"/>
              <a:gd name="connsiteY28" fmla="*/ 251280 h 2848635"/>
              <a:gd name="connsiteX29" fmla="*/ 2484002 w 8077479"/>
              <a:gd name="connsiteY29" fmla="*/ 267668 h 2848635"/>
              <a:gd name="connsiteX30" fmla="*/ 2533163 w 8077479"/>
              <a:gd name="connsiteY30" fmla="*/ 300442 h 2848635"/>
              <a:gd name="connsiteX31" fmla="*/ 2680647 w 8077479"/>
              <a:gd name="connsiteY31" fmla="*/ 406958 h 2848635"/>
              <a:gd name="connsiteX32" fmla="*/ 2746196 w 8077479"/>
              <a:gd name="connsiteY32" fmla="*/ 439732 h 2848635"/>
              <a:gd name="connsiteX33" fmla="*/ 2819938 w 8077479"/>
              <a:gd name="connsiteY33" fmla="*/ 480700 h 2848635"/>
              <a:gd name="connsiteX34" fmla="*/ 2852712 w 8077479"/>
              <a:gd name="connsiteY34" fmla="*/ 497087 h 2848635"/>
              <a:gd name="connsiteX35" fmla="*/ 2934647 w 8077479"/>
              <a:gd name="connsiteY35" fmla="*/ 521668 h 2848635"/>
              <a:gd name="connsiteX36" fmla="*/ 3032970 w 8077479"/>
              <a:gd name="connsiteY36" fmla="*/ 546248 h 2848635"/>
              <a:gd name="connsiteX37" fmla="*/ 3327938 w 8077479"/>
              <a:gd name="connsiteY37" fmla="*/ 529861 h 2848635"/>
              <a:gd name="connsiteX38" fmla="*/ 3401679 w 8077479"/>
              <a:gd name="connsiteY38" fmla="*/ 505280 h 2848635"/>
              <a:gd name="connsiteX39" fmla="*/ 3590131 w 8077479"/>
              <a:gd name="connsiteY39" fmla="*/ 415151 h 2848635"/>
              <a:gd name="connsiteX40" fmla="*/ 3909679 w 8077479"/>
              <a:gd name="connsiteY40" fmla="*/ 267668 h 2848635"/>
              <a:gd name="connsiteX41" fmla="*/ 4360325 w 8077479"/>
              <a:gd name="connsiteY41" fmla="*/ 136571 h 2848635"/>
              <a:gd name="connsiteX42" fmla="*/ 4630712 w 8077479"/>
              <a:gd name="connsiteY42" fmla="*/ 54635 h 2848635"/>
              <a:gd name="connsiteX43" fmla="*/ 4720841 w 8077479"/>
              <a:gd name="connsiteY43" fmla="*/ 46442 h 2848635"/>
              <a:gd name="connsiteX44" fmla="*/ 5245228 w 8077479"/>
              <a:gd name="connsiteY44" fmla="*/ 5474 h 2848635"/>
              <a:gd name="connsiteX45" fmla="*/ 5786002 w 8077479"/>
              <a:gd name="connsiteY45" fmla="*/ 71022 h 2848635"/>
              <a:gd name="connsiteX46" fmla="*/ 6212067 w 8077479"/>
              <a:gd name="connsiteY46" fmla="*/ 177538 h 2848635"/>
              <a:gd name="connsiteX47" fmla="*/ 6302196 w 8077479"/>
              <a:gd name="connsiteY47" fmla="*/ 210313 h 2848635"/>
              <a:gd name="connsiteX48" fmla="*/ 6433292 w 8077479"/>
              <a:gd name="connsiteY48" fmla="*/ 300442 h 2848635"/>
              <a:gd name="connsiteX49" fmla="*/ 6490647 w 8077479"/>
              <a:gd name="connsiteY49" fmla="*/ 333216 h 2848635"/>
              <a:gd name="connsiteX50" fmla="*/ 6556196 w 8077479"/>
              <a:gd name="connsiteY50" fmla="*/ 398764 h 2848635"/>
              <a:gd name="connsiteX51" fmla="*/ 6613550 w 8077479"/>
              <a:gd name="connsiteY51" fmla="*/ 447926 h 2848635"/>
              <a:gd name="connsiteX52" fmla="*/ 6924905 w 8077479"/>
              <a:gd name="connsiteY52" fmla="*/ 800248 h 2848635"/>
              <a:gd name="connsiteX53" fmla="*/ 7154325 w 8077479"/>
              <a:gd name="connsiteY53" fmla="*/ 1054248 h 2848635"/>
              <a:gd name="connsiteX54" fmla="*/ 7334583 w 8077479"/>
              <a:gd name="connsiteY54" fmla="*/ 1201732 h 2848635"/>
              <a:gd name="connsiteX55" fmla="*/ 7408325 w 8077479"/>
              <a:gd name="connsiteY55" fmla="*/ 1267280 h 2848635"/>
              <a:gd name="connsiteX56" fmla="*/ 7629550 w 8077479"/>
              <a:gd name="connsiteY56" fmla="*/ 1406571 h 2848635"/>
              <a:gd name="connsiteX57" fmla="*/ 7695099 w 8077479"/>
              <a:gd name="connsiteY57" fmla="*/ 1439345 h 2848635"/>
              <a:gd name="connsiteX58" fmla="*/ 7801615 w 8077479"/>
              <a:gd name="connsiteY58" fmla="*/ 1472119 h 2848635"/>
              <a:gd name="connsiteX59" fmla="*/ 7834389 w 8077479"/>
              <a:gd name="connsiteY59" fmla="*/ 1488506 h 2848635"/>
              <a:gd name="connsiteX60" fmla="*/ 7908131 w 8077479"/>
              <a:gd name="connsiteY60" fmla="*/ 1496700 h 2848635"/>
              <a:gd name="connsiteX61" fmla="*/ 8031034 w 8077479"/>
              <a:gd name="connsiteY61" fmla="*/ 1472119 h 2848635"/>
              <a:gd name="connsiteX62" fmla="*/ 8063808 w 8077479"/>
              <a:gd name="connsiteY62" fmla="*/ 1431151 h 2848635"/>
              <a:gd name="connsiteX63" fmla="*/ 8063808 w 8077479"/>
              <a:gd name="connsiteY63" fmla="*/ 1300055 h 2848635"/>
              <a:gd name="connsiteX64" fmla="*/ 7998260 w 8077479"/>
              <a:gd name="connsiteY64" fmla="*/ 1234506 h 2848635"/>
              <a:gd name="connsiteX65" fmla="*/ 7973679 w 8077479"/>
              <a:gd name="connsiteY65" fmla="*/ 1218119 h 2848635"/>
              <a:gd name="connsiteX66" fmla="*/ 7940905 w 8077479"/>
              <a:gd name="connsiteY66" fmla="*/ 1193538 h 2848635"/>
              <a:gd name="connsiteX67" fmla="*/ 7891744 w 8077479"/>
              <a:gd name="connsiteY67" fmla="*/ 1177151 h 2848635"/>
              <a:gd name="connsiteX68" fmla="*/ 7867163 w 8077479"/>
              <a:gd name="connsiteY68" fmla="*/ 1160764 h 2848635"/>
              <a:gd name="connsiteX69" fmla="*/ 7809808 w 8077479"/>
              <a:gd name="connsiteY69" fmla="*/ 1152571 h 2848635"/>
              <a:gd name="connsiteX70" fmla="*/ 7744260 w 8077479"/>
              <a:gd name="connsiteY70" fmla="*/ 1127990 h 2848635"/>
              <a:gd name="connsiteX71" fmla="*/ 7670518 w 8077479"/>
              <a:gd name="connsiteY71" fmla="*/ 1119797 h 2848635"/>
              <a:gd name="connsiteX72" fmla="*/ 7523034 w 8077479"/>
              <a:gd name="connsiteY72" fmla="*/ 1095216 h 2848635"/>
              <a:gd name="connsiteX73" fmla="*/ 7211679 w 8077479"/>
              <a:gd name="connsiteY73" fmla="*/ 1103409 h 2848635"/>
              <a:gd name="connsiteX74" fmla="*/ 7023228 w 8077479"/>
              <a:gd name="connsiteY74" fmla="*/ 1144377 h 2848635"/>
              <a:gd name="connsiteX75" fmla="*/ 6908518 w 8077479"/>
              <a:gd name="connsiteY75" fmla="*/ 1201732 h 2848635"/>
              <a:gd name="connsiteX76" fmla="*/ 6867550 w 8077479"/>
              <a:gd name="connsiteY76" fmla="*/ 1234506 h 2848635"/>
              <a:gd name="connsiteX77" fmla="*/ 6695486 w 8077479"/>
              <a:gd name="connsiteY77" fmla="*/ 1332829 h 2848635"/>
              <a:gd name="connsiteX78" fmla="*/ 6457873 w 8077479"/>
              <a:gd name="connsiteY78" fmla="*/ 1488506 h 2848635"/>
              <a:gd name="connsiteX79" fmla="*/ 6416905 w 8077479"/>
              <a:gd name="connsiteY79" fmla="*/ 1521280 h 2848635"/>
              <a:gd name="connsiteX80" fmla="*/ 6261228 w 8077479"/>
              <a:gd name="connsiteY80" fmla="*/ 1635990 h 2848635"/>
              <a:gd name="connsiteX81" fmla="*/ 6244841 w 8077479"/>
              <a:gd name="connsiteY81" fmla="*/ 1660571 h 2848635"/>
              <a:gd name="connsiteX82" fmla="*/ 6113744 w 8077479"/>
              <a:gd name="connsiteY82" fmla="*/ 1783474 h 2848635"/>
              <a:gd name="connsiteX83" fmla="*/ 6089163 w 8077479"/>
              <a:gd name="connsiteY83" fmla="*/ 1808055 h 2848635"/>
              <a:gd name="connsiteX84" fmla="*/ 5925292 w 8077479"/>
              <a:gd name="connsiteY84" fmla="*/ 1955538 h 2848635"/>
              <a:gd name="connsiteX85" fmla="*/ 5884325 w 8077479"/>
              <a:gd name="connsiteY85" fmla="*/ 1980119 h 2848635"/>
              <a:gd name="connsiteX86" fmla="*/ 5843357 w 8077479"/>
              <a:gd name="connsiteY86" fmla="*/ 2012893 h 2848635"/>
              <a:gd name="connsiteX87" fmla="*/ 5622131 w 8077479"/>
              <a:gd name="connsiteY87" fmla="*/ 2135797 h 2848635"/>
              <a:gd name="connsiteX88" fmla="*/ 5425486 w 8077479"/>
              <a:gd name="connsiteY88" fmla="*/ 2242313 h 2848635"/>
              <a:gd name="connsiteX89" fmla="*/ 5146905 w 8077479"/>
              <a:gd name="connsiteY89" fmla="*/ 2357022 h 2848635"/>
              <a:gd name="connsiteX90" fmla="*/ 4933873 w 8077479"/>
              <a:gd name="connsiteY90" fmla="*/ 2414377 h 2848635"/>
              <a:gd name="connsiteX91" fmla="*/ 4802776 w 8077479"/>
              <a:gd name="connsiteY91" fmla="*/ 2430764 h 2848635"/>
              <a:gd name="connsiteX92" fmla="*/ 4573357 w 8077479"/>
              <a:gd name="connsiteY92" fmla="*/ 2463538 h 2848635"/>
              <a:gd name="connsiteX93" fmla="*/ 4483228 w 8077479"/>
              <a:gd name="connsiteY93" fmla="*/ 2471732 h 2848635"/>
              <a:gd name="connsiteX94" fmla="*/ 4360325 w 8077479"/>
              <a:gd name="connsiteY94" fmla="*/ 2496313 h 2848635"/>
              <a:gd name="connsiteX95" fmla="*/ 3917873 w 8077479"/>
              <a:gd name="connsiteY95" fmla="*/ 2463538 h 2848635"/>
              <a:gd name="connsiteX96" fmla="*/ 3827744 w 8077479"/>
              <a:gd name="connsiteY96" fmla="*/ 2438958 h 2848635"/>
              <a:gd name="connsiteX97" fmla="*/ 3754002 w 8077479"/>
              <a:gd name="connsiteY97" fmla="*/ 2406184 h 2848635"/>
              <a:gd name="connsiteX98" fmla="*/ 3655679 w 8077479"/>
              <a:gd name="connsiteY98" fmla="*/ 2357022 h 2848635"/>
              <a:gd name="connsiteX99" fmla="*/ 3532776 w 8077479"/>
              <a:gd name="connsiteY99" fmla="*/ 2258700 h 2848635"/>
              <a:gd name="connsiteX100" fmla="*/ 3426260 w 8077479"/>
              <a:gd name="connsiteY100" fmla="*/ 2119409 h 2848635"/>
              <a:gd name="connsiteX101" fmla="*/ 3401679 w 8077479"/>
              <a:gd name="connsiteY101" fmla="*/ 2004700 h 2848635"/>
              <a:gd name="connsiteX102" fmla="*/ 3377099 w 8077479"/>
              <a:gd name="connsiteY102" fmla="*/ 1873603 h 2848635"/>
              <a:gd name="connsiteX103" fmla="*/ 3368905 w 8077479"/>
              <a:gd name="connsiteY103" fmla="*/ 1799861 h 2848635"/>
              <a:gd name="connsiteX104" fmla="*/ 3327938 w 8077479"/>
              <a:gd name="connsiteY104" fmla="*/ 1717926 h 2848635"/>
              <a:gd name="connsiteX105" fmla="*/ 3311550 w 8077479"/>
              <a:gd name="connsiteY105" fmla="*/ 1693345 h 2848635"/>
              <a:gd name="connsiteX106" fmla="*/ 3254196 w 8077479"/>
              <a:gd name="connsiteY106" fmla="*/ 1635990 h 2848635"/>
              <a:gd name="connsiteX107" fmla="*/ 3237808 w 8077479"/>
              <a:gd name="connsiteY107" fmla="*/ 1619603 h 2848635"/>
              <a:gd name="connsiteX108" fmla="*/ 3032970 w 8077479"/>
              <a:gd name="connsiteY108" fmla="*/ 1562248 h 2848635"/>
              <a:gd name="connsiteX109" fmla="*/ 2885486 w 8077479"/>
              <a:gd name="connsiteY109" fmla="*/ 1570442 h 2848635"/>
              <a:gd name="connsiteX110" fmla="*/ 2860905 w 8077479"/>
              <a:gd name="connsiteY110" fmla="*/ 1578635 h 2848635"/>
              <a:gd name="connsiteX111" fmla="*/ 2819938 w 8077479"/>
              <a:gd name="connsiteY111" fmla="*/ 1586829 h 2848635"/>
              <a:gd name="connsiteX112" fmla="*/ 2729808 w 8077479"/>
              <a:gd name="connsiteY112" fmla="*/ 1644184 h 2848635"/>
              <a:gd name="connsiteX113" fmla="*/ 2672454 w 8077479"/>
              <a:gd name="connsiteY113" fmla="*/ 1676958 h 2848635"/>
              <a:gd name="connsiteX114" fmla="*/ 2639679 w 8077479"/>
              <a:gd name="connsiteY114" fmla="*/ 1709732 h 2848635"/>
              <a:gd name="connsiteX115" fmla="*/ 2426647 w 8077479"/>
              <a:gd name="connsiteY115" fmla="*/ 1865409 h 2848635"/>
              <a:gd name="connsiteX116" fmla="*/ 2377486 w 8077479"/>
              <a:gd name="connsiteY116" fmla="*/ 1906377 h 2848635"/>
              <a:gd name="connsiteX117" fmla="*/ 2320131 w 8077479"/>
              <a:gd name="connsiteY117" fmla="*/ 1939151 h 2848635"/>
              <a:gd name="connsiteX118" fmla="*/ 2172647 w 8077479"/>
              <a:gd name="connsiteY118" fmla="*/ 2070248 h 2848635"/>
              <a:gd name="connsiteX119" fmla="*/ 2139873 w 8077479"/>
              <a:gd name="connsiteY119" fmla="*/ 2119409 h 2848635"/>
              <a:gd name="connsiteX120" fmla="*/ 2123486 w 8077479"/>
              <a:gd name="connsiteY120" fmla="*/ 2143990 h 2848635"/>
              <a:gd name="connsiteX121" fmla="*/ 2082518 w 8077479"/>
              <a:gd name="connsiteY121" fmla="*/ 2217732 h 2848635"/>
              <a:gd name="connsiteX122" fmla="*/ 2057938 w 8077479"/>
              <a:gd name="connsiteY122" fmla="*/ 2242313 h 2848635"/>
              <a:gd name="connsiteX123" fmla="*/ 1967808 w 8077479"/>
              <a:gd name="connsiteY123" fmla="*/ 2357022 h 2848635"/>
              <a:gd name="connsiteX124" fmla="*/ 1918647 w 8077479"/>
              <a:gd name="connsiteY124" fmla="*/ 2414377 h 2848635"/>
              <a:gd name="connsiteX125" fmla="*/ 1836712 w 8077479"/>
              <a:gd name="connsiteY125" fmla="*/ 2496313 h 2848635"/>
              <a:gd name="connsiteX126" fmla="*/ 1640067 w 8077479"/>
              <a:gd name="connsiteY126" fmla="*/ 2676571 h 2848635"/>
              <a:gd name="connsiteX127" fmla="*/ 1566325 w 8077479"/>
              <a:gd name="connsiteY127" fmla="*/ 2717538 h 2848635"/>
              <a:gd name="connsiteX128" fmla="*/ 1427034 w 8077479"/>
              <a:gd name="connsiteY128" fmla="*/ 2774893 h 2848635"/>
              <a:gd name="connsiteX129" fmla="*/ 1336905 w 8077479"/>
              <a:gd name="connsiteY129" fmla="*/ 2799474 h 2848635"/>
              <a:gd name="connsiteX130" fmla="*/ 1279550 w 8077479"/>
              <a:gd name="connsiteY130" fmla="*/ 2824055 h 2848635"/>
              <a:gd name="connsiteX131" fmla="*/ 1009163 w 8077479"/>
              <a:gd name="connsiteY131" fmla="*/ 2848635 h 2848635"/>
              <a:gd name="connsiteX132" fmla="*/ 665034 w 8077479"/>
              <a:gd name="connsiteY132" fmla="*/ 2824055 h 2848635"/>
              <a:gd name="connsiteX133" fmla="*/ 517550 w 8077479"/>
              <a:gd name="connsiteY133" fmla="*/ 2791280 h 2848635"/>
              <a:gd name="connsiteX134" fmla="*/ 394647 w 8077479"/>
              <a:gd name="connsiteY134" fmla="*/ 2750313 h 2848635"/>
              <a:gd name="connsiteX135" fmla="*/ 353679 w 8077479"/>
              <a:gd name="connsiteY135" fmla="*/ 2733926 h 2848635"/>
              <a:gd name="connsiteX136" fmla="*/ 206196 w 8077479"/>
              <a:gd name="connsiteY136" fmla="*/ 2611022 h 2848635"/>
              <a:gd name="connsiteX137" fmla="*/ 157034 w 8077479"/>
              <a:gd name="connsiteY137" fmla="*/ 2553668 h 2848635"/>
              <a:gd name="connsiteX138" fmla="*/ 132454 w 8077479"/>
              <a:gd name="connsiteY138" fmla="*/ 2504506 h 2848635"/>
              <a:gd name="connsiteX139" fmla="*/ 34131 w 8077479"/>
              <a:gd name="connsiteY139" fmla="*/ 2324248 h 2848635"/>
              <a:gd name="connsiteX140" fmla="*/ 25938 w 8077479"/>
              <a:gd name="connsiteY140" fmla="*/ 2266893 h 2848635"/>
              <a:gd name="connsiteX141" fmla="*/ 1357 w 8077479"/>
              <a:gd name="connsiteY141" fmla="*/ 2143990 h 2848635"/>
              <a:gd name="connsiteX142" fmla="*/ 9550 w 8077479"/>
              <a:gd name="connsiteY142" fmla="*/ 1939151 h 2848635"/>
              <a:gd name="connsiteX143" fmla="*/ 42325 w 8077479"/>
              <a:gd name="connsiteY143" fmla="*/ 1816248 h 2848635"/>
              <a:gd name="connsiteX144" fmla="*/ 91486 w 8077479"/>
              <a:gd name="connsiteY144" fmla="*/ 1717926 h 2848635"/>
              <a:gd name="connsiteX145" fmla="*/ 140647 w 8077479"/>
              <a:gd name="connsiteY145" fmla="*/ 1635990 h 2848635"/>
              <a:gd name="connsiteX146" fmla="*/ 361873 w 8077479"/>
              <a:gd name="connsiteY146" fmla="*/ 1480313 h 2848635"/>
              <a:gd name="connsiteX147" fmla="*/ 492970 w 8077479"/>
              <a:gd name="connsiteY147" fmla="*/ 1431151 h 2848635"/>
              <a:gd name="connsiteX148" fmla="*/ 599486 w 8077479"/>
              <a:gd name="connsiteY148" fmla="*/ 1414764 h 2848635"/>
              <a:gd name="connsiteX149" fmla="*/ 722389 w 8077479"/>
              <a:gd name="connsiteY149" fmla="*/ 1422958 h 2848635"/>
              <a:gd name="connsiteX150" fmla="*/ 755163 w 8077479"/>
              <a:gd name="connsiteY150" fmla="*/ 1431151 h 2848635"/>
              <a:gd name="connsiteX151" fmla="*/ 796131 w 8077479"/>
              <a:gd name="connsiteY151" fmla="*/ 1439345 h 2848635"/>
              <a:gd name="connsiteX152" fmla="*/ 878067 w 8077479"/>
              <a:gd name="connsiteY152" fmla="*/ 1447538 h 2848635"/>
              <a:gd name="connsiteX153" fmla="*/ 968196 w 8077479"/>
              <a:gd name="connsiteY153" fmla="*/ 1439345 h 2848635"/>
              <a:gd name="connsiteX154" fmla="*/ 1025550 w 8077479"/>
              <a:gd name="connsiteY154" fmla="*/ 1422958 h 2848635"/>
              <a:gd name="connsiteX155" fmla="*/ 1041938 w 8077479"/>
              <a:gd name="connsiteY155" fmla="*/ 1406571 h 2848635"/>
              <a:gd name="connsiteX156" fmla="*/ 1050131 w 8077479"/>
              <a:gd name="connsiteY156" fmla="*/ 1357409 h 2848635"/>
              <a:gd name="connsiteX157" fmla="*/ 1058325 w 8077479"/>
              <a:gd name="connsiteY157" fmla="*/ 1250893 h 2848635"/>
              <a:gd name="connsiteX158" fmla="*/ 1091099 w 8077479"/>
              <a:gd name="connsiteY158" fmla="*/ 1209926 h 2848635"/>
              <a:gd name="connsiteX159" fmla="*/ 1091099 w 8077479"/>
              <a:gd name="connsiteY159" fmla="*/ 1070635 h 2848635"/>
              <a:gd name="connsiteX160" fmla="*/ 1074712 w 8077479"/>
              <a:gd name="connsiteY160" fmla="*/ 1046055 h 2848635"/>
              <a:gd name="connsiteX161" fmla="*/ 1025550 w 8077479"/>
              <a:gd name="connsiteY161" fmla="*/ 1029668 h 2848635"/>
              <a:gd name="connsiteX162" fmla="*/ 976389 w 8077479"/>
              <a:gd name="connsiteY162" fmla="*/ 1037861 h 2848635"/>
              <a:gd name="connsiteX163" fmla="*/ 919034 w 8077479"/>
              <a:gd name="connsiteY163" fmla="*/ 1103409 h 2848635"/>
              <a:gd name="connsiteX164" fmla="*/ 910841 w 8077479"/>
              <a:gd name="connsiteY164" fmla="*/ 1127990 h 2848635"/>
              <a:gd name="connsiteX165" fmla="*/ 861679 w 8077479"/>
              <a:gd name="connsiteY165" fmla="*/ 1193538 h 2848635"/>
              <a:gd name="connsiteX166" fmla="*/ 861679 w 8077479"/>
              <a:gd name="connsiteY166" fmla="*/ 1193538 h 2848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</a:cxnLst>
            <a:rect l="l" t="t" r="r" b="b"/>
            <a:pathLst>
              <a:path w="8077479" h="2848635">
                <a:moveTo>
                  <a:pt x="861679" y="1193538"/>
                </a:moveTo>
                <a:cubicBezTo>
                  <a:pt x="880555" y="1099165"/>
                  <a:pt x="857491" y="1212389"/>
                  <a:pt x="894454" y="1046055"/>
                </a:cubicBezTo>
                <a:cubicBezTo>
                  <a:pt x="897475" y="1032460"/>
                  <a:pt x="899729" y="1018704"/>
                  <a:pt x="902647" y="1005087"/>
                </a:cubicBezTo>
                <a:cubicBezTo>
                  <a:pt x="907923" y="980466"/>
                  <a:pt x="914096" y="956036"/>
                  <a:pt x="919034" y="931345"/>
                </a:cubicBezTo>
                <a:cubicBezTo>
                  <a:pt x="922292" y="915055"/>
                  <a:pt x="922454" y="898096"/>
                  <a:pt x="927228" y="882184"/>
                </a:cubicBezTo>
                <a:cubicBezTo>
                  <a:pt x="930738" y="870485"/>
                  <a:pt x="938875" y="860666"/>
                  <a:pt x="943615" y="849409"/>
                </a:cubicBezTo>
                <a:cubicBezTo>
                  <a:pt x="960737" y="808743"/>
                  <a:pt x="974856" y="766827"/>
                  <a:pt x="992776" y="726506"/>
                </a:cubicBezTo>
                <a:cubicBezTo>
                  <a:pt x="996775" y="717507"/>
                  <a:pt x="1003944" y="710276"/>
                  <a:pt x="1009163" y="701926"/>
                </a:cubicBezTo>
                <a:cubicBezTo>
                  <a:pt x="1047714" y="640246"/>
                  <a:pt x="1036799" y="642125"/>
                  <a:pt x="1115679" y="579022"/>
                </a:cubicBezTo>
                <a:cubicBezTo>
                  <a:pt x="1151569" y="550311"/>
                  <a:pt x="1173887" y="531237"/>
                  <a:pt x="1214002" y="505280"/>
                </a:cubicBezTo>
                <a:cubicBezTo>
                  <a:pt x="1240743" y="487977"/>
                  <a:pt x="1266365" y="467948"/>
                  <a:pt x="1295938" y="456119"/>
                </a:cubicBezTo>
                <a:lnTo>
                  <a:pt x="1336905" y="439732"/>
                </a:lnTo>
                <a:cubicBezTo>
                  <a:pt x="1356023" y="423345"/>
                  <a:pt x="1373309" y="404538"/>
                  <a:pt x="1394260" y="390571"/>
                </a:cubicBezTo>
                <a:cubicBezTo>
                  <a:pt x="1406498" y="382413"/>
                  <a:pt x="1421788" y="380157"/>
                  <a:pt x="1435228" y="374184"/>
                </a:cubicBezTo>
                <a:cubicBezTo>
                  <a:pt x="1446389" y="369223"/>
                  <a:pt x="1457452" y="363951"/>
                  <a:pt x="1468002" y="357797"/>
                </a:cubicBezTo>
                <a:cubicBezTo>
                  <a:pt x="1605805" y="277411"/>
                  <a:pt x="1475501" y="344449"/>
                  <a:pt x="1574518" y="300442"/>
                </a:cubicBezTo>
                <a:cubicBezTo>
                  <a:pt x="1585679" y="295481"/>
                  <a:pt x="1596687" y="290115"/>
                  <a:pt x="1607292" y="284055"/>
                </a:cubicBezTo>
                <a:cubicBezTo>
                  <a:pt x="1641777" y="264349"/>
                  <a:pt x="1623386" y="267785"/>
                  <a:pt x="1664647" y="251280"/>
                </a:cubicBezTo>
                <a:cubicBezTo>
                  <a:pt x="1680685" y="244865"/>
                  <a:pt x="1698358" y="242618"/>
                  <a:pt x="1713808" y="234893"/>
                </a:cubicBezTo>
                <a:cubicBezTo>
                  <a:pt x="1724733" y="229431"/>
                  <a:pt x="1735242" y="223042"/>
                  <a:pt x="1746583" y="218506"/>
                </a:cubicBezTo>
                <a:cubicBezTo>
                  <a:pt x="1779833" y="205206"/>
                  <a:pt x="1796323" y="201974"/>
                  <a:pt x="1828518" y="193926"/>
                </a:cubicBezTo>
                <a:cubicBezTo>
                  <a:pt x="1884434" y="165966"/>
                  <a:pt x="1843915" y="183264"/>
                  <a:pt x="1926841" y="161151"/>
                </a:cubicBezTo>
                <a:cubicBezTo>
                  <a:pt x="1946053" y="156028"/>
                  <a:pt x="1965192" y="150611"/>
                  <a:pt x="1984196" y="144764"/>
                </a:cubicBezTo>
                <a:cubicBezTo>
                  <a:pt x="2000706" y="139684"/>
                  <a:pt x="2016319" y="131217"/>
                  <a:pt x="2033357" y="128377"/>
                </a:cubicBezTo>
                <a:lnTo>
                  <a:pt x="2082518" y="120184"/>
                </a:lnTo>
                <a:cubicBezTo>
                  <a:pt x="2150798" y="122915"/>
                  <a:pt x="2219362" y="121578"/>
                  <a:pt x="2287357" y="128377"/>
                </a:cubicBezTo>
                <a:cubicBezTo>
                  <a:pt x="2321772" y="131818"/>
                  <a:pt x="2334416" y="152668"/>
                  <a:pt x="2361099" y="169345"/>
                </a:cubicBezTo>
                <a:cubicBezTo>
                  <a:pt x="2386087" y="184963"/>
                  <a:pt x="2397089" y="183128"/>
                  <a:pt x="2418454" y="202119"/>
                </a:cubicBezTo>
                <a:cubicBezTo>
                  <a:pt x="2435775" y="217515"/>
                  <a:pt x="2451228" y="234893"/>
                  <a:pt x="2467615" y="251280"/>
                </a:cubicBezTo>
                <a:cubicBezTo>
                  <a:pt x="2473077" y="256743"/>
                  <a:pt x="2477574" y="263383"/>
                  <a:pt x="2484002" y="267668"/>
                </a:cubicBezTo>
                <a:cubicBezTo>
                  <a:pt x="2500389" y="278593"/>
                  <a:pt x="2517617" y="288351"/>
                  <a:pt x="2533163" y="300442"/>
                </a:cubicBezTo>
                <a:cubicBezTo>
                  <a:pt x="2567199" y="326915"/>
                  <a:pt x="2640785" y="387027"/>
                  <a:pt x="2680647" y="406958"/>
                </a:cubicBezTo>
                <a:cubicBezTo>
                  <a:pt x="2702497" y="417883"/>
                  <a:pt x="2725870" y="426181"/>
                  <a:pt x="2746196" y="439732"/>
                </a:cubicBezTo>
                <a:cubicBezTo>
                  <a:pt x="2842003" y="503604"/>
                  <a:pt x="2759368" y="454741"/>
                  <a:pt x="2819938" y="480700"/>
                </a:cubicBezTo>
                <a:cubicBezTo>
                  <a:pt x="2831165" y="485511"/>
                  <a:pt x="2841209" y="492979"/>
                  <a:pt x="2852712" y="497087"/>
                </a:cubicBezTo>
                <a:cubicBezTo>
                  <a:pt x="2879565" y="506677"/>
                  <a:pt x="2907072" y="514411"/>
                  <a:pt x="2934647" y="521668"/>
                </a:cubicBezTo>
                <a:cubicBezTo>
                  <a:pt x="3064779" y="555914"/>
                  <a:pt x="2968051" y="524610"/>
                  <a:pt x="3032970" y="546248"/>
                </a:cubicBezTo>
                <a:cubicBezTo>
                  <a:pt x="3131293" y="540786"/>
                  <a:pt x="3230066" y="540736"/>
                  <a:pt x="3327938" y="529861"/>
                </a:cubicBezTo>
                <a:cubicBezTo>
                  <a:pt x="3353690" y="527000"/>
                  <a:pt x="3377496" y="514581"/>
                  <a:pt x="3401679" y="505280"/>
                </a:cubicBezTo>
                <a:cubicBezTo>
                  <a:pt x="3681278" y="397745"/>
                  <a:pt x="3355550" y="530048"/>
                  <a:pt x="3590131" y="415151"/>
                </a:cubicBezTo>
                <a:cubicBezTo>
                  <a:pt x="3695486" y="363549"/>
                  <a:pt x="3795370" y="294047"/>
                  <a:pt x="3909679" y="267668"/>
                </a:cubicBezTo>
                <a:cubicBezTo>
                  <a:pt x="4133836" y="215939"/>
                  <a:pt x="3979291" y="254345"/>
                  <a:pt x="4360325" y="136571"/>
                </a:cubicBezTo>
                <a:lnTo>
                  <a:pt x="4630712" y="54635"/>
                </a:lnTo>
                <a:lnTo>
                  <a:pt x="4720841" y="46442"/>
                </a:lnTo>
                <a:cubicBezTo>
                  <a:pt x="4924102" y="5789"/>
                  <a:pt x="4965439" y="-9124"/>
                  <a:pt x="5245228" y="5474"/>
                </a:cubicBezTo>
                <a:cubicBezTo>
                  <a:pt x="5426559" y="14935"/>
                  <a:pt x="5605862" y="48220"/>
                  <a:pt x="5786002" y="71022"/>
                </a:cubicBezTo>
                <a:cubicBezTo>
                  <a:pt x="5937510" y="90200"/>
                  <a:pt x="6056326" y="120903"/>
                  <a:pt x="6212067" y="177538"/>
                </a:cubicBezTo>
                <a:cubicBezTo>
                  <a:pt x="6242110" y="188463"/>
                  <a:pt x="6272984" y="197329"/>
                  <a:pt x="6302196" y="210313"/>
                </a:cubicBezTo>
                <a:cubicBezTo>
                  <a:pt x="6366430" y="238862"/>
                  <a:pt x="6370676" y="257394"/>
                  <a:pt x="6433292" y="300442"/>
                </a:cubicBezTo>
                <a:cubicBezTo>
                  <a:pt x="6451437" y="312917"/>
                  <a:pt x="6473453" y="319461"/>
                  <a:pt x="6490647" y="333216"/>
                </a:cubicBezTo>
                <a:cubicBezTo>
                  <a:pt x="6514776" y="352519"/>
                  <a:pt x="6533607" y="377680"/>
                  <a:pt x="6556196" y="398764"/>
                </a:cubicBezTo>
                <a:cubicBezTo>
                  <a:pt x="6574604" y="415945"/>
                  <a:pt x="6596518" y="429380"/>
                  <a:pt x="6613550" y="447926"/>
                </a:cubicBezTo>
                <a:cubicBezTo>
                  <a:pt x="6719561" y="563361"/>
                  <a:pt x="6821061" y="682860"/>
                  <a:pt x="6924905" y="800248"/>
                </a:cubicBezTo>
                <a:cubicBezTo>
                  <a:pt x="6976494" y="858566"/>
                  <a:pt x="7136005" y="1037593"/>
                  <a:pt x="7154325" y="1054248"/>
                </a:cubicBezTo>
                <a:cubicBezTo>
                  <a:pt x="7361530" y="1242618"/>
                  <a:pt x="7129650" y="1037786"/>
                  <a:pt x="7334583" y="1201732"/>
                </a:cubicBezTo>
                <a:cubicBezTo>
                  <a:pt x="7360264" y="1222277"/>
                  <a:pt x="7381898" y="1247704"/>
                  <a:pt x="7408325" y="1267280"/>
                </a:cubicBezTo>
                <a:cubicBezTo>
                  <a:pt x="7486713" y="1325346"/>
                  <a:pt x="7548177" y="1363492"/>
                  <a:pt x="7629550" y="1406571"/>
                </a:cubicBezTo>
                <a:cubicBezTo>
                  <a:pt x="7651140" y="1418001"/>
                  <a:pt x="7672271" y="1430649"/>
                  <a:pt x="7695099" y="1439345"/>
                </a:cubicBezTo>
                <a:cubicBezTo>
                  <a:pt x="7729813" y="1452569"/>
                  <a:pt x="7766585" y="1459755"/>
                  <a:pt x="7801615" y="1472119"/>
                </a:cubicBezTo>
                <a:cubicBezTo>
                  <a:pt x="7813133" y="1476184"/>
                  <a:pt x="7822488" y="1485759"/>
                  <a:pt x="7834389" y="1488506"/>
                </a:cubicBezTo>
                <a:cubicBezTo>
                  <a:pt x="7858488" y="1494067"/>
                  <a:pt x="7883550" y="1493969"/>
                  <a:pt x="7908131" y="1496700"/>
                </a:cubicBezTo>
                <a:cubicBezTo>
                  <a:pt x="7939837" y="1493817"/>
                  <a:pt x="7999857" y="1499399"/>
                  <a:pt x="8031034" y="1472119"/>
                </a:cubicBezTo>
                <a:cubicBezTo>
                  <a:pt x="8044195" y="1460603"/>
                  <a:pt x="8052883" y="1444807"/>
                  <a:pt x="8063808" y="1431151"/>
                </a:cubicBezTo>
                <a:cubicBezTo>
                  <a:pt x="8080672" y="1380564"/>
                  <a:pt x="8083353" y="1383120"/>
                  <a:pt x="8063808" y="1300055"/>
                </a:cubicBezTo>
                <a:cubicBezTo>
                  <a:pt x="8058538" y="1277657"/>
                  <a:pt x="8011726" y="1244605"/>
                  <a:pt x="7998260" y="1234506"/>
                </a:cubicBezTo>
                <a:cubicBezTo>
                  <a:pt x="7990382" y="1228598"/>
                  <a:pt x="7981692" y="1223843"/>
                  <a:pt x="7973679" y="1218119"/>
                </a:cubicBezTo>
                <a:cubicBezTo>
                  <a:pt x="7962567" y="1210182"/>
                  <a:pt x="7953119" y="1199645"/>
                  <a:pt x="7940905" y="1193538"/>
                </a:cubicBezTo>
                <a:cubicBezTo>
                  <a:pt x="7925455" y="1185813"/>
                  <a:pt x="7907529" y="1184166"/>
                  <a:pt x="7891744" y="1177151"/>
                </a:cubicBezTo>
                <a:cubicBezTo>
                  <a:pt x="7882745" y="1173152"/>
                  <a:pt x="7876595" y="1163594"/>
                  <a:pt x="7867163" y="1160764"/>
                </a:cubicBezTo>
                <a:cubicBezTo>
                  <a:pt x="7848665" y="1155215"/>
                  <a:pt x="7828926" y="1155302"/>
                  <a:pt x="7809808" y="1152571"/>
                </a:cubicBezTo>
                <a:cubicBezTo>
                  <a:pt x="7787959" y="1144377"/>
                  <a:pt x="7766975" y="1133335"/>
                  <a:pt x="7744260" y="1127990"/>
                </a:cubicBezTo>
                <a:cubicBezTo>
                  <a:pt x="7720186" y="1122325"/>
                  <a:pt x="7695059" y="1122865"/>
                  <a:pt x="7670518" y="1119797"/>
                </a:cubicBezTo>
                <a:cubicBezTo>
                  <a:pt x="7610474" y="1112292"/>
                  <a:pt x="7588621" y="1107141"/>
                  <a:pt x="7523034" y="1095216"/>
                </a:cubicBezTo>
                <a:cubicBezTo>
                  <a:pt x="7419249" y="1097947"/>
                  <a:pt x="7315298" y="1096933"/>
                  <a:pt x="7211679" y="1103409"/>
                </a:cubicBezTo>
                <a:cubicBezTo>
                  <a:pt x="7190175" y="1104753"/>
                  <a:pt x="7031079" y="1142565"/>
                  <a:pt x="7023228" y="1144377"/>
                </a:cubicBezTo>
                <a:cubicBezTo>
                  <a:pt x="6984991" y="1163495"/>
                  <a:pt x="6945515" y="1180313"/>
                  <a:pt x="6908518" y="1201732"/>
                </a:cubicBezTo>
                <a:cubicBezTo>
                  <a:pt x="6893383" y="1210494"/>
                  <a:pt x="6882336" y="1225167"/>
                  <a:pt x="6867550" y="1234506"/>
                </a:cubicBezTo>
                <a:cubicBezTo>
                  <a:pt x="6815592" y="1267322"/>
                  <a:pt x="6750143" y="1300035"/>
                  <a:pt x="6695486" y="1332829"/>
                </a:cubicBezTo>
                <a:cubicBezTo>
                  <a:pt x="6635210" y="1368995"/>
                  <a:pt x="6480890" y="1470092"/>
                  <a:pt x="6457873" y="1488506"/>
                </a:cubicBezTo>
                <a:cubicBezTo>
                  <a:pt x="6444217" y="1499431"/>
                  <a:pt x="6431048" y="1510994"/>
                  <a:pt x="6416905" y="1521280"/>
                </a:cubicBezTo>
                <a:cubicBezTo>
                  <a:pt x="6374477" y="1552137"/>
                  <a:pt x="6283272" y="1602924"/>
                  <a:pt x="6261228" y="1635990"/>
                </a:cubicBezTo>
                <a:cubicBezTo>
                  <a:pt x="6255766" y="1644184"/>
                  <a:pt x="6251520" y="1653335"/>
                  <a:pt x="6244841" y="1660571"/>
                </a:cubicBezTo>
                <a:cubicBezTo>
                  <a:pt x="6148622" y="1764807"/>
                  <a:pt x="6192135" y="1713793"/>
                  <a:pt x="6113744" y="1783474"/>
                </a:cubicBezTo>
                <a:cubicBezTo>
                  <a:pt x="6105083" y="1791172"/>
                  <a:pt x="6097720" y="1800242"/>
                  <a:pt x="6089163" y="1808055"/>
                </a:cubicBezTo>
                <a:cubicBezTo>
                  <a:pt x="6034893" y="1857606"/>
                  <a:pt x="5981562" y="1908271"/>
                  <a:pt x="5925292" y="1955538"/>
                </a:cubicBezTo>
                <a:cubicBezTo>
                  <a:pt x="5913098" y="1965781"/>
                  <a:pt x="5897371" y="1970986"/>
                  <a:pt x="5884325" y="1980119"/>
                </a:cubicBezTo>
                <a:cubicBezTo>
                  <a:pt x="5869998" y="1990148"/>
                  <a:pt x="5857908" y="2003192"/>
                  <a:pt x="5843357" y="2012893"/>
                </a:cubicBezTo>
                <a:cubicBezTo>
                  <a:pt x="5462215" y="2266987"/>
                  <a:pt x="5823367" y="2035179"/>
                  <a:pt x="5622131" y="2135797"/>
                </a:cubicBezTo>
                <a:cubicBezTo>
                  <a:pt x="5555454" y="2169135"/>
                  <a:pt x="5493851" y="2212589"/>
                  <a:pt x="5425486" y="2242313"/>
                </a:cubicBezTo>
                <a:cubicBezTo>
                  <a:pt x="5367457" y="2267543"/>
                  <a:pt x="5226858" y="2333252"/>
                  <a:pt x="5146905" y="2357022"/>
                </a:cubicBezTo>
                <a:cubicBezTo>
                  <a:pt x="5076415" y="2377979"/>
                  <a:pt x="5006844" y="2405256"/>
                  <a:pt x="4933873" y="2414377"/>
                </a:cubicBezTo>
                <a:lnTo>
                  <a:pt x="4802776" y="2430764"/>
                </a:lnTo>
                <a:lnTo>
                  <a:pt x="4573357" y="2463538"/>
                </a:lnTo>
                <a:cubicBezTo>
                  <a:pt x="4543435" y="2467374"/>
                  <a:pt x="4513271" y="2469001"/>
                  <a:pt x="4483228" y="2471732"/>
                </a:cubicBezTo>
                <a:cubicBezTo>
                  <a:pt x="4442260" y="2479926"/>
                  <a:pt x="4402097" y="2495539"/>
                  <a:pt x="4360325" y="2496313"/>
                </a:cubicBezTo>
                <a:cubicBezTo>
                  <a:pt x="4165350" y="2499924"/>
                  <a:pt x="4082228" y="2485453"/>
                  <a:pt x="3917873" y="2463538"/>
                </a:cubicBezTo>
                <a:cubicBezTo>
                  <a:pt x="3887830" y="2455345"/>
                  <a:pt x="3857136" y="2449245"/>
                  <a:pt x="3827744" y="2438958"/>
                </a:cubicBezTo>
                <a:cubicBezTo>
                  <a:pt x="3802355" y="2430072"/>
                  <a:pt x="3778288" y="2417749"/>
                  <a:pt x="3754002" y="2406184"/>
                </a:cubicBezTo>
                <a:cubicBezTo>
                  <a:pt x="3720919" y="2390430"/>
                  <a:pt x="3687391" y="2375381"/>
                  <a:pt x="3655679" y="2357022"/>
                </a:cubicBezTo>
                <a:cubicBezTo>
                  <a:pt x="3623338" y="2338298"/>
                  <a:pt x="3555901" y="2283185"/>
                  <a:pt x="3532776" y="2258700"/>
                </a:cubicBezTo>
                <a:cubicBezTo>
                  <a:pt x="3478491" y="2201222"/>
                  <a:pt x="3464366" y="2176569"/>
                  <a:pt x="3426260" y="2119409"/>
                </a:cubicBezTo>
                <a:cubicBezTo>
                  <a:pt x="3404325" y="1987790"/>
                  <a:pt x="3435707" y="2168034"/>
                  <a:pt x="3401679" y="2004700"/>
                </a:cubicBezTo>
                <a:cubicBezTo>
                  <a:pt x="3392611" y="1961174"/>
                  <a:pt x="3382009" y="1917792"/>
                  <a:pt x="3377099" y="1873603"/>
                </a:cubicBezTo>
                <a:cubicBezTo>
                  <a:pt x="3374368" y="1849022"/>
                  <a:pt x="3374087" y="1824044"/>
                  <a:pt x="3368905" y="1799861"/>
                </a:cubicBezTo>
                <a:cubicBezTo>
                  <a:pt x="3363005" y="1772330"/>
                  <a:pt x="3342326" y="1740947"/>
                  <a:pt x="3327938" y="1717926"/>
                </a:cubicBezTo>
                <a:cubicBezTo>
                  <a:pt x="3322719" y="1709575"/>
                  <a:pt x="3318138" y="1700665"/>
                  <a:pt x="3311550" y="1693345"/>
                </a:cubicBezTo>
                <a:cubicBezTo>
                  <a:pt x="3293463" y="1673248"/>
                  <a:pt x="3273314" y="1655108"/>
                  <a:pt x="3254196" y="1635990"/>
                </a:cubicBezTo>
                <a:cubicBezTo>
                  <a:pt x="3248733" y="1630527"/>
                  <a:pt x="3244981" y="1622472"/>
                  <a:pt x="3237808" y="1619603"/>
                </a:cubicBezTo>
                <a:cubicBezTo>
                  <a:pt x="3144563" y="1582305"/>
                  <a:pt x="3211109" y="1606783"/>
                  <a:pt x="3032970" y="1562248"/>
                </a:cubicBezTo>
                <a:cubicBezTo>
                  <a:pt x="2983809" y="1564979"/>
                  <a:pt x="2934501" y="1565774"/>
                  <a:pt x="2885486" y="1570442"/>
                </a:cubicBezTo>
                <a:cubicBezTo>
                  <a:pt x="2876888" y="1571261"/>
                  <a:pt x="2869284" y="1576540"/>
                  <a:pt x="2860905" y="1578635"/>
                </a:cubicBezTo>
                <a:cubicBezTo>
                  <a:pt x="2847395" y="1582013"/>
                  <a:pt x="2833594" y="1584098"/>
                  <a:pt x="2819938" y="1586829"/>
                </a:cubicBezTo>
                <a:cubicBezTo>
                  <a:pt x="2789895" y="1605947"/>
                  <a:pt x="2760194" y="1625615"/>
                  <a:pt x="2729808" y="1644184"/>
                </a:cubicBezTo>
                <a:cubicBezTo>
                  <a:pt x="2711019" y="1655666"/>
                  <a:pt x="2690262" y="1664007"/>
                  <a:pt x="2672454" y="1676958"/>
                </a:cubicBezTo>
                <a:cubicBezTo>
                  <a:pt x="2659959" y="1686045"/>
                  <a:pt x="2651940" y="1700332"/>
                  <a:pt x="2639679" y="1709732"/>
                </a:cubicBezTo>
                <a:cubicBezTo>
                  <a:pt x="2569881" y="1763244"/>
                  <a:pt x="2497008" y="1812639"/>
                  <a:pt x="2426647" y="1865409"/>
                </a:cubicBezTo>
                <a:cubicBezTo>
                  <a:pt x="2409582" y="1878208"/>
                  <a:pt x="2395024" y="1894235"/>
                  <a:pt x="2377486" y="1906377"/>
                </a:cubicBezTo>
                <a:cubicBezTo>
                  <a:pt x="2359382" y="1918911"/>
                  <a:pt x="2338452" y="1926937"/>
                  <a:pt x="2320131" y="1939151"/>
                </a:cubicBezTo>
                <a:cubicBezTo>
                  <a:pt x="2276287" y="1968381"/>
                  <a:pt x="2199503" y="2029964"/>
                  <a:pt x="2172647" y="2070248"/>
                </a:cubicBezTo>
                <a:lnTo>
                  <a:pt x="2139873" y="2119409"/>
                </a:lnTo>
                <a:cubicBezTo>
                  <a:pt x="2134411" y="2127603"/>
                  <a:pt x="2128268" y="2135382"/>
                  <a:pt x="2123486" y="2143990"/>
                </a:cubicBezTo>
                <a:cubicBezTo>
                  <a:pt x="2109830" y="2168571"/>
                  <a:pt x="2098116" y="2194335"/>
                  <a:pt x="2082518" y="2217732"/>
                </a:cubicBezTo>
                <a:cubicBezTo>
                  <a:pt x="2076091" y="2227373"/>
                  <a:pt x="2065356" y="2233411"/>
                  <a:pt x="2057938" y="2242313"/>
                </a:cubicBezTo>
                <a:cubicBezTo>
                  <a:pt x="2026808" y="2279670"/>
                  <a:pt x="1998939" y="2319666"/>
                  <a:pt x="1967808" y="2357022"/>
                </a:cubicBezTo>
                <a:cubicBezTo>
                  <a:pt x="1951688" y="2376366"/>
                  <a:pt x="1936452" y="2396572"/>
                  <a:pt x="1918647" y="2414377"/>
                </a:cubicBezTo>
                <a:lnTo>
                  <a:pt x="1836712" y="2496313"/>
                </a:lnTo>
                <a:cubicBezTo>
                  <a:pt x="1801347" y="2531678"/>
                  <a:pt x="1692834" y="2647256"/>
                  <a:pt x="1640067" y="2676571"/>
                </a:cubicBezTo>
                <a:cubicBezTo>
                  <a:pt x="1615486" y="2690227"/>
                  <a:pt x="1591476" y="2704963"/>
                  <a:pt x="1566325" y="2717538"/>
                </a:cubicBezTo>
                <a:cubicBezTo>
                  <a:pt x="1533536" y="2733932"/>
                  <a:pt x="1463743" y="2763301"/>
                  <a:pt x="1427034" y="2774893"/>
                </a:cubicBezTo>
                <a:cubicBezTo>
                  <a:pt x="1397339" y="2784270"/>
                  <a:pt x="1366447" y="2789626"/>
                  <a:pt x="1336905" y="2799474"/>
                </a:cubicBezTo>
                <a:cubicBezTo>
                  <a:pt x="1317172" y="2806052"/>
                  <a:pt x="1300120" y="2820970"/>
                  <a:pt x="1279550" y="2824055"/>
                </a:cubicBezTo>
                <a:cubicBezTo>
                  <a:pt x="1190051" y="2837480"/>
                  <a:pt x="1099292" y="2840442"/>
                  <a:pt x="1009163" y="2848635"/>
                </a:cubicBezTo>
                <a:cubicBezTo>
                  <a:pt x="894453" y="2840442"/>
                  <a:pt x="779528" y="2834856"/>
                  <a:pt x="665034" y="2824055"/>
                </a:cubicBezTo>
                <a:cubicBezTo>
                  <a:pt x="617518" y="2819572"/>
                  <a:pt x="563780" y="2805989"/>
                  <a:pt x="517550" y="2791280"/>
                </a:cubicBezTo>
                <a:cubicBezTo>
                  <a:pt x="476399" y="2778187"/>
                  <a:pt x="435406" y="2764579"/>
                  <a:pt x="394647" y="2750313"/>
                </a:cubicBezTo>
                <a:cubicBezTo>
                  <a:pt x="380765" y="2745454"/>
                  <a:pt x="366834" y="2740504"/>
                  <a:pt x="353679" y="2733926"/>
                </a:cubicBezTo>
                <a:cubicBezTo>
                  <a:pt x="297876" y="2706024"/>
                  <a:pt x="243714" y="2654791"/>
                  <a:pt x="206196" y="2611022"/>
                </a:cubicBezTo>
                <a:cubicBezTo>
                  <a:pt x="189809" y="2591904"/>
                  <a:pt x="171367" y="2574371"/>
                  <a:pt x="157034" y="2553668"/>
                </a:cubicBezTo>
                <a:cubicBezTo>
                  <a:pt x="146605" y="2538604"/>
                  <a:pt x="141227" y="2520590"/>
                  <a:pt x="132454" y="2504506"/>
                </a:cubicBezTo>
                <a:cubicBezTo>
                  <a:pt x="22136" y="2302253"/>
                  <a:pt x="91218" y="2438420"/>
                  <a:pt x="34131" y="2324248"/>
                </a:cubicBezTo>
                <a:cubicBezTo>
                  <a:pt x="31400" y="2305130"/>
                  <a:pt x="29393" y="2285894"/>
                  <a:pt x="25938" y="2266893"/>
                </a:cubicBezTo>
                <a:cubicBezTo>
                  <a:pt x="18464" y="2225788"/>
                  <a:pt x="3443" y="2185717"/>
                  <a:pt x="1357" y="2143990"/>
                </a:cubicBezTo>
                <a:cubicBezTo>
                  <a:pt x="-2056" y="2075741"/>
                  <a:pt x="1074" y="2006958"/>
                  <a:pt x="9550" y="1939151"/>
                </a:cubicBezTo>
                <a:cubicBezTo>
                  <a:pt x="14809" y="1897079"/>
                  <a:pt x="30677" y="1857016"/>
                  <a:pt x="42325" y="1816248"/>
                </a:cubicBezTo>
                <a:cubicBezTo>
                  <a:pt x="60945" y="1751080"/>
                  <a:pt x="53686" y="1778407"/>
                  <a:pt x="91486" y="1717926"/>
                </a:cubicBezTo>
                <a:cubicBezTo>
                  <a:pt x="108367" y="1690916"/>
                  <a:pt x="121092" y="1661132"/>
                  <a:pt x="140647" y="1635990"/>
                </a:cubicBezTo>
                <a:cubicBezTo>
                  <a:pt x="197485" y="1562912"/>
                  <a:pt x="279695" y="1518663"/>
                  <a:pt x="361873" y="1480313"/>
                </a:cubicBezTo>
                <a:cubicBezTo>
                  <a:pt x="396881" y="1463976"/>
                  <a:pt x="456998" y="1439326"/>
                  <a:pt x="492970" y="1431151"/>
                </a:cubicBezTo>
                <a:cubicBezTo>
                  <a:pt x="528000" y="1423190"/>
                  <a:pt x="563981" y="1420226"/>
                  <a:pt x="599486" y="1414764"/>
                </a:cubicBezTo>
                <a:cubicBezTo>
                  <a:pt x="640454" y="1417495"/>
                  <a:pt x="681556" y="1418660"/>
                  <a:pt x="722389" y="1422958"/>
                </a:cubicBezTo>
                <a:cubicBezTo>
                  <a:pt x="733588" y="1424137"/>
                  <a:pt x="744170" y="1428708"/>
                  <a:pt x="755163" y="1431151"/>
                </a:cubicBezTo>
                <a:cubicBezTo>
                  <a:pt x="768758" y="1434172"/>
                  <a:pt x="782327" y="1437504"/>
                  <a:pt x="796131" y="1439345"/>
                </a:cubicBezTo>
                <a:cubicBezTo>
                  <a:pt x="823338" y="1442973"/>
                  <a:pt x="850755" y="1444807"/>
                  <a:pt x="878067" y="1447538"/>
                </a:cubicBezTo>
                <a:cubicBezTo>
                  <a:pt x="908110" y="1444807"/>
                  <a:pt x="938294" y="1443332"/>
                  <a:pt x="968196" y="1439345"/>
                </a:cubicBezTo>
                <a:cubicBezTo>
                  <a:pt x="985338" y="1437059"/>
                  <a:pt x="1008702" y="1428574"/>
                  <a:pt x="1025550" y="1422958"/>
                </a:cubicBezTo>
                <a:cubicBezTo>
                  <a:pt x="1031013" y="1417496"/>
                  <a:pt x="1039226" y="1413804"/>
                  <a:pt x="1041938" y="1406571"/>
                </a:cubicBezTo>
                <a:cubicBezTo>
                  <a:pt x="1047771" y="1391015"/>
                  <a:pt x="1048392" y="1373931"/>
                  <a:pt x="1050131" y="1357409"/>
                </a:cubicBezTo>
                <a:cubicBezTo>
                  <a:pt x="1053859" y="1321994"/>
                  <a:pt x="1048794" y="1285204"/>
                  <a:pt x="1058325" y="1250893"/>
                </a:cubicBezTo>
                <a:cubicBezTo>
                  <a:pt x="1063006" y="1234043"/>
                  <a:pt x="1080174" y="1223582"/>
                  <a:pt x="1091099" y="1209926"/>
                </a:cubicBezTo>
                <a:cubicBezTo>
                  <a:pt x="1116829" y="1145600"/>
                  <a:pt x="1116674" y="1166541"/>
                  <a:pt x="1091099" y="1070635"/>
                </a:cubicBezTo>
                <a:cubicBezTo>
                  <a:pt x="1088562" y="1061120"/>
                  <a:pt x="1083062" y="1051274"/>
                  <a:pt x="1074712" y="1046055"/>
                </a:cubicBezTo>
                <a:cubicBezTo>
                  <a:pt x="1060064" y="1036900"/>
                  <a:pt x="1025550" y="1029668"/>
                  <a:pt x="1025550" y="1029668"/>
                </a:cubicBezTo>
                <a:cubicBezTo>
                  <a:pt x="1009163" y="1032399"/>
                  <a:pt x="991570" y="1031114"/>
                  <a:pt x="976389" y="1037861"/>
                </a:cubicBezTo>
                <a:cubicBezTo>
                  <a:pt x="964923" y="1042957"/>
                  <a:pt x="920591" y="1101463"/>
                  <a:pt x="919034" y="1103409"/>
                </a:cubicBezTo>
                <a:cubicBezTo>
                  <a:pt x="916303" y="1111603"/>
                  <a:pt x="915035" y="1120440"/>
                  <a:pt x="910841" y="1127990"/>
                </a:cubicBezTo>
                <a:cubicBezTo>
                  <a:pt x="887674" y="1169691"/>
                  <a:pt x="886545" y="1168672"/>
                  <a:pt x="861679" y="1193538"/>
                </a:cubicBezTo>
                <a:lnTo>
                  <a:pt x="861679" y="1193538"/>
                </a:lnTo>
                <a:close/>
              </a:path>
            </a:pathLst>
          </a:cu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latin typeface="Gill Sans Light"/>
                <a:cs typeface="Gill Sans Light"/>
              </a:rPr>
              <a:t>Reality</a:t>
            </a:r>
            <a:endParaRPr lang="en-US" sz="4800" dirty="0">
              <a:latin typeface="Gill Sans Light"/>
              <a:cs typeface="Gill Sans Light"/>
            </a:endParaRPr>
          </a:p>
        </p:txBody>
      </p:sp>
      <p:sp>
        <p:nvSpPr>
          <p:cNvPr id="4" name="Oval 3"/>
          <p:cNvSpPr/>
          <p:nvPr/>
        </p:nvSpPr>
        <p:spPr>
          <a:xfrm>
            <a:off x="5186516" y="1827161"/>
            <a:ext cx="204839" cy="213033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748594" y="1166449"/>
            <a:ext cx="204839" cy="213033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>
            <a:stCxn id="4" idx="7"/>
            <a:endCxn id="8" idx="3"/>
          </p:cNvCxnSpPr>
          <p:nvPr/>
        </p:nvCxnSpPr>
        <p:spPr>
          <a:xfrm flipV="1">
            <a:off x="5361357" y="1348284"/>
            <a:ext cx="417235" cy="5100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/>
          <p:cNvSpPr/>
          <p:nvPr/>
        </p:nvSpPr>
        <p:spPr>
          <a:xfrm>
            <a:off x="1304289" y="4634041"/>
            <a:ext cx="6760379" cy="936008"/>
          </a:xfrm>
          <a:prstGeom prst="roundRect">
            <a:avLst>
              <a:gd name="adj" fmla="val 8888"/>
            </a:avLst>
          </a:prstGeom>
          <a:solidFill>
            <a:srgbClr val="0E173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Gill Sans Light"/>
                <a:cs typeface="Gill Sans Light"/>
              </a:rPr>
              <a:t>Adversary moves image slightly outside the realm of reality</a:t>
            </a:r>
          </a:p>
        </p:txBody>
      </p:sp>
      <p:cxnSp>
        <p:nvCxnSpPr>
          <p:cNvPr id="12" name="Curved Connector 11"/>
          <p:cNvCxnSpPr>
            <a:stCxn id="8" idx="6"/>
            <a:endCxn id="4" idx="4"/>
          </p:cNvCxnSpPr>
          <p:nvPr/>
        </p:nvCxnSpPr>
        <p:spPr>
          <a:xfrm flipH="1">
            <a:off x="5288936" y="1272966"/>
            <a:ext cx="664497" cy="767228"/>
          </a:xfrm>
          <a:prstGeom prst="curvedConnector4">
            <a:avLst>
              <a:gd name="adj1" fmla="val -34402"/>
              <a:gd name="adj2" fmla="val 129796"/>
            </a:avLst>
          </a:prstGeom>
          <a:ln>
            <a:solidFill>
              <a:srgbClr val="C62E51"/>
            </a:solidFill>
            <a:prstDash val="dash"/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/>
        </p:nvSpPr>
        <p:spPr>
          <a:xfrm>
            <a:off x="1879462" y="5843408"/>
            <a:ext cx="5587090" cy="936008"/>
          </a:xfrm>
          <a:prstGeom prst="roundRect">
            <a:avLst>
              <a:gd name="adj" fmla="val 8888"/>
            </a:avLst>
          </a:prstGeom>
          <a:solidFill>
            <a:srgbClr val="E46C0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Gill Sans Light"/>
                <a:cs typeface="Gill Sans Light"/>
              </a:rPr>
              <a:t>Project Back??</a:t>
            </a:r>
          </a:p>
        </p:txBody>
      </p:sp>
    </p:spTree>
    <p:extLst>
      <p:ext uri="{BB962C8B-B14F-4D97-AF65-F5344CB8AC3E}">
        <p14:creationId xmlns:p14="http://schemas.microsoft.com/office/powerpoint/2010/main" val="2094909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11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itle 140"/>
          <p:cNvSpPr>
            <a:spLocks noGrp="1"/>
          </p:cNvSpPr>
          <p:nvPr>
            <p:ph type="ctrTitle"/>
          </p:nvPr>
        </p:nvSpPr>
        <p:spPr>
          <a:xfrm>
            <a:off x="37480" y="-197059"/>
            <a:ext cx="9144000" cy="1470025"/>
          </a:xfrm>
        </p:spPr>
        <p:txBody>
          <a:bodyPr>
            <a:noAutofit/>
          </a:bodyPr>
          <a:lstStyle/>
          <a:p>
            <a:r>
              <a:rPr lang="en-US" sz="60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Adversarial Examples</a:t>
            </a:r>
            <a:endParaRPr lang="en-US" sz="6000" dirty="0">
              <a:solidFill>
                <a:srgbClr val="000000"/>
              </a:solidFill>
              <a:latin typeface="Gill Sans Light"/>
              <a:cs typeface="Gill Sans Ligh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647285"/>
            <a:ext cx="92512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Then, in 2014 something happened</a:t>
            </a:r>
            <a:r>
              <a:rPr lang="mr-IN" sz="32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…</a:t>
            </a:r>
            <a:endParaRPr lang="en-US" sz="3200" dirty="0" smtClean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pPr marL="457200" indent="-457200">
              <a:buFont typeface="Arial"/>
              <a:buChar char="•"/>
            </a:pPr>
            <a:endParaRPr lang="en-US" sz="3200" dirty="0">
              <a:solidFill>
                <a:srgbClr val="000000"/>
              </a:solidFill>
              <a:latin typeface="Gill Sans Light"/>
              <a:cs typeface="Gill Sans Light"/>
            </a:endParaRPr>
          </a:p>
        </p:txBody>
      </p:sp>
      <p:pic>
        <p:nvPicPr>
          <p:cNvPr id="3" name="Picture 2" descr="Screenshot 2018-04-16 21.12.2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6" y="2471575"/>
            <a:ext cx="8851900" cy="3619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52990" y="6488668"/>
            <a:ext cx="62910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Gill Sans Light"/>
                <a:cs typeface="Gill Sans Light"/>
              </a:rPr>
              <a:t>[Ian J. </a:t>
            </a:r>
            <a:r>
              <a:rPr lang="en-US" dirty="0" err="1">
                <a:latin typeface="Gill Sans Light"/>
                <a:cs typeface="Gill Sans Light"/>
              </a:rPr>
              <a:t>Goodfellow</a:t>
            </a:r>
            <a:r>
              <a:rPr lang="en-US" dirty="0">
                <a:latin typeface="Gill Sans Light"/>
                <a:cs typeface="Gill Sans Light"/>
              </a:rPr>
              <a:t>, Jonathon </a:t>
            </a:r>
            <a:r>
              <a:rPr lang="en-US" dirty="0" err="1">
                <a:latin typeface="Gill Sans Light"/>
                <a:cs typeface="Gill Sans Light"/>
              </a:rPr>
              <a:t>Shlens</a:t>
            </a:r>
            <a:r>
              <a:rPr lang="en-US" dirty="0">
                <a:latin typeface="Gill Sans Light"/>
                <a:cs typeface="Gill Sans Light"/>
              </a:rPr>
              <a:t> &amp; Christian </a:t>
            </a:r>
            <a:r>
              <a:rPr lang="en-US" dirty="0" err="1">
                <a:latin typeface="Gill Sans Light"/>
                <a:cs typeface="Gill Sans Light"/>
              </a:rPr>
              <a:t>Szegedy</a:t>
            </a:r>
            <a:r>
              <a:rPr lang="en-US" dirty="0">
                <a:latin typeface="Gill Sans Light"/>
                <a:cs typeface="Gill Sans Light"/>
              </a:rPr>
              <a:t>, ICLR 2015]</a:t>
            </a:r>
          </a:p>
        </p:txBody>
      </p:sp>
      <p:pic>
        <p:nvPicPr>
          <p:cNvPr id="7" name="Picture 6" descr="4291534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395" y="1632750"/>
            <a:ext cx="4855917" cy="4855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113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apezoid 4"/>
          <p:cNvSpPr/>
          <p:nvPr/>
        </p:nvSpPr>
        <p:spPr>
          <a:xfrm rot="10800000">
            <a:off x="1351934" y="2859547"/>
            <a:ext cx="5579807" cy="3162710"/>
          </a:xfrm>
          <a:prstGeom prst="trapezoid">
            <a:avLst>
              <a:gd name="adj" fmla="val 4570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1" name="Title 140"/>
          <p:cNvSpPr>
            <a:spLocks noGrp="1"/>
          </p:cNvSpPr>
          <p:nvPr>
            <p:ph type="ctrTitle"/>
          </p:nvPr>
        </p:nvSpPr>
        <p:spPr>
          <a:xfrm>
            <a:off x="37480" y="-188865"/>
            <a:ext cx="9144000" cy="1470025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Issue: </a:t>
            </a:r>
            <a:br>
              <a:rPr lang="en-US" sz="4800" dirty="0" smtClean="0">
                <a:solidFill>
                  <a:srgbClr val="000000"/>
                </a:solidFill>
                <a:latin typeface="Gill Sans Light"/>
                <a:cs typeface="Gill Sans Light"/>
              </a:rPr>
            </a:br>
            <a:r>
              <a:rPr lang="en-US" sz="48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How do we represent Reality?</a:t>
            </a:r>
            <a:endParaRPr lang="en-US" sz="4800" dirty="0">
              <a:solidFill>
                <a:srgbClr val="000000"/>
              </a:solidFill>
              <a:latin typeface="Gill Sans Light"/>
              <a:cs typeface="Gill Sans Light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326385" y="1526719"/>
            <a:ext cx="8077479" cy="2848635"/>
          </a:xfrm>
          <a:custGeom>
            <a:avLst/>
            <a:gdLst>
              <a:gd name="connsiteX0" fmla="*/ 861679 w 8077479"/>
              <a:gd name="connsiteY0" fmla="*/ 1193538 h 2848635"/>
              <a:gd name="connsiteX1" fmla="*/ 894454 w 8077479"/>
              <a:gd name="connsiteY1" fmla="*/ 1046055 h 2848635"/>
              <a:gd name="connsiteX2" fmla="*/ 902647 w 8077479"/>
              <a:gd name="connsiteY2" fmla="*/ 1005087 h 2848635"/>
              <a:gd name="connsiteX3" fmla="*/ 919034 w 8077479"/>
              <a:gd name="connsiteY3" fmla="*/ 931345 h 2848635"/>
              <a:gd name="connsiteX4" fmla="*/ 927228 w 8077479"/>
              <a:gd name="connsiteY4" fmla="*/ 882184 h 2848635"/>
              <a:gd name="connsiteX5" fmla="*/ 943615 w 8077479"/>
              <a:gd name="connsiteY5" fmla="*/ 849409 h 2848635"/>
              <a:gd name="connsiteX6" fmla="*/ 992776 w 8077479"/>
              <a:gd name="connsiteY6" fmla="*/ 726506 h 2848635"/>
              <a:gd name="connsiteX7" fmla="*/ 1009163 w 8077479"/>
              <a:gd name="connsiteY7" fmla="*/ 701926 h 2848635"/>
              <a:gd name="connsiteX8" fmla="*/ 1115679 w 8077479"/>
              <a:gd name="connsiteY8" fmla="*/ 579022 h 2848635"/>
              <a:gd name="connsiteX9" fmla="*/ 1214002 w 8077479"/>
              <a:gd name="connsiteY9" fmla="*/ 505280 h 2848635"/>
              <a:gd name="connsiteX10" fmla="*/ 1295938 w 8077479"/>
              <a:gd name="connsiteY10" fmla="*/ 456119 h 2848635"/>
              <a:gd name="connsiteX11" fmla="*/ 1336905 w 8077479"/>
              <a:gd name="connsiteY11" fmla="*/ 439732 h 2848635"/>
              <a:gd name="connsiteX12" fmla="*/ 1394260 w 8077479"/>
              <a:gd name="connsiteY12" fmla="*/ 390571 h 2848635"/>
              <a:gd name="connsiteX13" fmla="*/ 1435228 w 8077479"/>
              <a:gd name="connsiteY13" fmla="*/ 374184 h 2848635"/>
              <a:gd name="connsiteX14" fmla="*/ 1468002 w 8077479"/>
              <a:gd name="connsiteY14" fmla="*/ 357797 h 2848635"/>
              <a:gd name="connsiteX15" fmla="*/ 1574518 w 8077479"/>
              <a:gd name="connsiteY15" fmla="*/ 300442 h 2848635"/>
              <a:gd name="connsiteX16" fmla="*/ 1607292 w 8077479"/>
              <a:gd name="connsiteY16" fmla="*/ 284055 h 2848635"/>
              <a:gd name="connsiteX17" fmla="*/ 1664647 w 8077479"/>
              <a:gd name="connsiteY17" fmla="*/ 251280 h 2848635"/>
              <a:gd name="connsiteX18" fmla="*/ 1713808 w 8077479"/>
              <a:gd name="connsiteY18" fmla="*/ 234893 h 2848635"/>
              <a:gd name="connsiteX19" fmla="*/ 1746583 w 8077479"/>
              <a:gd name="connsiteY19" fmla="*/ 218506 h 2848635"/>
              <a:gd name="connsiteX20" fmla="*/ 1828518 w 8077479"/>
              <a:gd name="connsiteY20" fmla="*/ 193926 h 2848635"/>
              <a:gd name="connsiteX21" fmla="*/ 1926841 w 8077479"/>
              <a:gd name="connsiteY21" fmla="*/ 161151 h 2848635"/>
              <a:gd name="connsiteX22" fmla="*/ 1984196 w 8077479"/>
              <a:gd name="connsiteY22" fmla="*/ 144764 h 2848635"/>
              <a:gd name="connsiteX23" fmla="*/ 2033357 w 8077479"/>
              <a:gd name="connsiteY23" fmla="*/ 128377 h 2848635"/>
              <a:gd name="connsiteX24" fmla="*/ 2082518 w 8077479"/>
              <a:gd name="connsiteY24" fmla="*/ 120184 h 2848635"/>
              <a:gd name="connsiteX25" fmla="*/ 2287357 w 8077479"/>
              <a:gd name="connsiteY25" fmla="*/ 128377 h 2848635"/>
              <a:gd name="connsiteX26" fmla="*/ 2361099 w 8077479"/>
              <a:gd name="connsiteY26" fmla="*/ 169345 h 2848635"/>
              <a:gd name="connsiteX27" fmla="*/ 2418454 w 8077479"/>
              <a:gd name="connsiteY27" fmla="*/ 202119 h 2848635"/>
              <a:gd name="connsiteX28" fmla="*/ 2467615 w 8077479"/>
              <a:gd name="connsiteY28" fmla="*/ 251280 h 2848635"/>
              <a:gd name="connsiteX29" fmla="*/ 2484002 w 8077479"/>
              <a:gd name="connsiteY29" fmla="*/ 267668 h 2848635"/>
              <a:gd name="connsiteX30" fmla="*/ 2533163 w 8077479"/>
              <a:gd name="connsiteY30" fmla="*/ 300442 h 2848635"/>
              <a:gd name="connsiteX31" fmla="*/ 2680647 w 8077479"/>
              <a:gd name="connsiteY31" fmla="*/ 406958 h 2848635"/>
              <a:gd name="connsiteX32" fmla="*/ 2746196 w 8077479"/>
              <a:gd name="connsiteY32" fmla="*/ 439732 h 2848635"/>
              <a:gd name="connsiteX33" fmla="*/ 2819938 w 8077479"/>
              <a:gd name="connsiteY33" fmla="*/ 480700 h 2848635"/>
              <a:gd name="connsiteX34" fmla="*/ 2852712 w 8077479"/>
              <a:gd name="connsiteY34" fmla="*/ 497087 h 2848635"/>
              <a:gd name="connsiteX35" fmla="*/ 2934647 w 8077479"/>
              <a:gd name="connsiteY35" fmla="*/ 521668 h 2848635"/>
              <a:gd name="connsiteX36" fmla="*/ 3032970 w 8077479"/>
              <a:gd name="connsiteY36" fmla="*/ 546248 h 2848635"/>
              <a:gd name="connsiteX37" fmla="*/ 3327938 w 8077479"/>
              <a:gd name="connsiteY37" fmla="*/ 529861 h 2848635"/>
              <a:gd name="connsiteX38" fmla="*/ 3401679 w 8077479"/>
              <a:gd name="connsiteY38" fmla="*/ 505280 h 2848635"/>
              <a:gd name="connsiteX39" fmla="*/ 3590131 w 8077479"/>
              <a:gd name="connsiteY39" fmla="*/ 415151 h 2848635"/>
              <a:gd name="connsiteX40" fmla="*/ 3909679 w 8077479"/>
              <a:gd name="connsiteY40" fmla="*/ 267668 h 2848635"/>
              <a:gd name="connsiteX41" fmla="*/ 4360325 w 8077479"/>
              <a:gd name="connsiteY41" fmla="*/ 136571 h 2848635"/>
              <a:gd name="connsiteX42" fmla="*/ 4630712 w 8077479"/>
              <a:gd name="connsiteY42" fmla="*/ 54635 h 2848635"/>
              <a:gd name="connsiteX43" fmla="*/ 4720841 w 8077479"/>
              <a:gd name="connsiteY43" fmla="*/ 46442 h 2848635"/>
              <a:gd name="connsiteX44" fmla="*/ 5245228 w 8077479"/>
              <a:gd name="connsiteY44" fmla="*/ 5474 h 2848635"/>
              <a:gd name="connsiteX45" fmla="*/ 5786002 w 8077479"/>
              <a:gd name="connsiteY45" fmla="*/ 71022 h 2848635"/>
              <a:gd name="connsiteX46" fmla="*/ 6212067 w 8077479"/>
              <a:gd name="connsiteY46" fmla="*/ 177538 h 2848635"/>
              <a:gd name="connsiteX47" fmla="*/ 6302196 w 8077479"/>
              <a:gd name="connsiteY47" fmla="*/ 210313 h 2848635"/>
              <a:gd name="connsiteX48" fmla="*/ 6433292 w 8077479"/>
              <a:gd name="connsiteY48" fmla="*/ 300442 h 2848635"/>
              <a:gd name="connsiteX49" fmla="*/ 6490647 w 8077479"/>
              <a:gd name="connsiteY49" fmla="*/ 333216 h 2848635"/>
              <a:gd name="connsiteX50" fmla="*/ 6556196 w 8077479"/>
              <a:gd name="connsiteY50" fmla="*/ 398764 h 2848635"/>
              <a:gd name="connsiteX51" fmla="*/ 6613550 w 8077479"/>
              <a:gd name="connsiteY51" fmla="*/ 447926 h 2848635"/>
              <a:gd name="connsiteX52" fmla="*/ 6924905 w 8077479"/>
              <a:gd name="connsiteY52" fmla="*/ 800248 h 2848635"/>
              <a:gd name="connsiteX53" fmla="*/ 7154325 w 8077479"/>
              <a:gd name="connsiteY53" fmla="*/ 1054248 h 2848635"/>
              <a:gd name="connsiteX54" fmla="*/ 7334583 w 8077479"/>
              <a:gd name="connsiteY54" fmla="*/ 1201732 h 2848635"/>
              <a:gd name="connsiteX55" fmla="*/ 7408325 w 8077479"/>
              <a:gd name="connsiteY55" fmla="*/ 1267280 h 2848635"/>
              <a:gd name="connsiteX56" fmla="*/ 7629550 w 8077479"/>
              <a:gd name="connsiteY56" fmla="*/ 1406571 h 2848635"/>
              <a:gd name="connsiteX57" fmla="*/ 7695099 w 8077479"/>
              <a:gd name="connsiteY57" fmla="*/ 1439345 h 2848635"/>
              <a:gd name="connsiteX58" fmla="*/ 7801615 w 8077479"/>
              <a:gd name="connsiteY58" fmla="*/ 1472119 h 2848635"/>
              <a:gd name="connsiteX59" fmla="*/ 7834389 w 8077479"/>
              <a:gd name="connsiteY59" fmla="*/ 1488506 h 2848635"/>
              <a:gd name="connsiteX60" fmla="*/ 7908131 w 8077479"/>
              <a:gd name="connsiteY60" fmla="*/ 1496700 h 2848635"/>
              <a:gd name="connsiteX61" fmla="*/ 8031034 w 8077479"/>
              <a:gd name="connsiteY61" fmla="*/ 1472119 h 2848635"/>
              <a:gd name="connsiteX62" fmla="*/ 8063808 w 8077479"/>
              <a:gd name="connsiteY62" fmla="*/ 1431151 h 2848635"/>
              <a:gd name="connsiteX63" fmla="*/ 8063808 w 8077479"/>
              <a:gd name="connsiteY63" fmla="*/ 1300055 h 2848635"/>
              <a:gd name="connsiteX64" fmla="*/ 7998260 w 8077479"/>
              <a:gd name="connsiteY64" fmla="*/ 1234506 h 2848635"/>
              <a:gd name="connsiteX65" fmla="*/ 7973679 w 8077479"/>
              <a:gd name="connsiteY65" fmla="*/ 1218119 h 2848635"/>
              <a:gd name="connsiteX66" fmla="*/ 7940905 w 8077479"/>
              <a:gd name="connsiteY66" fmla="*/ 1193538 h 2848635"/>
              <a:gd name="connsiteX67" fmla="*/ 7891744 w 8077479"/>
              <a:gd name="connsiteY67" fmla="*/ 1177151 h 2848635"/>
              <a:gd name="connsiteX68" fmla="*/ 7867163 w 8077479"/>
              <a:gd name="connsiteY68" fmla="*/ 1160764 h 2848635"/>
              <a:gd name="connsiteX69" fmla="*/ 7809808 w 8077479"/>
              <a:gd name="connsiteY69" fmla="*/ 1152571 h 2848635"/>
              <a:gd name="connsiteX70" fmla="*/ 7744260 w 8077479"/>
              <a:gd name="connsiteY70" fmla="*/ 1127990 h 2848635"/>
              <a:gd name="connsiteX71" fmla="*/ 7670518 w 8077479"/>
              <a:gd name="connsiteY71" fmla="*/ 1119797 h 2848635"/>
              <a:gd name="connsiteX72" fmla="*/ 7523034 w 8077479"/>
              <a:gd name="connsiteY72" fmla="*/ 1095216 h 2848635"/>
              <a:gd name="connsiteX73" fmla="*/ 7211679 w 8077479"/>
              <a:gd name="connsiteY73" fmla="*/ 1103409 h 2848635"/>
              <a:gd name="connsiteX74" fmla="*/ 7023228 w 8077479"/>
              <a:gd name="connsiteY74" fmla="*/ 1144377 h 2848635"/>
              <a:gd name="connsiteX75" fmla="*/ 6908518 w 8077479"/>
              <a:gd name="connsiteY75" fmla="*/ 1201732 h 2848635"/>
              <a:gd name="connsiteX76" fmla="*/ 6867550 w 8077479"/>
              <a:gd name="connsiteY76" fmla="*/ 1234506 h 2848635"/>
              <a:gd name="connsiteX77" fmla="*/ 6695486 w 8077479"/>
              <a:gd name="connsiteY77" fmla="*/ 1332829 h 2848635"/>
              <a:gd name="connsiteX78" fmla="*/ 6457873 w 8077479"/>
              <a:gd name="connsiteY78" fmla="*/ 1488506 h 2848635"/>
              <a:gd name="connsiteX79" fmla="*/ 6416905 w 8077479"/>
              <a:gd name="connsiteY79" fmla="*/ 1521280 h 2848635"/>
              <a:gd name="connsiteX80" fmla="*/ 6261228 w 8077479"/>
              <a:gd name="connsiteY80" fmla="*/ 1635990 h 2848635"/>
              <a:gd name="connsiteX81" fmla="*/ 6244841 w 8077479"/>
              <a:gd name="connsiteY81" fmla="*/ 1660571 h 2848635"/>
              <a:gd name="connsiteX82" fmla="*/ 6113744 w 8077479"/>
              <a:gd name="connsiteY82" fmla="*/ 1783474 h 2848635"/>
              <a:gd name="connsiteX83" fmla="*/ 6089163 w 8077479"/>
              <a:gd name="connsiteY83" fmla="*/ 1808055 h 2848635"/>
              <a:gd name="connsiteX84" fmla="*/ 5925292 w 8077479"/>
              <a:gd name="connsiteY84" fmla="*/ 1955538 h 2848635"/>
              <a:gd name="connsiteX85" fmla="*/ 5884325 w 8077479"/>
              <a:gd name="connsiteY85" fmla="*/ 1980119 h 2848635"/>
              <a:gd name="connsiteX86" fmla="*/ 5843357 w 8077479"/>
              <a:gd name="connsiteY86" fmla="*/ 2012893 h 2848635"/>
              <a:gd name="connsiteX87" fmla="*/ 5622131 w 8077479"/>
              <a:gd name="connsiteY87" fmla="*/ 2135797 h 2848635"/>
              <a:gd name="connsiteX88" fmla="*/ 5425486 w 8077479"/>
              <a:gd name="connsiteY88" fmla="*/ 2242313 h 2848635"/>
              <a:gd name="connsiteX89" fmla="*/ 5146905 w 8077479"/>
              <a:gd name="connsiteY89" fmla="*/ 2357022 h 2848635"/>
              <a:gd name="connsiteX90" fmla="*/ 4933873 w 8077479"/>
              <a:gd name="connsiteY90" fmla="*/ 2414377 h 2848635"/>
              <a:gd name="connsiteX91" fmla="*/ 4802776 w 8077479"/>
              <a:gd name="connsiteY91" fmla="*/ 2430764 h 2848635"/>
              <a:gd name="connsiteX92" fmla="*/ 4573357 w 8077479"/>
              <a:gd name="connsiteY92" fmla="*/ 2463538 h 2848635"/>
              <a:gd name="connsiteX93" fmla="*/ 4483228 w 8077479"/>
              <a:gd name="connsiteY93" fmla="*/ 2471732 h 2848635"/>
              <a:gd name="connsiteX94" fmla="*/ 4360325 w 8077479"/>
              <a:gd name="connsiteY94" fmla="*/ 2496313 h 2848635"/>
              <a:gd name="connsiteX95" fmla="*/ 3917873 w 8077479"/>
              <a:gd name="connsiteY95" fmla="*/ 2463538 h 2848635"/>
              <a:gd name="connsiteX96" fmla="*/ 3827744 w 8077479"/>
              <a:gd name="connsiteY96" fmla="*/ 2438958 h 2848635"/>
              <a:gd name="connsiteX97" fmla="*/ 3754002 w 8077479"/>
              <a:gd name="connsiteY97" fmla="*/ 2406184 h 2848635"/>
              <a:gd name="connsiteX98" fmla="*/ 3655679 w 8077479"/>
              <a:gd name="connsiteY98" fmla="*/ 2357022 h 2848635"/>
              <a:gd name="connsiteX99" fmla="*/ 3532776 w 8077479"/>
              <a:gd name="connsiteY99" fmla="*/ 2258700 h 2848635"/>
              <a:gd name="connsiteX100" fmla="*/ 3426260 w 8077479"/>
              <a:gd name="connsiteY100" fmla="*/ 2119409 h 2848635"/>
              <a:gd name="connsiteX101" fmla="*/ 3401679 w 8077479"/>
              <a:gd name="connsiteY101" fmla="*/ 2004700 h 2848635"/>
              <a:gd name="connsiteX102" fmla="*/ 3377099 w 8077479"/>
              <a:gd name="connsiteY102" fmla="*/ 1873603 h 2848635"/>
              <a:gd name="connsiteX103" fmla="*/ 3368905 w 8077479"/>
              <a:gd name="connsiteY103" fmla="*/ 1799861 h 2848635"/>
              <a:gd name="connsiteX104" fmla="*/ 3327938 w 8077479"/>
              <a:gd name="connsiteY104" fmla="*/ 1717926 h 2848635"/>
              <a:gd name="connsiteX105" fmla="*/ 3311550 w 8077479"/>
              <a:gd name="connsiteY105" fmla="*/ 1693345 h 2848635"/>
              <a:gd name="connsiteX106" fmla="*/ 3254196 w 8077479"/>
              <a:gd name="connsiteY106" fmla="*/ 1635990 h 2848635"/>
              <a:gd name="connsiteX107" fmla="*/ 3237808 w 8077479"/>
              <a:gd name="connsiteY107" fmla="*/ 1619603 h 2848635"/>
              <a:gd name="connsiteX108" fmla="*/ 3032970 w 8077479"/>
              <a:gd name="connsiteY108" fmla="*/ 1562248 h 2848635"/>
              <a:gd name="connsiteX109" fmla="*/ 2885486 w 8077479"/>
              <a:gd name="connsiteY109" fmla="*/ 1570442 h 2848635"/>
              <a:gd name="connsiteX110" fmla="*/ 2860905 w 8077479"/>
              <a:gd name="connsiteY110" fmla="*/ 1578635 h 2848635"/>
              <a:gd name="connsiteX111" fmla="*/ 2819938 w 8077479"/>
              <a:gd name="connsiteY111" fmla="*/ 1586829 h 2848635"/>
              <a:gd name="connsiteX112" fmla="*/ 2729808 w 8077479"/>
              <a:gd name="connsiteY112" fmla="*/ 1644184 h 2848635"/>
              <a:gd name="connsiteX113" fmla="*/ 2672454 w 8077479"/>
              <a:gd name="connsiteY113" fmla="*/ 1676958 h 2848635"/>
              <a:gd name="connsiteX114" fmla="*/ 2639679 w 8077479"/>
              <a:gd name="connsiteY114" fmla="*/ 1709732 h 2848635"/>
              <a:gd name="connsiteX115" fmla="*/ 2426647 w 8077479"/>
              <a:gd name="connsiteY115" fmla="*/ 1865409 h 2848635"/>
              <a:gd name="connsiteX116" fmla="*/ 2377486 w 8077479"/>
              <a:gd name="connsiteY116" fmla="*/ 1906377 h 2848635"/>
              <a:gd name="connsiteX117" fmla="*/ 2320131 w 8077479"/>
              <a:gd name="connsiteY117" fmla="*/ 1939151 h 2848635"/>
              <a:gd name="connsiteX118" fmla="*/ 2172647 w 8077479"/>
              <a:gd name="connsiteY118" fmla="*/ 2070248 h 2848635"/>
              <a:gd name="connsiteX119" fmla="*/ 2139873 w 8077479"/>
              <a:gd name="connsiteY119" fmla="*/ 2119409 h 2848635"/>
              <a:gd name="connsiteX120" fmla="*/ 2123486 w 8077479"/>
              <a:gd name="connsiteY120" fmla="*/ 2143990 h 2848635"/>
              <a:gd name="connsiteX121" fmla="*/ 2082518 w 8077479"/>
              <a:gd name="connsiteY121" fmla="*/ 2217732 h 2848635"/>
              <a:gd name="connsiteX122" fmla="*/ 2057938 w 8077479"/>
              <a:gd name="connsiteY122" fmla="*/ 2242313 h 2848635"/>
              <a:gd name="connsiteX123" fmla="*/ 1967808 w 8077479"/>
              <a:gd name="connsiteY123" fmla="*/ 2357022 h 2848635"/>
              <a:gd name="connsiteX124" fmla="*/ 1918647 w 8077479"/>
              <a:gd name="connsiteY124" fmla="*/ 2414377 h 2848635"/>
              <a:gd name="connsiteX125" fmla="*/ 1836712 w 8077479"/>
              <a:gd name="connsiteY125" fmla="*/ 2496313 h 2848635"/>
              <a:gd name="connsiteX126" fmla="*/ 1640067 w 8077479"/>
              <a:gd name="connsiteY126" fmla="*/ 2676571 h 2848635"/>
              <a:gd name="connsiteX127" fmla="*/ 1566325 w 8077479"/>
              <a:gd name="connsiteY127" fmla="*/ 2717538 h 2848635"/>
              <a:gd name="connsiteX128" fmla="*/ 1427034 w 8077479"/>
              <a:gd name="connsiteY128" fmla="*/ 2774893 h 2848635"/>
              <a:gd name="connsiteX129" fmla="*/ 1336905 w 8077479"/>
              <a:gd name="connsiteY129" fmla="*/ 2799474 h 2848635"/>
              <a:gd name="connsiteX130" fmla="*/ 1279550 w 8077479"/>
              <a:gd name="connsiteY130" fmla="*/ 2824055 h 2848635"/>
              <a:gd name="connsiteX131" fmla="*/ 1009163 w 8077479"/>
              <a:gd name="connsiteY131" fmla="*/ 2848635 h 2848635"/>
              <a:gd name="connsiteX132" fmla="*/ 665034 w 8077479"/>
              <a:gd name="connsiteY132" fmla="*/ 2824055 h 2848635"/>
              <a:gd name="connsiteX133" fmla="*/ 517550 w 8077479"/>
              <a:gd name="connsiteY133" fmla="*/ 2791280 h 2848635"/>
              <a:gd name="connsiteX134" fmla="*/ 394647 w 8077479"/>
              <a:gd name="connsiteY134" fmla="*/ 2750313 h 2848635"/>
              <a:gd name="connsiteX135" fmla="*/ 353679 w 8077479"/>
              <a:gd name="connsiteY135" fmla="*/ 2733926 h 2848635"/>
              <a:gd name="connsiteX136" fmla="*/ 206196 w 8077479"/>
              <a:gd name="connsiteY136" fmla="*/ 2611022 h 2848635"/>
              <a:gd name="connsiteX137" fmla="*/ 157034 w 8077479"/>
              <a:gd name="connsiteY137" fmla="*/ 2553668 h 2848635"/>
              <a:gd name="connsiteX138" fmla="*/ 132454 w 8077479"/>
              <a:gd name="connsiteY138" fmla="*/ 2504506 h 2848635"/>
              <a:gd name="connsiteX139" fmla="*/ 34131 w 8077479"/>
              <a:gd name="connsiteY139" fmla="*/ 2324248 h 2848635"/>
              <a:gd name="connsiteX140" fmla="*/ 25938 w 8077479"/>
              <a:gd name="connsiteY140" fmla="*/ 2266893 h 2848635"/>
              <a:gd name="connsiteX141" fmla="*/ 1357 w 8077479"/>
              <a:gd name="connsiteY141" fmla="*/ 2143990 h 2848635"/>
              <a:gd name="connsiteX142" fmla="*/ 9550 w 8077479"/>
              <a:gd name="connsiteY142" fmla="*/ 1939151 h 2848635"/>
              <a:gd name="connsiteX143" fmla="*/ 42325 w 8077479"/>
              <a:gd name="connsiteY143" fmla="*/ 1816248 h 2848635"/>
              <a:gd name="connsiteX144" fmla="*/ 91486 w 8077479"/>
              <a:gd name="connsiteY144" fmla="*/ 1717926 h 2848635"/>
              <a:gd name="connsiteX145" fmla="*/ 140647 w 8077479"/>
              <a:gd name="connsiteY145" fmla="*/ 1635990 h 2848635"/>
              <a:gd name="connsiteX146" fmla="*/ 361873 w 8077479"/>
              <a:gd name="connsiteY146" fmla="*/ 1480313 h 2848635"/>
              <a:gd name="connsiteX147" fmla="*/ 492970 w 8077479"/>
              <a:gd name="connsiteY147" fmla="*/ 1431151 h 2848635"/>
              <a:gd name="connsiteX148" fmla="*/ 599486 w 8077479"/>
              <a:gd name="connsiteY148" fmla="*/ 1414764 h 2848635"/>
              <a:gd name="connsiteX149" fmla="*/ 722389 w 8077479"/>
              <a:gd name="connsiteY149" fmla="*/ 1422958 h 2848635"/>
              <a:gd name="connsiteX150" fmla="*/ 755163 w 8077479"/>
              <a:gd name="connsiteY150" fmla="*/ 1431151 h 2848635"/>
              <a:gd name="connsiteX151" fmla="*/ 796131 w 8077479"/>
              <a:gd name="connsiteY151" fmla="*/ 1439345 h 2848635"/>
              <a:gd name="connsiteX152" fmla="*/ 878067 w 8077479"/>
              <a:gd name="connsiteY152" fmla="*/ 1447538 h 2848635"/>
              <a:gd name="connsiteX153" fmla="*/ 968196 w 8077479"/>
              <a:gd name="connsiteY153" fmla="*/ 1439345 h 2848635"/>
              <a:gd name="connsiteX154" fmla="*/ 1025550 w 8077479"/>
              <a:gd name="connsiteY154" fmla="*/ 1422958 h 2848635"/>
              <a:gd name="connsiteX155" fmla="*/ 1041938 w 8077479"/>
              <a:gd name="connsiteY155" fmla="*/ 1406571 h 2848635"/>
              <a:gd name="connsiteX156" fmla="*/ 1050131 w 8077479"/>
              <a:gd name="connsiteY156" fmla="*/ 1357409 h 2848635"/>
              <a:gd name="connsiteX157" fmla="*/ 1058325 w 8077479"/>
              <a:gd name="connsiteY157" fmla="*/ 1250893 h 2848635"/>
              <a:gd name="connsiteX158" fmla="*/ 1091099 w 8077479"/>
              <a:gd name="connsiteY158" fmla="*/ 1209926 h 2848635"/>
              <a:gd name="connsiteX159" fmla="*/ 1091099 w 8077479"/>
              <a:gd name="connsiteY159" fmla="*/ 1070635 h 2848635"/>
              <a:gd name="connsiteX160" fmla="*/ 1074712 w 8077479"/>
              <a:gd name="connsiteY160" fmla="*/ 1046055 h 2848635"/>
              <a:gd name="connsiteX161" fmla="*/ 1025550 w 8077479"/>
              <a:gd name="connsiteY161" fmla="*/ 1029668 h 2848635"/>
              <a:gd name="connsiteX162" fmla="*/ 976389 w 8077479"/>
              <a:gd name="connsiteY162" fmla="*/ 1037861 h 2848635"/>
              <a:gd name="connsiteX163" fmla="*/ 919034 w 8077479"/>
              <a:gd name="connsiteY163" fmla="*/ 1103409 h 2848635"/>
              <a:gd name="connsiteX164" fmla="*/ 910841 w 8077479"/>
              <a:gd name="connsiteY164" fmla="*/ 1127990 h 2848635"/>
              <a:gd name="connsiteX165" fmla="*/ 861679 w 8077479"/>
              <a:gd name="connsiteY165" fmla="*/ 1193538 h 2848635"/>
              <a:gd name="connsiteX166" fmla="*/ 861679 w 8077479"/>
              <a:gd name="connsiteY166" fmla="*/ 1193538 h 2848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</a:cxnLst>
            <a:rect l="l" t="t" r="r" b="b"/>
            <a:pathLst>
              <a:path w="8077479" h="2848635">
                <a:moveTo>
                  <a:pt x="861679" y="1193538"/>
                </a:moveTo>
                <a:cubicBezTo>
                  <a:pt x="880555" y="1099165"/>
                  <a:pt x="857491" y="1212389"/>
                  <a:pt x="894454" y="1046055"/>
                </a:cubicBezTo>
                <a:cubicBezTo>
                  <a:pt x="897475" y="1032460"/>
                  <a:pt x="899729" y="1018704"/>
                  <a:pt x="902647" y="1005087"/>
                </a:cubicBezTo>
                <a:cubicBezTo>
                  <a:pt x="907923" y="980466"/>
                  <a:pt x="914096" y="956036"/>
                  <a:pt x="919034" y="931345"/>
                </a:cubicBezTo>
                <a:cubicBezTo>
                  <a:pt x="922292" y="915055"/>
                  <a:pt x="922454" y="898096"/>
                  <a:pt x="927228" y="882184"/>
                </a:cubicBezTo>
                <a:cubicBezTo>
                  <a:pt x="930738" y="870485"/>
                  <a:pt x="938875" y="860666"/>
                  <a:pt x="943615" y="849409"/>
                </a:cubicBezTo>
                <a:cubicBezTo>
                  <a:pt x="960737" y="808743"/>
                  <a:pt x="974856" y="766827"/>
                  <a:pt x="992776" y="726506"/>
                </a:cubicBezTo>
                <a:cubicBezTo>
                  <a:pt x="996775" y="717507"/>
                  <a:pt x="1003944" y="710276"/>
                  <a:pt x="1009163" y="701926"/>
                </a:cubicBezTo>
                <a:cubicBezTo>
                  <a:pt x="1047714" y="640246"/>
                  <a:pt x="1036799" y="642125"/>
                  <a:pt x="1115679" y="579022"/>
                </a:cubicBezTo>
                <a:cubicBezTo>
                  <a:pt x="1151569" y="550311"/>
                  <a:pt x="1173887" y="531237"/>
                  <a:pt x="1214002" y="505280"/>
                </a:cubicBezTo>
                <a:cubicBezTo>
                  <a:pt x="1240743" y="487977"/>
                  <a:pt x="1266365" y="467948"/>
                  <a:pt x="1295938" y="456119"/>
                </a:cubicBezTo>
                <a:lnTo>
                  <a:pt x="1336905" y="439732"/>
                </a:lnTo>
                <a:cubicBezTo>
                  <a:pt x="1356023" y="423345"/>
                  <a:pt x="1373309" y="404538"/>
                  <a:pt x="1394260" y="390571"/>
                </a:cubicBezTo>
                <a:cubicBezTo>
                  <a:pt x="1406498" y="382413"/>
                  <a:pt x="1421788" y="380157"/>
                  <a:pt x="1435228" y="374184"/>
                </a:cubicBezTo>
                <a:cubicBezTo>
                  <a:pt x="1446389" y="369223"/>
                  <a:pt x="1457452" y="363951"/>
                  <a:pt x="1468002" y="357797"/>
                </a:cubicBezTo>
                <a:cubicBezTo>
                  <a:pt x="1605805" y="277411"/>
                  <a:pt x="1475501" y="344449"/>
                  <a:pt x="1574518" y="300442"/>
                </a:cubicBezTo>
                <a:cubicBezTo>
                  <a:pt x="1585679" y="295481"/>
                  <a:pt x="1596687" y="290115"/>
                  <a:pt x="1607292" y="284055"/>
                </a:cubicBezTo>
                <a:cubicBezTo>
                  <a:pt x="1641777" y="264349"/>
                  <a:pt x="1623386" y="267785"/>
                  <a:pt x="1664647" y="251280"/>
                </a:cubicBezTo>
                <a:cubicBezTo>
                  <a:pt x="1680685" y="244865"/>
                  <a:pt x="1698358" y="242618"/>
                  <a:pt x="1713808" y="234893"/>
                </a:cubicBezTo>
                <a:cubicBezTo>
                  <a:pt x="1724733" y="229431"/>
                  <a:pt x="1735242" y="223042"/>
                  <a:pt x="1746583" y="218506"/>
                </a:cubicBezTo>
                <a:cubicBezTo>
                  <a:pt x="1779833" y="205206"/>
                  <a:pt x="1796323" y="201974"/>
                  <a:pt x="1828518" y="193926"/>
                </a:cubicBezTo>
                <a:cubicBezTo>
                  <a:pt x="1884434" y="165966"/>
                  <a:pt x="1843915" y="183264"/>
                  <a:pt x="1926841" y="161151"/>
                </a:cubicBezTo>
                <a:cubicBezTo>
                  <a:pt x="1946053" y="156028"/>
                  <a:pt x="1965192" y="150611"/>
                  <a:pt x="1984196" y="144764"/>
                </a:cubicBezTo>
                <a:cubicBezTo>
                  <a:pt x="2000706" y="139684"/>
                  <a:pt x="2016319" y="131217"/>
                  <a:pt x="2033357" y="128377"/>
                </a:cubicBezTo>
                <a:lnTo>
                  <a:pt x="2082518" y="120184"/>
                </a:lnTo>
                <a:cubicBezTo>
                  <a:pt x="2150798" y="122915"/>
                  <a:pt x="2219362" y="121578"/>
                  <a:pt x="2287357" y="128377"/>
                </a:cubicBezTo>
                <a:cubicBezTo>
                  <a:pt x="2321772" y="131818"/>
                  <a:pt x="2334416" y="152668"/>
                  <a:pt x="2361099" y="169345"/>
                </a:cubicBezTo>
                <a:cubicBezTo>
                  <a:pt x="2386087" y="184963"/>
                  <a:pt x="2397089" y="183128"/>
                  <a:pt x="2418454" y="202119"/>
                </a:cubicBezTo>
                <a:cubicBezTo>
                  <a:pt x="2435775" y="217515"/>
                  <a:pt x="2451228" y="234893"/>
                  <a:pt x="2467615" y="251280"/>
                </a:cubicBezTo>
                <a:cubicBezTo>
                  <a:pt x="2473077" y="256743"/>
                  <a:pt x="2477574" y="263383"/>
                  <a:pt x="2484002" y="267668"/>
                </a:cubicBezTo>
                <a:cubicBezTo>
                  <a:pt x="2500389" y="278593"/>
                  <a:pt x="2517617" y="288351"/>
                  <a:pt x="2533163" y="300442"/>
                </a:cubicBezTo>
                <a:cubicBezTo>
                  <a:pt x="2567199" y="326915"/>
                  <a:pt x="2640785" y="387027"/>
                  <a:pt x="2680647" y="406958"/>
                </a:cubicBezTo>
                <a:cubicBezTo>
                  <a:pt x="2702497" y="417883"/>
                  <a:pt x="2725870" y="426181"/>
                  <a:pt x="2746196" y="439732"/>
                </a:cubicBezTo>
                <a:cubicBezTo>
                  <a:pt x="2842003" y="503604"/>
                  <a:pt x="2759368" y="454741"/>
                  <a:pt x="2819938" y="480700"/>
                </a:cubicBezTo>
                <a:cubicBezTo>
                  <a:pt x="2831165" y="485511"/>
                  <a:pt x="2841209" y="492979"/>
                  <a:pt x="2852712" y="497087"/>
                </a:cubicBezTo>
                <a:cubicBezTo>
                  <a:pt x="2879565" y="506677"/>
                  <a:pt x="2907072" y="514411"/>
                  <a:pt x="2934647" y="521668"/>
                </a:cubicBezTo>
                <a:cubicBezTo>
                  <a:pt x="3064779" y="555914"/>
                  <a:pt x="2968051" y="524610"/>
                  <a:pt x="3032970" y="546248"/>
                </a:cubicBezTo>
                <a:cubicBezTo>
                  <a:pt x="3131293" y="540786"/>
                  <a:pt x="3230066" y="540736"/>
                  <a:pt x="3327938" y="529861"/>
                </a:cubicBezTo>
                <a:cubicBezTo>
                  <a:pt x="3353690" y="527000"/>
                  <a:pt x="3377496" y="514581"/>
                  <a:pt x="3401679" y="505280"/>
                </a:cubicBezTo>
                <a:cubicBezTo>
                  <a:pt x="3681278" y="397745"/>
                  <a:pt x="3355550" y="530048"/>
                  <a:pt x="3590131" y="415151"/>
                </a:cubicBezTo>
                <a:cubicBezTo>
                  <a:pt x="3695486" y="363549"/>
                  <a:pt x="3795370" y="294047"/>
                  <a:pt x="3909679" y="267668"/>
                </a:cubicBezTo>
                <a:cubicBezTo>
                  <a:pt x="4133836" y="215939"/>
                  <a:pt x="3979291" y="254345"/>
                  <a:pt x="4360325" y="136571"/>
                </a:cubicBezTo>
                <a:lnTo>
                  <a:pt x="4630712" y="54635"/>
                </a:lnTo>
                <a:lnTo>
                  <a:pt x="4720841" y="46442"/>
                </a:lnTo>
                <a:cubicBezTo>
                  <a:pt x="4924102" y="5789"/>
                  <a:pt x="4965439" y="-9124"/>
                  <a:pt x="5245228" y="5474"/>
                </a:cubicBezTo>
                <a:cubicBezTo>
                  <a:pt x="5426559" y="14935"/>
                  <a:pt x="5605862" y="48220"/>
                  <a:pt x="5786002" y="71022"/>
                </a:cubicBezTo>
                <a:cubicBezTo>
                  <a:pt x="5937510" y="90200"/>
                  <a:pt x="6056326" y="120903"/>
                  <a:pt x="6212067" y="177538"/>
                </a:cubicBezTo>
                <a:cubicBezTo>
                  <a:pt x="6242110" y="188463"/>
                  <a:pt x="6272984" y="197329"/>
                  <a:pt x="6302196" y="210313"/>
                </a:cubicBezTo>
                <a:cubicBezTo>
                  <a:pt x="6366430" y="238862"/>
                  <a:pt x="6370676" y="257394"/>
                  <a:pt x="6433292" y="300442"/>
                </a:cubicBezTo>
                <a:cubicBezTo>
                  <a:pt x="6451437" y="312917"/>
                  <a:pt x="6473453" y="319461"/>
                  <a:pt x="6490647" y="333216"/>
                </a:cubicBezTo>
                <a:cubicBezTo>
                  <a:pt x="6514776" y="352519"/>
                  <a:pt x="6533607" y="377680"/>
                  <a:pt x="6556196" y="398764"/>
                </a:cubicBezTo>
                <a:cubicBezTo>
                  <a:pt x="6574604" y="415945"/>
                  <a:pt x="6596518" y="429380"/>
                  <a:pt x="6613550" y="447926"/>
                </a:cubicBezTo>
                <a:cubicBezTo>
                  <a:pt x="6719561" y="563361"/>
                  <a:pt x="6821061" y="682860"/>
                  <a:pt x="6924905" y="800248"/>
                </a:cubicBezTo>
                <a:cubicBezTo>
                  <a:pt x="6976494" y="858566"/>
                  <a:pt x="7136005" y="1037593"/>
                  <a:pt x="7154325" y="1054248"/>
                </a:cubicBezTo>
                <a:cubicBezTo>
                  <a:pt x="7361530" y="1242618"/>
                  <a:pt x="7129650" y="1037786"/>
                  <a:pt x="7334583" y="1201732"/>
                </a:cubicBezTo>
                <a:cubicBezTo>
                  <a:pt x="7360264" y="1222277"/>
                  <a:pt x="7381898" y="1247704"/>
                  <a:pt x="7408325" y="1267280"/>
                </a:cubicBezTo>
                <a:cubicBezTo>
                  <a:pt x="7486713" y="1325346"/>
                  <a:pt x="7548177" y="1363492"/>
                  <a:pt x="7629550" y="1406571"/>
                </a:cubicBezTo>
                <a:cubicBezTo>
                  <a:pt x="7651140" y="1418001"/>
                  <a:pt x="7672271" y="1430649"/>
                  <a:pt x="7695099" y="1439345"/>
                </a:cubicBezTo>
                <a:cubicBezTo>
                  <a:pt x="7729813" y="1452569"/>
                  <a:pt x="7766585" y="1459755"/>
                  <a:pt x="7801615" y="1472119"/>
                </a:cubicBezTo>
                <a:cubicBezTo>
                  <a:pt x="7813133" y="1476184"/>
                  <a:pt x="7822488" y="1485759"/>
                  <a:pt x="7834389" y="1488506"/>
                </a:cubicBezTo>
                <a:cubicBezTo>
                  <a:pt x="7858488" y="1494067"/>
                  <a:pt x="7883550" y="1493969"/>
                  <a:pt x="7908131" y="1496700"/>
                </a:cubicBezTo>
                <a:cubicBezTo>
                  <a:pt x="7939837" y="1493817"/>
                  <a:pt x="7999857" y="1499399"/>
                  <a:pt x="8031034" y="1472119"/>
                </a:cubicBezTo>
                <a:cubicBezTo>
                  <a:pt x="8044195" y="1460603"/>
                  <a:pt x="8052883" y="1444807"/>
                  <a:pt x="8063808" y="1431151"/>
                </a:cubicBezTo>
                <a:cubicBezTo>
                  <a:pt x="8080672" y="1380564"/>
                  <a:pt x="8083353" y="1383120"/>
                  <a:pt x="8063808" y="1300055"/>
                </a:cubicBezTo>
                <a:cubicBezTo>
                  <a:pt x="8058538" y="1277657"/>
                  <a:pt x="8011726" y="1244605"/>
                  <a:pt x="7998260" y="1234506"/>
                </a:cubicBezTo>
                <a:cubicBezTo>
                  <a:pt x="7990382" y="1228598"/>
                  <a:pt x="7981692" y="1223843"/>
                  <a:pt x="7973679" y="1218119"/>
                </a:cubicBezTo>
                <a:cubicBezTo>
                  <a:pt x="7962567" y="1210182"/>
                  <a:pt x="7953119" y="1199645"/>
                  <a:pt x="7940905" y="1193538"/>
                </a:cubicBezTo>
                <a:cubicBezTo>
                  <a:pt x="7925455" y="1185813"/>
                  <a:pt x="7907529" y="1184166"/>
                  <a:pt x="7891744" y="1177151"/>
                </a:cubicBezTo>
                <a:cubicBezTo>
                  <a:pt x="7882745" y="1173152"/>
                  <a:pt x="7876595" y="1163594"/>
                  <a:pt x="7867163" y="1160764"/>
                </a:cubicBezTo>
                <a:cubicBezTo>
                  <a:pt x="7848665" y="1155215"/>
                  <a:pt x="7828926" y="1155302"/>
                  <a:pt x="7809808" y="1152571"/>
                </a:cubicBezTo>
                <a:cubicBezTo>
                  <a:pt x="7787959" y="1144377"/>
                  <a:pt x="7766975" y="1133335"/>
                  <a:pt x="7744260" y="1127990"/>
                </a:cubicBezTo>
                <a:cubicBezTo>
                  <a:pt x="7720186" y="1122325"/>
                  <a:pt x="7695059" y="1122865"/>
                  <a:pt x="7670518" y="1119797"/>
                </a:cubicBezTo>
                <a:cubicBezTo>
                  <a:pt x="7610474" y="1112292"/>
                  <a:pt x="7588621" y="1107141"/>
                  <a:pt x="7523034" y="1095216"/>
                </a:cubicBezTo>
                <a:cubicBezTo>
                  <a:pt x="7419249" y="1097947"/>
                  <a:pt x="7315298" y="1096933"/>
                  <a:pt x="7211679" y="1103409"/>
                </a:cubicBezTo>
                <a:cubicBezTo>
                  <a:pt x="7190175" y="1104753"/>
                  <a:pt x="7031079" y="1142565"/>
                  <a:pt x="7023228" y="1144377"/>
                </a:cubicBezTo>
                <a:cubicBezTo>
                  <a:pt x="6984991" y="1163495"/>
                  <a:pt x="6945515" y="1180313"/>
                  <a:pt x="6908518" y="1201732"/>
                </a:cubicBezTo>
                <a:cubicBezTo>
                  <a:pt x="6893383" y="1210494"/>
                  <a:pt x="6882336" y="1225167"/>
                  <a:pt x="6867550" y="1234506"/>
                </a:cubicBezTo>
                <a:cubicBezTo>
                  <a:pt x="6815592" y="1267322"/>
                  <a:pt x="6750143" y="1300035"/>
                  <a:pt x="6695486" y="1332829"/>
                </a:cubicBezTo>
                <a:cubicBezTo>
                  <a:pt x="6635210" y="1368995"/>
                  <a:pt x="6480890" y="1470092"/>
                  <a:pt x="6457873" y="1488506"/>
                </a:cubicBezTo>
                <a:cubicBezTo>
                  <a:pt x="6444217" y="1499431"/>
                  <a:pt x="6431048" y="1510994"/>
                  <a:pt x="6416905" y="1521280"/>
                </a:cubicBezTo>
                <a:cubicBezTo>
                  <a:pt x="6374477" y="1552137"/>
                  <a:pt x="6283272" y="1602924"/>
                  <a:pt x="6261228" y="1635990"/>
                </a:cubicBezTo>
                <a:cubicBezTo>
                  <a:pt x="6255766" y="1644184"/>
                  <a:pt x="6251520" y="1653335"/>
                  <a:pt x="6244841" y="1660571"/>
                </a:cubicBezTo>
                <a:cubicBezTo>
                  <a:pt x="6148622" y="1764807"/>
                  <a:pt x="6192135" y="1713793"/>
                  <a:pt x="6113744" y="1783474"/>
                </a:cubicBezTo>
                <a:cubicBezTo>
                  <a:pt x="6105083" y="1791172"/>
                  <a:pt x="6097720" y="1800242"/>
                  <a:pt x="6089163" y="1808055"/>
                </a:cubicBezTo>
                <a:cubicBezTo>
                  <a:pt x="6034893" y="1857606"/>
                  <a:pt x="5981562" y="1908271"/>
                  <a:pt x="5925292" y="1955538"/>
                </a:cubicBezTo>
                <a:cubicBezTo>
                  <a:pt x="5913098" y="1965781"/>
                  <a:pt x="5897371" y="1970986"/>
                  <a:pt x="5884325" y="1980119"/>
                </a:cubicBezTo>
                <a:cubicBezTo>
                  <a:pt x="5869998" y="1990148"/>
                  <a:pt x="5857908" y="2003192"/>
                  <a:pt x="5843357" y="2012893"/>
                </a:cubicBezTo>
                <a:cubicBezTo>
                  <a:pt x="5462215" y="2266987"/>
                  <a:pt x="5823367" y="2035179"/>
                  <a:pt x="5622131" y="2135797"/>
                </a:cubicBezTo>
                <a:cubicBezTo>
                  <a:pt x="5555454" y="2169135"/>
                  <a:pt x="5493851" y="2212589"/>
                  <a:pt x="5425486" y="2242313"/>
                </a:cubicBezTo>
                <a:cubicBezTo>
                  <a:pt x="5367457" y="2267543"/>
                  <a:pt x="5226858" y="2333252"/>
                  <a:pt x="5146905" y="2357022"/>
                </a:cubicBezTo>
                <a:cubicBezTo>
                  <a:pt x="5076415" y="2377979"/>
                  <a:pt x="5006844" y="2405256"/>
                  <a:pt x="4933873" y="2414377"/>
                </a:cubicBezTo>
                <a:lnTo>
                  <a:pt x="4802776" y="2430764"/>
                </a:lnTo>
                <a:lnTo>
                  <a:pt x="4573357" y="2463538"/>
                </a:lnTo>
                <a:cubicBezTo>
                  <a:pt x="4543435" y="2467374"/>
                  <a:pt x="4513271" y="2469001"/>
                  <a:pt x="4483228" y="2471732"/>
                </a:cubicBezTo>
                <a:cubicBezTo>
                  <a:pt x="4442260" y="2479926"/>
                  <a:pt x="4402097" y="2495539"/>
                  <a:pt x="4360325" y="2496313"/>
                </a:cubicBezTo>
                <a:cubicBezTo>
                  <a:pt x="4165350" y="2499924"/>
                  <a:pt x="4082228" y="2485453"/>
                  <a:pt x="3917873" y="2463538"/>
                </a:cubicBezTo>
                <a:cubicBezTo>
                  <a:pt x="3887830" y="2455345"/>
                  <a:pt x="3857136" y="2449245"/>
                  <a:pt x="3827744" y="2438958"/>
                </a:cubicBezTo>
                <a:cubicBezTo>
                  <a:pt x="3802355" y="2430072"/>
                  <a:pt x="3778288" y="2417749"/>
                  <a:pt x="3754002" y="2406184"/>
                </a:cubicBezTo>
                <a:cubicBezTo>
                  <a:pt x="3720919" y="2390430"/>
                  <a:pt x="3687391" y="2375381"/>
                  <a:pt x="3655679" y="2357022"/>
                </a:cubicBezTo>
                <a:cubicBezTo>
                  <a:pt x="3623338" y="2338298"/>
                  <a:pt x="3555901" y="2283185"/>
                  <a:pt x="3532776" y="2258700"/>
                </a:cubicBezTo>
                <a:cubicBezTo>
                  <a:pt x="3478491" y="2201222"/>
                  <a:pt x="3464366" y="2176569"/>
                  <a:pt x="3426260" y="2119409"/>
                </a:cubicBezTo>
                <a:cubicBezTo>
                  <a:pt x="3404325" y="1987790"/>
                  <a:pt x="3435707" y="2168034"/>
                  <a:pt x="3401679" y="2004700"/>
                </a:cubicBezTo>
                <a:cubicBezTo>
                  <a:pt x="3392611" y="1961174"/>
                  <a:pt x="3382009" y="1917792"/>
                  <a:pt x="3377099" y="1873603"/>
                </a:cubicBezTo>
                <a:cubicBezTo>
                  <a:pt x="3374368" y="1849022"/>
                  <a:pt x="3374087" y="1824044"/>
                  <a:pt x="3368905" y="1799861"/>
                </a:cubicBezTo>
                <a:cubicBezTo>
                  <a:pt x="3363005" y="1772330"/>
                  <a:pt x="3342326" y="1740947"/>
                  <a:pt x="3327938" y="1717926"/>
                </a:cubicBezTo>
                <a:cubicBezTo>
                  <a:pt x="3322719" y="1709575"/>
                  <a:pt x="3318138" y="1700665"/>
                  <a:pt x="3311550" y="1693345"/>
                </a:cubicBezTo>
                <a:cubicBezTo>
                  <a:pt x="3293463" y="1673248"/>
                  <a:pt x="3273314" y="1655108"/>
                  <a:pt x="3254196" y="1635990"/>
                </a:cubicBezTo>
                <a:cubicBezTo>
                  <a:pt x="3248733" y="1630527"/>
                  <a:pt x="3244981" y="1622472"/>
                  <a:pt x="3237808" y="1619603"/>
                </a:cubicBezTo>
                <a:cubicBezTo>
                  <a:pt x="3144563" y="1582305"/>
                  <a:pt x="3211109" y="1606783"/>
                  <a:pt x="3032970" y="1562248"/>
                </a:cubicBezTo>
                <a:cubicBezTo>
                  <a:pt x="2983809" y="1564979"/>
                  <a:pt x="2934501" y="1565774"/>
                  <a:pt x="2885486" y="1570442"/>
                </a:cubicBezTo>
                <a:cubicBezTo>
                  <a:pt x="2876888" y="1571261"/>
                  <a:pt x="2869284" y="1576540"/>
                  <a:pt x="2860905" y="1578635"/>
                </a:cubicBezTo>
                <a:cubicBezTo>
                  <a:pt x="2847395" y="1582013"/>
                  <a:pt x="2833594" y="1584098"/>
                  <a:pt x="2819938" y="1586829"/>
                </a:cubicBezTo>
                <a:cubicBezTo>
                  <a:pt x="2789895" y="1605947"/>
                  <a:pt x="2760194" y="1625615"/>
                  <a:pt x="2729808" y="1644184"/>
                </a:cubicBezTo>
                <a:cubicBezTo>
                  <a:pt x="2711019" y="1655666"/>
                  <a:pt x="2690262" y="1664007"/>
                  <a:pt x="2672454" y="1676958"/>
                </a:cubicBezTo>
                <a:cubicBezTo>
                  <a:pt x="2659959" y="1686045"/>
                  <a:pt x="2651940" y="1700332"/>
                  <a:pt x="2639679" y="1709732"/>
                </a:cubicBezTo>
                <a:cubicBezTo>
                  <a:pt x="2569881" y="1763244"/>
                  <a:pt x="2497008" y="1812639"/>
                  <a:pt x="2426647" y="1865409"/>
                </a:cubicBezTo>
                <a:cubicBezTo>
                  <a:pt x="2409582" y="1878208"/>
                  <a:pt x="2395024" y="1894235"/>
                  <a:pt x="2377486" y="1906377"/>
                </a:cubicBezTo>
                <a:cubicBezTo>
                  <a:pt x="2359382" y="1918911"/>
                  <a:pt x="2338452" y="1926937"/>
                  <a:pt x="2320131" y="1939151"/>
                </a:cubicBezTo>
                <a:cubicBezTo>
                  <a:pt x="2276287" y="1968381"/>
                  <a:pt x="2199503" y="2029964"/>
                  <a:pt x="2172647" y="2070248"/>
                </a:cubicBezTo>
                <a:lnTo>
                  <a:pt x="2139873" y="2119409"/>
                </a:lnTo>
                <a:cubicBezTo>
                  <a:pt x="2134411" y="2127603"/>
                  <a:pt x="2128268" y="2135382"/>
                  <a:pt x="2123486" y="2143990"/>
                </a:cubicBezTo>
                <a:cubicBezTo>
                  <a:pt x="2109830" y="2168571"/>
                  <a:pt x="2098116" y="2194335"/>
                  <a:pt x="2082518" y="2217732"/>
                </a:cubicBezTo>
                <a:cubicBezTo>
                  <a:pt x="2076091" y="2227373"/>
                  <a:pt x="2065356" y="2233411"/>
                  <a:pt x="2057938" y="2242313"/>
                </a:cubicBezTo>
                <a:cubicBezTo>
                  <a:pt x="2026808" y="2279670"/>
                  <a:pt x="1998939" y="2319666"/>
                  <a:pt x="1967808" y="2357022"/>
                </a:cubicBezTo>
                <a:cubicBezTo>
                  <a:pt x="1951688" y="2376366"/>
                  <a:pt x="1936452" y="2396572"/>
                  <a:pt x="1918647" y="2414377"/>
                </a:cubicBezTo>
                <a:lnTo>
                  <a:pt x="1836712" y="2496313"/>
                </a:lnTo>
                <a:cubicBezTo>
                  <a:pt x="1801347" y="2531678"/>
                  <a:pt x="1692834" y="2647256"/>
                  <a:pt x="1640067" y="2676571"/>
                </a:cubicBezTo>
                <a:cubicBezTo>
                  <a:pt x="1615486" y="2690227"/>
                  <a:pt x="1591476" y="2704963"/>
                  <a:pt x="1566325" y="2717538"/>
                </a:cubicBezTo>
                <a:cubicBezTo>
                  <a:pt x="1533536" y="2733932"/>
                  <a:pt x="1463743" y="2763301"/>
                  <a:pt x="1427034" y="2774893"/>
                </a:cubicBezTo>
                <a:cubicBezTo>
                  <a:pt x="1397339" y="2784270"/>
                  <a:pt x="1366447" y="2789626"/>
                  <a:pt x="1336905" y="2799474"/>
                </a:cubicBezTo>
                <a:cubicBezTo>
                  <a:pt x="1317172" y="2806052"/>
                  <a:pt x="1300120" y="2820970"/>
                  <a:pt x="1279550" y="2824055"/>
                </a:cubicBezTo>
                <a:cubicBezTo>
                  <a:pt x="1190051" y="2837480"/>
                  <a:pt x="1099292" y="2840442"/>
                  <a:pt x="1009163" y="2848635"/>
                </a:cubicBezTo>
                <a:cubicBezTo>
                  <a:pt x="894453" y="2840442"/>
                  <a:pt x="779528" y="2834856"/>
                  <a:pt x="665034" y="2824055"/>
                </a:cubicBezTo>
                <a:cubicBezTo>
                  <a:pt x="617518" y="2819572"/>
                  <a:pt x="563780" y="2805989"/>
                  <a:pt x="517550" y="2791280"/>
                </a:cubicBezTo>
                <a:cubicBezTo>
                  <a:pt x="476399" y="2778187"/>
                  <a:pt x="435406" y="2764579"/>
                  <a:pt x="394647" y="2750313"/>
                </a:cubicBezTo>
                <a:cubicBezTo>
                  <a:pt x="380765" y="2745454"/>
                  <a:pt x="366834" y="2740504"/>
                  <a:pt x="353679" y="2733926"/>
                </a:cubicBezTo>
                <a:cubicBezTo>
                  <a:pt x="297876" y="2706024"/>
                  <a:pt x="243714" y="2654791"/>
                  <a:pt x="206196" y="2611022"/>
                </a:cubicBezTo>
                <a:cubicBezTo>
                  <a:pt x="189809" y="2591904"/>
                  <a:pt x="171367" y="2574371"/>
                  <a:pt x="157034" y="2553668"/>
                </a:cubicBezTo>
                <a:cubicBezTo>
                  <a:pt x="146605" y="2538604"/>
                  <a:pt x="141227" y="2520590"/>
                  <a:pt x="132454" y="2504506"/>
                </a:cubicBezTo>
                <a:cubicBezTo>
                  <a:pt x="22136" y="2302253"/>
                  <a:pt x="91218" y="2438420"/>
                  <a:pt x="34131" y="2324248"/>
                </a:cubicBezTo>
                <a:cubicBezTo>
                  <a:pt x="31400" y="2305130"/>
                  <a:pt x="29393" y="2285894"/>
                  <a:pt x="25938" y="2266893"/>
                </a:cubicBezTo>
                <a:cubicBezTo>
                  <a:pt x="18464" y="2225788"/>
                  <a:pt x="3443" y="2185717"/>
                  <a:pt x="1357" y="2143990"/>
                </a:cubicBezTo>
                <a:cubicBezTo>
                  <a:pt x="-2056" y="2075741"/>
                  <a:pt x="1074" y="2006958"/>
                  <a:pt x="9550" y="1939151"/>
                </a:cubicBezTo>
                <a:cubicBezTo>
                  <a:pt x="14809" y="1897079"/>
                  <a:pt x="30677" y="1857016"/>
                  <a:pt x="42325" y="1816248"/>
                </a:cubicBezTo>
                <a:cubicBezTo>
                  <a:pt x="60945" y="1751080"/>
                  <a:pt x="53686" y="1778407"/>
                  <a:pt x="91486" y="1717926"/>
                </a:cubicBezTo>
                <a:cubicBezTo>
                  <a:pt x="108367" y="1690916"/>
                  <a:pt x="121092" y="1661132"/>
                  <a:pt x="140647" y="1635990"/>
                </a:cubicBezTo>
                <a:cubicBezTo>
                  <a:pt x="197485" y="1562912"/>
                  <a:pt x="279695" y="1518663"/>
                  <a:pt x="361873" y="1480313"/>
                </a:cubicBezTo>
                <a:cubicBezTo>
                  <a:pt x="396881" y="1463976"/>
                  <a:pt x="456998" y="1439326"/>
                  <a:pt x="492970" y="1431151"/>
                </a:cubicBezTo>
                <a:cubicBezTo>
                  <a:pt x="528000" y="1423190"/>
                  <a:pt x="563981" y="1420226"/>
                  <a:pt x="599486" y="1414764"/>
                </a:cubicBezTo>
                <a:cubicBezTo>
                  <a:pt x="640454" y="1417495"/>
                  <a:pt x="681556" y="1418660"/>
                  <a:pt x="722389" y="1422958"/>
                </a:cubicBezTo>
                <a:cubicBezTo>
                  <a:pt x="733588" y="1424137"/>
                  <a:pt x="744170" y="1428708"/>
                  <a:pt x="755163" y="1431151"/>
                </a:cubicBezTo>
                <a:cubicBezTo>
                  <a:pt x="768758" y="1434172"/>
                  <a:pt x="782327" y="1437504"/>
                  <a:pt x="796131" y="1439345"/>
                </a:cubicBezTo>
                <a:cubicBezTo>
                  <a:pt x="823338" y="1442973"/>
                  <a:pt x="850755" y="1444807"/>
                  <a:pt x="878067" y="1447538"/>
                </a:cubicBezTo>
                <a:cubicBezTo>
                  <a:pt x="908110" y="1444807"/>
                  <a:pt x="938294" y="1443332"/>
                  <a:pt x="968196" y="1439345"/>
                </a:cubicBezTo>
                <a:cubicBezTo>
                  <a:pt x="985338" y="1437059"/>
                  <a:pt x="1008702" y="1428574"/>
                  <a:pt x="1025550" y="1422958"/>
                </a:cubicBezTo>
                <a:cubicBezTo>
                  <a:pt x="1031013" y="1417496"/>
                  <a:pt x="1039226" y="1413804"/>
                  <a:pt x="1041938" y="1406571"/>
                </a:cubicBezTo>
                <a:cubicBezTo>
                  <a:pt x="1047771" y="1391015"/>
                  <a:pt x="1048392" y="1373931"/>
                  <a:pt x="1050131" y="1357409"/>
                </a:cubicBezTo>
                <a:cubicBezTo>
                  <a:pt x="1053859" y="1321994"/>
                  <a:pt x="1048794" y="1285204"/>
                  <a:pt x="1058325" y="1250893"/>
                </a:cubicBezTo>
                <a:cubicBezTo>
                  <a:pt x="1063006" y="1234043"/>
                  <a:pt x="1080174" y="1223582"/>
                  <a:pt x="1091099" y="1209926"/>
                </a:cubicBezTo>
                <a:cubicBezTo>
                  <a:pt x="1116829" y="1145600"/>
                  <a:pt x="1116674" y="1166541"/>
                  <a:pt x="1091099" y="1070635"/>
                </a:cubicBezTo>
                <a:cubicBezTo>
                  <a:pt x="1088562" y="1061120"/>
                  <a:pt x="1083062" y="1051274"/>
                  <a:pt x="1074712" y="1046055"/>
                </a:cubicBezTo>
                <a:cubicBezTo>
                  <a:pt x="1060064" y="1036900"/>
                  <a:pt x="1025550" y="1029668"/>
                  <a:pt x="1025550" y="1029668"/>
                </a:cubicBezTo>
                <a:cubicBezTo>
                  <a:pt x="1009163" y="1032399"/>
                  <a:pt x="991570" y="1031114"/>
                  <a:pt x="976389" y="1037861"/>
                </a:cubicBezTo>
                <a:cubicBezTo>
                  <a:pt x="964923" y="1042957"/>
                  <a:pt x="920591" y="1101463"/>
                  <a:pt x="919034" y="1103409"/>
                </a:cubicBezTo>
                <a:cubicBezTo>
                  <a:pt x="916303" y="1111603"/>
                  <a:pt x="915035" y="1120440"/>
                  <a:pt x="910841" y="1127990"/>
                </a:cubicBezTo>
                <a:cubicBezTo>
                  <a:pt x="887674" y="1169691"/>
                  <a:pt x="886545" y="1168672"/>
                  <a:pt x="861679" y="1193538"/>
                </a:cubicBezTo>
                <a:lnTo>
                  <a:pt x="861679" y="1193538"/>
                </a:lnTo>
                <a:close/>
              </a:path>
            </a:pathLst>
          </a:cu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latin typeface="Gill Sans Light"/>
                <a:cs typeface="Gill Sans Light"/>
              </a:rPr>
              <a:t>Reality</a:t>
            </a:r>
            <a:endParaRPr lang="en-US" sz="4800" dirty="0">
              <a:latin typeface="Gill Sans Light"/>
              <a:cs typeface="Gill Sans Light"/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2668346" y="5046113"/>
            <a:ext cx="3329500" cy="1698299"/>
          </a:xfrm>
          <a:custGeom>
            <a:avLst/>
            <a:gdLst>
              <a:gd name="connsiteX0" fmla="*/ 141874 w 2067358"/>
              <a:gd name="connsiteY0" fmla="*/ 770193 h 958645"/>
              <a:gd name="connsiteX1" fmla="*/ 43551 w 2067358"/>
              <a:gd name="connsiteY1" fmla="*/ 663677 h 958645"/>
              <a:gd name="connsiteX2" fmla="*/ 10777 w 2067358"/>
              <a:gd name="connsiteY2" fmla="*/ 606322 h 958645"/>
              <a:gd name="connsiteX3" fmla="*/ 10777 w 2067358"/>
              <a:gd name="connsiteY3" fmla="*/ 458839 h 958645"/>
              <a:gd name="connsiteX4" fmla="*/ 27164 w 2067358"/>
              <a:gd name="connsiteY4" fmla="*/ 434258 h 958645"/>
              <a:gd name="connsiteX5" fmla="*/ 158261 w 2067358"/>
              <a:gd name="connsiteY5" fmla="*/ 376903 h 958645"/>
              <a:gd name="connsiteX6" fmla="*/ 215616 w 2067358"/>
              <a:gd name="connsiteY6" fmla="*/ 368710 h 958645"/>
              <a:gd name="connsiteX7" fmla="*/ 305745 w 2067358"/>
              <a:gd name="connsiteY7" fmla="*/ 360516 h 958645"/>
              <a:gd name="connsiteX8" fmla="*/ 469616 w 2067358"/>
              <a:gd name="connsiteY8" fmla="*/ 327742 h 958645"/>
              <a:gd name="connsiteX9" fmla="*/ 666261 w 2067358"/>
              <a:gd name="connsiteY9" fmla="*/ 335935 h 958645"/>
              <a:gd name="connsiteX10" fmla="*/ 690841 w 2067358"/>
              <a:gd name="connsiteY10" fmla="*/ 344129 h 958645"/>
              <a:gd name="connsiteX11" fmla="*/ 756390 w 2067358"/>
              <a:gd name="connsiteY11" fmla="*/ 360516 h 958645"/>
              <a:gd name="connsiteX12" fmla="*/ 887487 w 2067358"/>
              <a:gd name="connsiteY12" fmla="*/ 352322 h 958645"/>
              <a:gd name="connsiteX13" fmla="*/ 953035 w 2067358"/>
              <a:gd name="connsiteY13" fmla="*/ 319548 h 958645"/>
              <a:gd name="connsiteX14" fmla="*/ 977616 w 2067358"/>
              <a:gd name="connsiteY14" fmla="*/ 294968 h 958645"/>
              <a:gd name="connsiteX15" fmla="*/ 1002196 w 2067358"/>
              <a:gd name="connsiteY15" fmla="*/ 278581 h 958645"/>
              <a:gd name="connsiteX16" fmla="*/ 1051358 w 2067358"/>
              <a:gd name="connsiteY16" fmla="*/ 221226 h 958645"/>
              <a:gd name="connsiteX17" fmla="*/ 1084132 w 2067358"/>
              <a:gd name="connsiteY17" fmla="*/ 172064 h 958645"/>
              <a:gd name="connsiteX18" fmla="*/ 1092325 w 2067358"/>
              <a:gd name="connsiteY18" fmla="*/ 139290 h 958645"/>
              <a:gd name="connsiteX19" fmla="*/ 1067745 w 2067358"/>
              <a:gd name="connsiteY19" fmla="*/ 57355 h 958645"/>
              <a:gd name="connsiteX20" fmla="*/ 1010390 w 2067358"/>
              <a:gd name="connsiteY20" fmla="*/ 16387 h 958645"/>
              <a:gd name="connsiteX21" fmla="*/ 961229 w 2067358"/>
              <a:gd name="connsiteY21" fmla="*/ 0 h 958645"/>
              <a:gd name="connsiteX22" fmla="*/ 912067 w 2067358"/>
              <a:gd name="connsiteY22" fmla="*/ 8193 h 958645"/>
              <a:gd name="connsiteX23" fmla="*/ 928454 w 2067358"/>
              <a:gd name="connsiteY23" fmla="*/ 213032 h 958645"/>
              <a:gd name="connsiteX24" fmla="*/ 969422 w 2067358"/>
              <a:gd name="connsiteY24" fmla="*/ 303161 h 958645"/>
              <a:gd name="connsiteX25" fmla="*/ 994003 w 2067358"/>
              <a:gd name="connsiteY25" fmla="*/ 319548 h 958645"/>
              <a:gd name="connsiteX26" fmla="*/ 1026777 w 2067358"/>
              <a:gd name="connsiteY26" fmla="*/ 327742 h 958645"/>
              <a:gd name="connsiteX27" fmla="*/ 1215229 w 2067358"/>
              <a:gd name="connsiteY27" fmla="*/ 311355 h 958645"/>
              <a:gd name="connsiteX28" fmla="*/ 1444648 w 2067358"/>
              <a:gd name="connsiteY28" fmla="*/ 278581 h 958645"/>
              <a:gd name="connsiteX29" fmla="*/ 1567551 w 2067358"/>
              <a:gd name="connsiteY29" fmla="*/ 254000 h 958645"/>
              <a:gd name="connsiteX30" fmla="*/ 1616712 w 2067358"/>
              <a:gd name="connsiteY30" fmla="*/ 237613 h 958645"/>
              <a:gd name="connsiteX31" fmla="*/ 1608519 w 2067358"/>
              <a:gd name="connsiteY31" fmla="*/ 213032 h 958645"/>
              <a:gd name="connsiteX32" fmla="*/ 1583938 w 2067358"/>
              <a:gd name="connsiteY32" fmla="*/ 196645 h 958645"/>
              <a:gd name="connsiteX33" fmla="*/ 1526583 w 2067358"/>
              <a:gd name="connsiteY33" fmla="*/ 172064 h 958645"/>
              <a:gd name="connsiteX34" fmla="*/ 1420067 w 2067358"/>
              <a:gd name="connsiteY34" fmla="*/ 180258 h 958645"/>
              <a:gd name="connsiteX35" fmla="*/ 1395487 w 2067358"/>
              <a:gd name="connsiteY35" fmla="*/ 188452 h 958645"/>
              <a:gd name="connsiteX36" fmla="*/ 1387293 w 2067358"/>
              <a:gd name="connsiteY36" fmla="*/ 213032 h 958645"/>
              <a:gd name="connsiteX37" fmla="*/ 1370906 w 2067358"/>
              <a:gd name="connsiteY37" fmla="*/ 294968 h 958645"/>
              <a:gd name="connsiteX38" fmla="*/ 1362712 w 2067358"/>
              <a:gd name="connsiteY38" fmla="*/ 327742 h 958645"/>
              <a:gd name="connsiteX39" fmla="*/ 1387293 w 2067358"/>
              <a:gd name="connsiteY39" fmla="*/ 532581 h 958645"/>
              <a:gd name="connsiteX40" fmla="*/ 1403680 w 2067358"/>
              <a:gd name="connsiteY40" fmla="*/ 557161 h 958645"/>
              <a:gd name="connsiteX41" fmla="*/ 1428261 w 2067358"/>
              <a:gd name="connsiteY41" fmla="*/ 565355 h 958645"/>
              <a:gd name="connsiteX42" fmla="*/ 1633100 w 2067358"/>
              <a:gd name="connsiteY42" fmla="*/ 557161 h 958645"/>
              <a:gd name="connsiteX43" fmla="*/ 1739616 w 2067358"/>
              <a:gd name="connsiteY43" fmla="*/ 540774 h 958645"/>
              <a:gd name="connsiteX44" fmla="*/ 1796970 w 2067358"/>
              <a:gd name="connsiteY44" fmla="*/ 548968 h 958645"/>
              <a:gd name="connsiteX45" fmla="*/ 1821551 w 2067358"/>
              <a:gd name="connsiteY45" fmla="*/ 540774 h 958645"/>
              <a:gd name="connsiteX46" fmla="*/ 1887100 w 2067358"/>
              <a:gd name="connsiteY46" fmla="*/ 532581 h 958645"/>
              <a:gd name="connsiteX47" fmla="*/ 1928067 w 2067358"/>
              <a:gd name="connsiteY47" fmla="*/ 516193 h 958645"/>
              <a:gd name="connsiteX48" fmla="*/ 1952648 w 2067358"/>
              <a:gd name="connsiteY48" fmla="*/ 508000 h 958645"/>
              <a:gd name="connsiteX49" fmla="*/ 1985422 w 2067358"/>
              <a:gd name="connsiteY49" fmla="*/ 491613 h 958645"/>
              <a:gd name="connsiteX50" fmla="*/ 2067358 w 2067358"/>
              <a:gd name="connsiteY50" fmla="*/ 458839 h 958645"/>
              <a:gd name="connsiteX51" fmla="*/ 2059164 w 2067358"/>
              <a:gd name="connsiteY51" fmla="*/ 434258 h 958645"/>
              <a:gd name="connsiteX52" fmla="*/ 1911680 w 2067358"/>
              <a:gd name="connsiteY52" fmla="*/ 434258 h 958645"/>
              <a:gd name="connsiteX53" fmla="*/ 1878906 w 2067358"/>
              <a:gd name="connsiteY53" fmla="*/ 442452 h 958645"/>
              <a:gd name="connsiteX54" fmla="*/ 1805164 w 2067358"/>
              <a:gd name="connsiteY54" fmla="*/ 508000 h 958645"/>
              <a:gd name="connsiteX55" fmla="*/ 1780583 w 2067358"/>
              <a:gd name="connsiteY55" fmla="*/ 548968 h 958645"/>
              <a:gd name="connsiteX56" fmla="*/ 1747809 w 2067358"/>
              <a:gd name="connsiteY56" fmla="*/ 581742 h 958645"/>
              <a:gd name="connsiteX57" fmla="*/ 1723229 w 2067358"/>
              <a:gd name="connsiteY57" fmla="*/ 614516 h 958645"/>
              <a:gd name="connsiteX58" fmla="*/ 1698648 w 2067358"/>
              <a:gd name="connsiteY58" fmla="*/ 630903 h 958645"/>
              <a:gd name="connsiteX59" fmla="*/ 1633100 w 2067358"/>
              <a:gd name="connsiteY59" fmla="*/ 688258 h 958645"/>
              <a:gd name="connsiteX60" fmla="*/ 1583938 w 2067358"/>
              <a:gd name="connsiteY60" fmla="*/ 737419 h 958645"/>
              <a:gd name="connsiteX61" fmla="*/ 1510196 w 2067358"/>
              <a:gd name="connsiteY61" fmla="*/ 794774 h 958645"/>
              <a:gd name="connsiteX62" fmla="*/ 1493809 w 2067358"/>
              <a:gd name="connsiteY62" fmla="*/ 819355 h 958645"/>
              <a:gd name="connsiteX63" fmla="*/ 1346325 w 2067358"/>
              <a:gd name="connsiteY63" fmla="*/ 917677 h 958645"/>
              <a:gd name="connsiteX64" fmla="*/ 1321745 w 2067358"/>
              <a:gd name="connsiteY64" fmla="*/ 934064 h 958645"/>
              <a:gd name="connsiteX65" fmla="*/ 1288970 w 2067358"/>
              <a:gd name="connsiteY65" fmla="*/ 942258 h 958645"/>
              <a:gd name="connsiteX66" fmla="*/ 1231616 w 2067358"/>
              <a:gd name="connsiteY66" fmla="*/ 958645 h 958645"/>
              <a:gd name="connsiteX67" fmla="*/ 1092325 w 2067358"/>
              <a:gd name="connsiteY67" fmla="*/ 950452 h 958645"/>
              <a:gd name="connsiteX68" fmla="*/ 1059551 w 2067358"/>
              <a:gd name="connsiteY68" fmla="*/ 942258 h 958645"/>
              <a:gd name="connsiteX69" fmla="*/ 1034970 w 2067358"/>
              <a:gd name="connsiteY69" fmla="*/ 917677 h 958645"/>
              <a:gd name="connsiteX70" fmla="*/ 1018583 w 2067358"/>
              <a:gd name="connsiteY70" fmla="*/ 884903 h 958645"/>
              <a:gd name="connsiteX71" fmla="*/ 961229 w 2067358"/>
              <a:gd name="connsiteY71" fmla="*/ 737419 h 958645"/>
              <a:gd name="connsiteX72" fmla="*/ 936648 w 2067358"/>
              <a:gd name="connsiteY72" fmla="*/ 704645 h 958645"/>
              <a:gd name="connsiteX73" fmla="*/ 920261 w 2067358"/>
              <a:gd name="connsiteY73" fmla="*/ 671871 h 958645"/>
              <a:gd name="connsiteX74" fmla="*/ 821938 w 2067358"/>
              <a:gd name="connsiteY74" fmla="*/ 598129 h 958645"/>
              <a:gd name="connsiteX75" fmla="*/ 797358 w 2067358"/>
              <a:gd name="connsiteY75" fmla="*/ 589935 h 958645"/>
              <a:gd name="connsiteX76" fmla="*/ 740003 w 2067358"/>
              <a:gd name="connsiteY76" fmla="*/ 573548 h 958645"/>
              <a:gd name="connsiteX77" fmla="*/ 633487 w 2067358"/>
              <a:gd name="connsiteY77" fmla="*/ 581742 h 958645"/>
              <a:gd name="connsiteX78" fmla="*/ 543358 w 2067358"/>
              <a:gd name="connsiteY78" fmla="*/ 606322 h 958645"/>
              <a:gd name="connsiteX79" fmla="*/ 510583 w 2067358"/>
              <a:gd name="connsiteY79" fmla="*/ 622710 h 958645"/>
              <a:gd name="connsiteX80" fmla="*/ 486003 w 2067358"/>
              <a:gd name="connsiteY80" fmla="*/ 655484 h 958645"/>
              <a:gd name="connsiteX81" fmla="*/ 436841 w 2067358"/>
              <a:gd name="connsiteY81" fmla="*/ 729226 h 958645"/>
              <a:gd name="connsiteX82" fmla="*/ 420454 w 2067358"/>
              <a:gd name="connsiteY82" fmla="*/ 753806 h 958645"/>
              <a:gd name="connsiteX83" fmla="*/ 404067 w 2067358"/>
              <a:gd name="connsiteY83" fmla="*/ 778387 h 958645"/>
              <a:gd name="connsiteX84" fmla="*/ 346712 w 2067358"/>
              <a:gd name="connsiteY84" fmla="*/ 802968 h 958645"/>
              <a:gd name="connsiteX85" fmla="*/ 272970 w 2067358"/>
              <a:gd name="connsiteY85" fmla="*/ 794774 h 958645"/>
              <a:gd name="connsiteX86" fmla="*/ 240196 w 2067358"/>
              <a:gd name="connsiteY86" fmla="*/ 786581 h 958645"/>
              <a:gd name="connsiteX87" fmla="*/ 199229 w 2067358"/>
              <a:gd name="connsiteY87" fmla="*/ 778387 h 958645"/>
              <a:gd name="connsiteX88" fmla="*/ 174648 w 2067358"/>
              <a:gd name="connsiteY88" fmla="*/ 770193 h 958645"/>
              <a:gd name="connsiteX89" fmla="*/ 141874 w 2067358"/>
              <a:gd name="connsiteY89" fmla="*/ 770193 h 958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2067358" h="958645">
                <a:moveTo>
                  <a:pt x="141874" y="770193"/>
                </a:moveTo>
                <a:cubicBezTo>
                  <a:pt x="120025" y="752440"/>
                  <a:pt x="88603" y="718740"/>
                  <a:pt x="43551" y="663677"/>
                </a:cubicBezTo>
                <a:cubicBezTo>
                  <a:pt x="28659" y="645476"/>
                  <a:pt x="21309" y="627386"/>
                  <a:pt x="10777" y="606322"/>
                </a:cubicBezTo>
                <a:cubicBezTo>
                  <a:pt x="-1714" y="543872"/>
                  <a:pt x="-5357" y="544885"/>
                  <a:pt x="10777" y="458839"/>
                </a:cubicBezTo>
                <a:cubicBezTo>
                  <a:pt x="12592" y="449160"/>
                  <a:pt x="18970" y="439720"/>
                  <a:pt x="27164" y="434258"/>
                </a:cubicBezTo>
                <a:cubicBezTo>
                  <a:pt x="54815" y="415824"/>
                  <a:pt x="119579" y="385829"/>
                  <a:pt x="158261" y="376903"/>
                </a:cubicBezTo>
                <a:cubicBezTo>
                  <a:pt x="177079" y="372561"/>
                  <a:pt x="196422" y="370843"/>
                  <a:pt x="215616" y="368710"/>
                </a:cubicBezTo>
                <a:cubicBezTo>
                  <a:pt x="245598" y="365379"/>
                  <a:pt x="275702" y="363247"/>
                  <a:pt x="305745" y="360516"/>
                </a:cubicBezTo>
                <a:cubicBezTo>
                  <a:pt x="334313" y="354168"/>
                  <a:pt x="445642" y="328427"/>
                  <a:pt x="469616" y="327742"/>
                </a:cubicBezTo>
                <a:cubicBezTo>
                  <a:pt x="535194" y="325868"/>
                  <a:pt x="600713" y="333204"/>
                  <a:pt x="666261" y="335935"/>
                </a:cubicBezTo>
                <a:cubicBezTo>
                  <a:pt x="674454" y="338666"/>
                  <a:pt x="682462" y="342034"/>
                  <a:pt x="690841" y="344129"/>
                </a:cubicBezTo>
                <a:lnTo>
                  <a:pt x="756390" y="360516"/>
                </a:lnTo>
                <a:cubicBezTo>
                  <a:pt x="800089" y="357785"/>
                  <a:pt x="843943" y="356906"/>
                  <a:pt x="887487" y="352322"/>
                </a:cubicBezTo>
                <a:cubicBezTo>
                  <a:pt x="907034" y="350264"/>
                  <a:pt x="941802" y="327973"/>
                  <a:pt x="953035" y="319548"/>
                </a:cubicBezTo>
                <a:cubicBezTo>
                  <a:pt x="962305" y="312596"/>
                  <a:pt x="968714" y="302386"/>
                  <a:pt x="977616" y="294968"/>
                </a:cubicBezTo>
                <a:cubicBezTo>
                  <a:pt x="985181" y="288664"/>
                  <a:pt x="994631" y="284885"/>
                  <a:pt x="1002196" y="278581"/>
                </a:cubicBezTo>
                <a:cubicBezTo>
                  <a:pt x="1022565" y="261607"/>
                  <a:pt x="1036168" y="242925"/>
                  <a:pt x="1051358" y="221226"/>
                </a:cubicBezTo>
                <a:cubicBezTo>
                  <a:pt x="1062652" y="205091"/>
                  <a:pt x="1073207" y="188451"/>
                  <a:pt x="1084132" y="172064"/>
                </a:cubicBezTo>
                <a:cubicBezTo>
                  <a:pt x="1086863" y="161139"/>
                  <a:pt x="1092325" y="150551"/>
                  <a:pt x="1092325" y="139290"/>
                </a:cubicBezTo>
                <a:cubicBezTo>
                  <a:pt x="1092325" y="108346"/>
                  <a:pt x="1089957" y="79567"/>
                  <a:pt x="1067745" y="57355"/>
                </a:cubicBezTo>
                <a:cubicBezTo>
                  <a:pt x="1065326" y="54936"/>
                  <a:pt x="1018763" y="20108"/>
                  <a:pt x="1010390" y="16387"/>
                </a:cubicBezTo>
                <a:cubicBezTo>
                  <a:pt x="994605" y="9372"/>
                  <a:pt x="961229" y="0"/>
                  <a:pt x="961229" y="0"/>
                </a:cubicBezTo>
                <a:lnTo>
                  <a:pt x="912067" y="8193"/>
                </a:lnTo>
                <a:cubicBezTo>
                  <a:pt x="877743" y="166082"/>
                  <a:pt x="907402" y="135841"/>
                  <a:pt x="928454" y="213032"/>
                </a:cubicBezTo>
                <a:cubicBezTo>
                  <a:pt x="945279" y="274724"/>
                  <a:pt x="930136" y="270424"/>
                  <a:pt x="969422" y="303161"/>
                </a:cubicBezTo>
                <a:cubicBezTo>
                  <a:pt x="976987" y="309465"/>
                  <a:pt x="984952" y="315669"/>
                  <a:pt x="994003" y="319548"/>
                </a:cubicBezTo>
                <a:cubicBezTo>
                  <a:pt x="1004353" y="323984"/>
                  <a:pt x="1015852" y="325011"/>
                  <a:pt x="1026777" y="327742"/>
                </a:cubicBezTo>
                <a:cubicBezTo>
                  <a:pt x="1096222" y="322781"/>
                  <a:pt x="1148507" y="320558"/>
                  <a:pt x="1215229" y="311355"/>
                </a:cubicBezTo>
                <a:cubicBezTo>
                  <a:pt x="1574099" y="261856"/>
                  <a:pt x="1255236" y="302256"/>
                  <a:pt x="1444648" y="278581"/>
                </a:cubicBezTo>
                <a:cubicBezTo>
                  <a:pt x="1559594" y="240263"/>
                  <a:pt x="1416044" y="284301"/>
                  <a:pt x="1567551" y="254000"/>
                </a:cubicBezTo>
                <a:cubicBezTo>
                  <a:pt x="1584489" y="250612"/>
                  <a:pt x="1616712" y="237613"/>
                  <a:pt x="1616712" y="237613"/>
                </a:cubicBezTo>
                <a:cubicBezTo>
                  <a:pt x="1613981" y="229419"/>
                  <a:pt x="1613914" y="219776"/>
                  <a:pt x="1608519" y="213032"/>
                </a:cubicBezTo>
                <a:cubicBezTo>
                  <a:pt x="1602367" y="205342"/>
                  <a:pt x="1592488" y="201531"/>
                  <a:pt x="1583938" y="196645"/>
                </a:cubicBezTo>
                <a:cubicBezTo>
                  <a:pt x="1555589" y="180446"/>
                  <a:pt x="1554160" y="181257"/>
                  <a:pt x="1526583" y="172064"/>
                </a:cubicBezTo>
                <a:cubicBezTo>
                  <a:pt x="1491078" y="174795"/>
                  <a:pt x="1455402" y="175841"/>
                  <a:pt x="1420067" y="180258"/>
                </a:cubicBezTo>
                <a:cubicBezTo>
                  <a:pt x="1411497" y="181329"/>
                  <a:pt x="1401594" y="182345"/>
                  <a:pt x="1395487" y="188452"/>
                </a:cubicBezTo>
                <a:cubicBezTo>
                  <a:pt x="1389380" y="194559"/>
                  <a:pt x="1389235" y="204617"/>
                  <a:pt x="1387293" y="213032"/>
                </a:cubicBezTo>
                <a:cubicBezTo>
                  <a:pt x="1381030" y="240172"/>
                  <a:pt x="1377662" y="267947"/>
                  <a:pt x="1370906" y="294968"/>
                </a:cubicBezTo>
                <a:lnTo>
                  <a:pt x="1362712" y="327742"/>
                </a:lnTo>
                <a:cubicBezTo>
                  <a:pt x="1363350" y="339871"/>
                  <a:pt x="1357287" y="487573"/>
                  <a:pt x="1387293" y="532581"/>
                </a:cubicBezTo>
                <a:cubicBezTo>
                  <a:pt x="1392755" y="540774"/>
                  <a:pt x="1395991" y="551010"/>
                  <a:pt x="1403680" y="557161"/>
                </a:cubicBezTo>
                <a:cubicBezTo>
                  <a:pt x="1410424" y="562556"/>
                  <a:pt x="1420067" y="562624"/>
                  <a:pt x="1428261" y="565355"/>
                </a:cubicBezTo>
                <a:cubicBezTo>
                  <a:pt x="1496541" y="562624"/>
                  <a:pt x="1564899" y="561424"/>
                  <a:pt x="1633100" y="557161"/>
                </a:cubicBezTo>
                <a:cubicBezTo>
                  <a:pt x="1649978" y="556106"/>
                  <a:pt x="1720373" y="543981"/>
                  <a:pt x="1739616" y="540774"/>
                </a:cubicBezTo>
                <a:cubicBezTo>
                  <a:pt x="1758734" y="543505"/>
                  <a:pt x="1777658" y="548968"/>
                  <a:pt x="1796970" y="548968"/>
                </a:cubicBezTo>
                <a:cubicBezTo>
                  <a:pt x="1805607" y="548968"/>
                  <a:pt x="1813053" y="542319"/>
                  <a:pt x="1821551" y="540774"/>
                </a:cubicBezTo>
                <a:cubicBezTo>
                  <a:pt x="1843216" y="536835"/>
                  <a:pt x="1865250" y="535312"/>
                  <a:pt x="1887100" y="532581"/>
                </a:cubicBezTo>
                <a:cubicBezTo>
                  <a:pt x="1900756" y="527118"/>
                  <a:pt x="1914296" y="521357"/>
                  <a:pt x="1928067" y="516193"/>
                </a:cubicBezTo>
                <a:cubicBezTo>
                  <a:pt x="1936154" y="513160"/>
                  <a:pt x="1944709" y="511402"/>
                  <a:pt x="1952648" y="508000"/>
                </a:cubicBezTo>
                <a:cubicBezTo>
                  <a:pt x="1963875" y="503189"/>
                  <a:pt x="1974195" y="496424"/>
                  <a:pt x="1985422" y="491613"/>
                </a:cubicBezTo>
                <a:cubicBezTo>
                  <a:pt x="2012459" y="480026"/>
                  <a:pt x="2040046" y="469764"/>
                  <a:pt x="2067358" y="458839"/>
                </a:cubicBezTo>
                <a:cubicBezTo>
                  <a:pt x="2064627" y="450645"/>
                  <a:pt x="2066663" y="438543"/>
                  <a:pt x="2059164" y="434258"/>
                </a:cubicBezTo>
                <a:cubicBezTo>
                  <a:pt x="2028006" y="416453"/>
                  <a:pt x="1926699" y="433006"/>
                  <a:pt x="1911680" y="434258"/>
                </a:cubicBezTo>
                <a:cubicBezTo>
                  <a:pt x="1900755" y="436989"/>
                  <a:pt x="1889256" y="438016"/>
                  <a:pt x="1878906" y="442452"/>
                </a:cubicBezTo>
                <a:cubicBezTo>
                  <a:pt x="1856319" y="452132"/>
                  <a:pt x="1811218" y="497911"/>
                  <a:pt x="1805164" y="508000"/>
                </a:cubicBezTo>
                <a:cubicBezTo>
                  <a:pt x="1796970" y="521656"/>
                  <a:pt x="1790360" y="536397"/>
                  <a:pt x="1780583" y="548968"/>
                </a:cubicBezTo>
                <a:cubicBezTo>
                  <a:pt x="1771098" y="561163"/>
                  <a:pt x="1757983" y="570115"/>
                  <a:pt x="1747809" y="581742"/>
                </a:cubicBezTo>
                <a:cubicBezTo>
                  <a:pt x="1738817" y="592019"/>
                  <a:pt x="1732885" y="604860"/>
                  <a:pt x="1723229" y="614516"/>
                </a:cubicBezTo>
                <a:cubicBezTo>
                  <a:pt x="1716266" y="621479"/>
                  <a:pt x="1706270" y="624667"/>
                  <a:pt x="1698648" y="630903"/>
                </a:cubicBezTo>
                <a:cubicBezTo>
                  <a:pt x="1676178" y="649288"/>
                  <a:pt x="1654375" y="668503"/>
                  <a:pt x="1633100" y="688258"/>
                </a:cubicBezTo>
                <a:cubicBezTo>
                  <a:pt x="1616118" y="704027"/>
                  <a:pt x="1602231" y="723191"/>
                  <a:pt x="1583938" y="737419"/>
                </a:cubicBezTo>
                <a:cubicBezTo>
                  <a:pt x="1559357" y="756537"/>
                  <a:pt x="1527469" y="768864"/>
                  <a:pt x="1510196" y="794774"/>
                </a:cubicBezTo>
                <a:cubicBezTo>
                  <a:pt x="1504734" y="802968"/>
                  <a:pt x="1501096" y="812731"/>
                  <a:pt x="1493809" y="819355"/>
                </a:cubicBezTo>
                <a:cubicBezTo>
                  <a:pt x="1427008" y="880084"/>
                  <a:pt x="1420979" y="874129"/>
                  <a:pt x="1346325" y="917677"/>
                </a:cubicBezTo>
                <a:cubicBezTo>
                  <a:pt x="1337819" y="922639"/>
                  <a:pt x="1330796" y="930185"/>
                  <a:pt x="1321745" y="934064"/>
                </a:cubicBezTo>
                <a:cubicBezTo>
                  <a:pt x="1311394" y="938500"/>
                  <a:pt x="1299834" y="939295"/>
                  <a:pt x="1288970" y="942258"/>
                </a:cubicBezTo>
                <a:cubicBezTo>
                  <a:pt x="1269788" y="947490"/>
                  <a:pt x="1250734" y="953183"/>
                  <a:pt x="1231616" y="958645"/>
                </a:cubicBezTo>
                <a:cubicBezTo>
                  <a:pt x="1185186" y="955914"/>
                  <a:pt x="1138626" y="954862"/>
                  <a:pt x="1092325" y="950452"/>
                </a:cubicBezTo>
                <a:cubicBezTo>
                  <a:pt x="1081115" y="949384"/>
                  <a:pt x="1069328" y="947845"/>
                  <a:pt x="1059551" y="942258"/>
                </a:cubicBezTo>
                <a:cubicBezTo>
                  <a:pt x="1049490" y="936509"/>
                  <a:pt x="1041705" y="927106"/>
                  <a:pt x="1034970" y="917677"/>
                </a:cubicBezTo>
                <a:cubicBezTo>
                  <a:pt x="1027871" y="907738"/>
                  <a:pt x="1024045" y="895828"/>
                  <a:pt x="1018583" y="884903"/>
                </a:cubicBezTo>
                <a:cubicBezTo>
                  <a:pt x="1002719" y="821443"/>
                  <a:pt x="1005894" y="826748"/>
                  <a:pt x="961229" y="737419"/>
                </a:cubicBezTo>
                <a:cubicBezTo>
                  <a:pt x="955122" y="725205"/>
                  <a:pt x="943886" y="716225"/>
                  <a:pt x="936648" y="704645"/>
                </a:cubicBezTo>
                <a:cubicBezTo>
                  <a:pt x="930174" y="694287"/>
                  <a:pt x="928304" y="681063"/>
                  <a:pt x="920261" y="671871"/>
                </a:cubicBezTo>
                <a:cubicBezTo>
                  <a:pt x="909627" y="659718"/>
                  <a:pt x="828123" y="601840"/>
                  <a:pt x="821938" y="598129"/>
                </a:cubicBezTo>
                <a:cubicBezTo>
                  <a:pt x="814532" y="593685"/>
                  <a:pt x="805662" y="592308"/>
                  <a:pt x="797358" y="589935"/>
                </a:cubicBezTo>
                <a:cubicBezTo>
                  <a:pt x="725340" y="569359"/>
                  <a:pt x="798937" y="593194"/>
                  <a:pt x="740003" y="573548"/>
                </a:cubicBezTo>
                <a:cubicBezTo>
                  <a:pt x="704498" y="576279"/>
                  <a:pt x="668879" y="577810"/>
                  <a:pt x="633487" y="581742"/>
                </a:cubicBezTo>
                <a:cubicBezTo>
                  <a:pt x="605001" y="584907"/>
                  <a:pt x="569241" y="595969"/>
                  <a:pt x="543358" y="606322"/>
                </a:cubicBezTo>
                <a:cubicBezTo>
                  <a:pt x="532017" y="610858"/>
                  <a:pt x="521508" y="617247"/>
                  <a:pt x="510583" y="622710"/>
                </a:cubicBezTo>
                <a:cubicBezTo>
                  <a:pt x="502390" y="633635"/>
                  <a:pt x="493834" y="644297"/>
                  <a:pt x="486003" y="655484"/>
                </a:cubicBezTo>
                <a:cubicBezTo>
                  <a:pt x="469062" y="679686"/>
                  <a:pt x="453229" y="704645"/>
                  <a:pt x="436841" y="729226"/>
                </a:cubicBezTo>
                <a:lnTo>
                  <a:pt x="420454" y="753806"/>
                </a:lnTo>
                <a:cubicBezTo>
                  <a:pt x="414992" y="762000"/>
                  <a:pt x="412261" y="772925"/>
                  <a:pt x="404067" y="778387"/>
                </a:cubicBezTo>
                <a:cubicBezTo>
                  <a:pt x="370117" y="801021"/>
                  <a:pt x="389040" y="792386"/>
                  <a:pt x="346712" y="802968"/>
                </a:cubicBezTo>
                <a:cubicBezTo>
                  <a:pt x="322131" y="800237"/>
                  <a:pt x="297414" y="798535"/>
                  <a:pt x="272970" y="794774"/>
                </a:cubicBezTo>
                <a:cubicBezTo>
                  <a:pt x="261840" y="793062"/>
                  <a:pt x="251189" y="789024"/>
                  <a:pt x="240196" y="786581"/>
                </a:cubicBezTo>
                <a:cubicBezTo>
                  <a:pt x="226601" y="783560"/>
                  <a:pt x="212739" y="781765"/>
                  <a:pt x="199229" y="778387"/>
                </a:cubicBezTo>
                <a:cubicBezTo>
                  <a:pt x="190850" y="776292"/>
                  <a:pt x="183167" y="771613"/>
                  <a:pt x="174648" y="770193"/>
                </a:cubicBezTo>
                <a:cubicBezTo>
                  <a:pt x="166566" y="768846"/>
                  <a:pt x="163723" y="787946"/>
                  <a:pt x="141874" y="770193"/>
                </a:cubicBezTo>
                <a:close/>
              </a:path>
            </a:pathLst>
          </a:cu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  <a:latin typeface="Gill Sans Light"/>
                <a:cs typeface="Gill Sans Light"/>
              </a:rPr>
              <a:t>Latent 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  <a:latin typeface="Gill Sans Light"/>
                <a:cs typeface="Gill Sans Light"/>
              </a:rPr>
              <a:t>Space</a:t>
            </a:r>
            <a:endParaRPr lang="en-US" dirty="0">
              <a:solidFill>
                <a:srgbClr val="000000"/>
              </a:solidFill>
              <a:latin typeface="Gill Sans Light"/>
              <a:cs typeface="Gill Sans Light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067934" y="4339681"/>
            <a:ext cx="4197664" cy="639305"/>
          </a:xfrm>
          <a:prstGeom prst="roundRect">
            <a:avLst>
              <a:gd name="adj" fmla="val 8888"/>
            </a:avLst>
          </a:prstGeom>
          <a:solidFill>
            <a:srgbClr val="0E173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Gill Sans Light"/>
                <a:cs typeface="Gill Sans Light"/>
              </a:rPr>
              <a:t>GAN</a:t>
            </a:r>
          </a:p>
        </p:txBody>
      </p:sp>
    </p:spTree>
    <p:extLst>
      <p:ext uri="{BB962C8B-B14F-4D97-AF65-F5344CB8AC3E}">
        <p14:creationId xmlns:p14="http://schemas.microsoft.com/office/powerpoint/2010/main" val="878263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1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itle 140"/>
          <p:cNvSpPr>
            <a:spLocks noGrp="1"/>
          </p:cNvSpPr>
          <p:nvPr>
            <p:ph type="ctrTitle"/>
          </p:nvPr>
        </p:nvSpPr>
        <p:spPr>
          <a:xfrm>
            <a:off x="37480" y="-197059"/>
            <a:ext cx="9144000" cy="1470025"/>
          </a:xfrm>
        </p:spPr>
        <p:txBody>
          <a:bodyPr>
            <a:noAutofit/>
          </a:bodyPr>
          <a:lstStyle/>
          <a:p>
            <a:r>
              <a:rPr lang="en-US" sz="60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Here’s an idea</a:t>
            </a:r>
            <a:endParaRPr lang="en-US" sz="6000" dirty="0">
              <a:solidFill>
                <a:srgbClr val="000000"/>
              </a:solidFill>
              <a:latin typeface="Gill Sans Light"/>
              <a:cs typeface="Gill Sans Ligh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060350"/>
            <a:ext cx="9251251" cy="5016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pPr marL="457200" indent="-457200">
              <a:buFont typeface="Arial"/>
              <a:buChar char="•"/>
            </a:pPr>
            <a:r>
              <a:rPr lang="en-US" sz="32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Let’s assume that </a:t>
            </a:r>
            <a:r>
              <a:rPr lang="en-US" sz="3200" dirty="0">
                <a:solidFill>
                  <a:srgbClr val="000000"/>
                </a:solidFill>
                <a:latin typeface="Gill Sans Light"/>
                <a:cs typeface="Gill Sans Light"/>
              </a:rPr>
              <a:t>a</a:t>
            </a:r>
            <a:r>
              <a:rPr lang="en-US" sz="32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dversarial examples are “un-natural”</a:t>
            </a:r>
            <a:br>
              <a:rPr lang="en-US" sz="3200" dirty="0" smtClean="0">
                <a:solidFill>
                  <a:srgbClr val="000000"/>
                </a:solidFill>
                <a:latin typeface="Gill Sans Light"/>
                <a:cs typeface="Gill Sans Light"/>
              </a:rPr>
            </a:br>
            <a:endParaRPr lang="en-US" sz="3200" dirty="0" smtClean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pPr marL="457200" indent="-457200">
              <a:buFont typeface="Arial"/>
              <a:buChar char="•"/>
            </a:pPr>
            <a:r>
              <a:rPr lang="en-US" sz="32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What if we find a “natural” image close to them?</a:t>
            </a:r>
          </a:p>
          <a:p>
            <a:pPr marL="457200" indent="-457200">
              <a:buFont typeface="Arial"/>
              <a:buChar char="•"/>
            </a:pPr>
            <a:endParaRPr lang="en-US" sz="3200" dirty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pPr marL="457200" indent="-457200">
              <a:buFont typeface="Arial"/>
              <a:buChar char="•"/>
            </a:pPr>
            <a:r>
              <a:rPr lang="en-US" sz="32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And then Use that to classify</a:t>
            </a:r>
          </a:p>
          <a:p>
            <a:pPr marL="457200" indent="-457200">
              <a:buFont typeface="Arial"/>
              <a:buChar char="•"/>
            </a:pPr>
            <a:endParaRPr lang="en-US" sz="3200" dirty="0" smtClean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endParaRPr lang="en-US" sz="3200" dirty="0" smtClean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pPr marL="457200" indent="-457200">
              <a:buFont typeface="Arial"/>
              <a:buChar char="•"/>
            </a:pPr>
            <a:endParaRPr lang="en-US" sz="3200" dirty="0">
              <a:solidFill>
                <a:srgbClr val="000000"/>
              </a:solidFill>
              <a:latin typeface="Gill Sans Light"/>
              <a:cs typeface="Gill Sans Ligh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15171" y="6488668"/>
            <a:ext cx="43288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Gill Sans Light"/>
                <a:cs typeface="Gill Sans Light"/>
              </a:rPr>
              <a:t>[</a:t>
            </a:r>
            <a:r>
              <a:rPr lang="en-US" dirty="0" err="1">
                <a:latin typeface="Gill Sans Light"/>
                <a:cs typeface="Gill Sans Light"/>
              </a:rPr>
              <a:t>Madry</a:t>
            </a:r>
            <a:r>
              <a:rPr lang="en-US" dirty="0">
                <a:latin typeface="Gill Sans Light"/>
                <a:cs typeface="Gill Sans Light"/>
              </a:rPr>
              <a:t>, </a:t>
            </a:r>
            <a:r>
              <a:rPr lang="en-US" dirty="0" err="1">
                <a:latin typeface="Gill Sans Light"/>
                <a:cs typeface="Gill Sans Light"/>
              </a:rPr>
              <a:t>Makelov</a:t>
            </a:r>
            <a:r>
              <a:rPr lang="en-US" dirty="0">
                <a:latin typeface="Gill Sans Light"/>
                <a:cs typeface="Gill Sans Light"/>
              </a:rPr>
              <a:t>, Schmidt, </a:t>
            </a:r>
            <a:r>
              <a:rPr lang="en-US" dirty="0" err="1">
                <a:latin typeface="Gill Sans Light"/>
                <a:cs typeface="Gill Sans Light"/>
              </a:rPr>
              <a:t>Tsipras</a:t>
            </a:r>
            <a:r>
              <a:rPr lang="en-US" dirty="0">
                <a:latin typeface="Gill Sans Light"/>
                <a:cs typeface="Gill Sans Light"/>
              </a:rPr>
              <a:t>, </a:t>
            </a:r>
            <a:r>
              <a:rPr lang="en-US" dirty="0" err="1">
                <a:latin typeface="Gill Sans Light"/>
                <a:cs typeface="Gill Sans Light"/>
              </a:rPr>
              <a:t>Vladu</a:t>
            </a:r>
            <a:r>
              <a:rPr lang="en-US" dirty="0">
                <a:latin typeface="Gill Sans Light"/>
                <a:cs typeface="Gill Sans Light"/>
              </a:rPr>
              <a:t>, 2017]</a:t>
            </a:r>
          </a:p>
        </p:txBody>
      </p:sp>
    </p:spTree>
    <p:extLst>
      <p:ext uri="{BB962C8B-B14F-4D97-AF65-F5344CB8AC3E}">
        <p14:creationId xmlns:p14="http://schemas.microsoft.com/office/powerpoint/2010/main" val="3184723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itle 140"/>
          <p:cNvSpPr>
            <a:spLocks noGrp="1"/>
          </p:cNvSpPr>
          <p:nvPr>
            <p:ph type="ctrTitle"/>
          </p:nvPr>
        </p:nvSpPr>
        <p:spPr>
          <a:xfrm>
            <a:off x="37480" y="-197059"/>
            <a:ext cx="9144000" cy="1470025"/>
          </a:xfrm>
        </p:spPr>
        <p:txBody>
          <a:bodyPr>
            <a:noAutofit/>
          </a:bodyPr>
          <a:lstStyle/>
          <a:p>
            <a:r>
              <a:rPr lang="en-US" sz="60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Defenses with GANs</a:t>
            </a:r>
            <a:endParaRPr lang="en-US" sz="6000" dirty="0">
              <a:solidFill>
                <a:srgbClr val="000000"/>
              </a:solidFill>
              <a:latin typeface="Gill Sans Light"/>
              <a:cs typeface="Gill Sans Ligh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61458" y="6488668"/>
            <a:ext cx="45825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Gill Sans Light"/>
                <a:cs typeface="Gill Sans Light"/>
              </a:rPr>
              <a:t>[</a:t>
            </a:r>
            <a:r>
              <a:rPr lang="en-US" dirty="0" err="1">
                <a:latin typeface="Gill Sans Light"/>
                <a:cs typeface="Gill Sans Light"/>
              </a:rPr>
              <a:t>Samangouei</a:t>
            </a:r>
            <a:r>
              <a:rPr lang="en-US" dirty="0">
                <a:latin typeface="Gill Sans Light"/>
                <a:cs typeface="Gill Sans Light"/>
              </a:rPr>
              <a:t>, </a:t>
            </a:r>
            <a:r>
              <a:rPr lang="en-US" dirty="0" err="1">
                <a:latin typeface="Gill Sans Light"/>
                <a:cs typeface="Gill Sans Light"/>
              </a:rPr>
              <a:t>Kabkab</a:t>
            </a:r>
            <a:r>
              <a:rPr lang="en-US" dirty="0">
                <a:latin typeface="Gill Sans Light"/>
                <a:cs typeface="Gill Sans Light"/>
              </a:rPr>
              <a:t>, and </a:t>
            </a:r>
            <a:r>
              <a:rPr lang="en-US" dirty="0" err="1">
                <a:latin typeface="Gill Sans Light"/>
                <a:cs typeface="Gill Sans Light"/>
              </a:rPr>
              <a:t>Chellappa</a:t>
            </a:r>
            <a:r>
              <a:rPr lang="en-US" dirty="0">
                <a:latin typeface="Gill Sans Light"/>
                <a:cs typeface="Gill Sans Light"/>
              </a:rPr>
              <a:t>, ICLR 2018]</a:t>
            </a:r>
          </a:p>
        </p:txBody>
      </p:sp>
      <p:pic>
        <p:nvPicPr>
          <p:cNvPr id="2" name="Picture 1" descr="Screenshot 2018-04-19 08.53.0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6613" y="2068926"/>
            <a:ext cx="10058400" cy="282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820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itle 140"/>
          <p:cNvSpPr>
            <a:spLocks noGrp="1"/>
          </p:cNvSpPr>
          <p:nvPr>
            <p:ph type="ctrTitle"/>
          </p:nvPr>
        </p:nvSpPr>
        <p:spPr>
          <a:xfrm>
            <a:off x="37480" y="-197059"/>
            <a:ext cx="9144000" cy="1470025"/>
          </a:xfrm>
        </p:spPr>
        <p:txBody>
          <a:bodyPr>
            <a:noAutofit/>
          </a:bodyPr>
          <a:lstStyle/>
          <a:p>
            <a:r>
              <a:rPr lang="en-US" sz="60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Robust Manifold Defense</a:t>
            </a:r>
            <a:endParaRPr lang="en-US" sz="6000" dirty="0">
              <a:solidFill>
                <a:srgbClr val="000000"/>
              </a:solidFill>
              <a:latin typeface="Gill Sans Light"/>
              <a:cs typeface="Gill Sans Ligh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15171" y="6488668"/>
            <a:ext cx="40691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Gill Sans Light"/>
                <a:cs typeface="Gill Sans Light"/>
              </a:rPr>
              <a:t>[</a:t>
            </a:r>
            <a:r>
              <a:rPr lang="en-US" dirty="0" err="1">
                <a:latin typeface="Gill Sans Light"/>
                <a:cs typeface="Gill Sans Light"/>
              </a:rPr>
              <a:t>Ilyas</a:t>
            </a:r>
            <a:r>
              <a:rPr lang="en-US" dirty="0">
                <a:latin typeface="Gill Sans Light"/>
                <a:cs typeface="Gill Sans Light"/>
              </a:rPr>
              <a:t>, Jalal, </a:t>
            </a:r>
            <a:r>
              <a:rPr lang="en-US" dirty="0" err="1">
                <a:latin typeface="Gill Sans Light"/>
                <a:cs typeface="Gill Sans Light"/>
              </a:rPr>
              <a:t>Asteri</a:t>
            </a:r>
            <a:r>
              <a:rPr lang="en-US" dirty="0">
                <a:latin typeface="Gill Sans Light"/>
                <a:cs typeface="Gill Sans Light"/>
              </a:rPr>
              <a:t>, </a:t>
            </a:r>
            <a:r>
              <a:rPr lang="en-US" dirty="0" err="1">
                <a:latin typeface="Gill Sans Light"/>
                <a:cs typeface="Gill Sans Light"/>
              </a:rPr>
              <a:t>Daskalakis</a:t>
            </a:r>
            <a:r>
              <a:rPr lang="en-US" dirty="0">
                <a:latin typeface="Gill Sans Light"/>
                <a:cs typeface="Gill Sans Light"/>
              </a:rPr>
              <a:t>, </a:t>
            </a:r>
            <a:r>
              <a:rPr lang="en-US" dirty="0" err="1">
                <a:latin typeface="Gill Sans Light"/>
                <a:cs typeface="Gill Sans Light"/>
              </a:rPr>
              <a:t>Dimakis</a:t>
            </a:r>
            <a:r>
              <a:rPr lang="en-US" dirty="0">
                <a:latin typeface="Gill Sans Light"/>
                <a:cs typeface="Gill Sans Light"/>
              </a:rPr>
              <a:t>, 2018]</a:t>
            </a:r>
          </a:p>
        </p:txBody>
      </p:sp>
      <p:pic>
        <p:nvPicPr>
          <p:cNvPr id="3" name="Picture 2" descr="Screenshot 2018-04-19 08.54.3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8240"/>
            <a:ext cx="9144000" cy="3853543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025708" y="4951783"/>
            <a:ext cx="6760379" cy="936008"/>
          </a:xfrm>
          <a:prstGeom prst="roundRect">
            <a:avLst>
              <a:gd name="adj" fmla="val 8888"/>
            </a:avLst>
          </a:prstGeom>
          <a:solidFill>
            <a:srgbClr val="0E173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Gill Sans Light"/>
                <a:cs typeface="Gill Sans Light"/>
              </a:rPr>
              <a:t>Model trained by Adv. Training.</a:t>
            </a:r>
          </a:p>
        </p:txBody>
      </p:sp>
    </p:spTree>
    <p:extLst>
      <p:ext uri="{BB962C8B-B14F-4D97-AF65-F5344CB8AC3E}">
        <p14:creationId xmlns:p14="http://schemas.microsoft.com/office/powerpoint/2010/main" val="760043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itle 140"/>
          <p:cNvSpPr>
            <a:spLocks noGrp="1"/>
          </p:cNvSpPr>
          <p:nvPr>
            <p:ph type="ctrTitle"/>
          </p:nvPr>
        </p:nvSpPr>
        <p:spPr>
          <a:xfrm>
            <a:off x="37480" y="-197059"/>
            <a:ext cx="9144000" cy="1470025"/>
          </a:xfrm>
        </p:spPr>
        <p:txBody>
          <a:bodyPr>
            <a:noAutofit/>
          </a:bodyPr>
          <a:lstStyle/>
          <a:p>
            <a:r>
              <a:rPr lang="en-US" sz="6000" dirty="0">
                <a:solidFill>
                  <a:srgbClr val="000000"/>
                </a:solidFill>
                <a:latin typeface="Gill Sans Light"/>
                <a:cs typeface="Gill Sans Light"/>
              </a:rPr>
              <a:t>Robust Manifold Defense</a:t>
            </a:r>
          </a:p>
        </p:txBody>
      </p:sp>
      <p:sp>
        <p:nvSpPr>
          <p:cNvPr id="7" name="Rectangle 6"/>
          <p:cNvSpPr/>
          <p:nvPr/>
        </p:nvSpPr>
        <p:spPr>
          <a:xfrm>
            <a:off x="4815171" y="6488668"/>
            <a:ext cx="40691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Gill Sans Light"/>
                <a:cs typeface="Gill Sans Light"/>
              </a:rPr>
              <a:t>[</a:t>
            </a:r>
            <a:r>
              <a:rPr lang="en-US" dirty="0" err="1">
                <a:latin typeface="Gill Sans Light"/>
                <a:cs typeface="Gill Sans Light"/>
              </a:rPr>
              <a:t>Ilyas</a:t>
            </a:r>
            <a:r>
              <a:rPr lang="en-US" dirty="0">
                <a:latin typeface="Gill Sans Light"/>
                <a:cs typeface="Gill Sans Light"/>
              </a:rPr>
              <a:t>, Jalal, </a:t>
            </a:r>
            <a:r>
              <a:rPr lang="en-US" dirty="0" err="1">
                <a:latin typeface="Gill Sans Light"/>
                <a:cs typeface="Gill Sans Light"/>
              </a:rPr>
              <a:t>Asteri</a:t>
            </a:r>
            <a:r>
              <a:rPr lang="en-US" dirty="0">
                <a:latin typeface="Gill Sans Light"/>
                <a:cs typeface="Gill Sans Light"/>
              </a:rPr>
              <a:t>, </a:t>
            </a:r>
            <a:r>
              <a:rPr lang="en-US" dirty="0" err="1">
                <a:latin typeface="Gill Sans Light"/>
                <a:cs typeface="Gill Sans Light"/>
              </a:rPr>
              <a:t>Daskalakis</a:t>
            </a:r>
            <a:r>
              <a:rPr lang="en-US" dirty="0">
                <a:latin typeface="Gill Sans Light"/>
                <a:cs typeface="Gill Sans Light"/>
              </a:rPr>
              <a:t>, </a:t>
            </a:r>
            <a:r>
              <a:rPr lang="en-US" dirty="0" err="1">
                <a:latin typeface="Gill Sans Light"/>
                <a:cs typeface="Gill Sans Light"/>
              </a:rPr>
              <a:t>Dimakis</a:t>
            </a:r>
            <a:r>
              <a:rPr lang="en-US" dirty="0">
                <a:latin typeface="Gill Sans Light"/>
                <a:cs typeface="Gill Sans Light"/>
              </a:rPr>
              <a:t>, 2018]</a:t>
            </a:r>
          </a:p>
        </p:txBody>
      </p:sp>
      <p:pic>
        <p:nvPicPr>
          <p:cNvPr id="2" name="Picture 1" descr="Screenshot 2018-04-19 08.59.3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7070"/>
            <a:ext cx="9144000" cy="296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797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itle 140"/>
          <p:cNvSpPr>
            <a:spLocks noGrp="1"/>
          </p:cNvSpPr>
          <p:nvPr>
            <p:ph type="ctrTitle"/>
          </p:nvPr>
        </p:nvSpPr>
        <p:spPr>
          <a:xfrm>
            <a:off x="37480" y="-197059"/>
            <a:ext cx="9144000" cy="1470025"/>
          </a:xfrm>
        </p:spPr>
        <p:txBody>
          <a:bodyPr>
            <a:noAutofit/>
          </a:bodyPr>
          <a:lstStyle/>
          <a:p>
            <a:r>
              <a:rPr lang="en-US" sz="60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Robust Manifold Defense</a:t>
            </a:r>
            <a:endParaRPr lang="en-US" sz="6000" dirty="0">
              <a:solidFill>
                <a:srgbClr val="000000"/>
              </a:solidFill>
              <a:latin typeface="Gill Sans Light"/>
              <a:cs typeface="Gill Sans Light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182686" y="5033026"/>
            <a:ext cx="6760379" cy="1658196"/>
          </a:xfrm>
          <a:prstGeom prst="roundRect">
            <a:avLst>
              <a:gd name="adj" fmla="val 8888"/>
            </a:avLst>
          </a:prstGeom>
          <a:solidFill>
            <a:srgbClr val="0E173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Gill Sans Light"/>
                <a:cs typeface="Gill Sans Light"/>
              </a:rPr>
              <a:t>Adv. Training and GANS</a:t>
            </a:r>
          </a:p>
          <a:p>
            <a:pPr algn="ctr"/>
            <a:r>
              <a:rPr lang="en-US" sz="4000" dirty="0" smtClean="0">
                <a:solidFill>
                  <a:schemeClr val="bg1"/>
                </a:solidFill>
                <a:latin typeface="Gill Sans Light"/>
                <a:cs typeface="Gill Sans Light"/>
              </a:rPr>
              <a:t> ~50% accuracy</a:t>
            </a:r>
          </a:p>
        </p:txBody>
      </p:sp>
      <p:pic>
        <p:nvPicPr>
          <p:cNvPr id="4" name="Picture 3" descr="Screenshot 2018-04-19 09.02.1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61" y="1159823"/>
            <a:ext cx="7239000" cy="364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027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-254745"/>
            <a:ext cx="9144000" cy="121629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chemeClr val="tx1"/>
                </a:solidFill>
                <a:latin typeface="Gill Sans Light"/>
                <a:cs typeface="Gill Sans Light"/>
              </a:rPr>
              <a:t>Open Problems</a:t>
            </a:r>
            <a:endParaRPr lang="en-US" sz="5400" dirty="0">
              <a:solidFill>
                <a:schemeClr val="tx1"/>
              </a:solidFill>
              <a:latin typeface="Gill Sans Light"/>
              <a:cs typeface="Gill Sans Ligh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955786"/>
            <a:ext cx="9050432" cy="6986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3200" b="1" dirty="0" smtClean="0">
                <a:latin typeface="Gill Sans Light"/>
                <a:cs typeface="Gill Sans Light"/>
              </a:rPr>
              <a:t>No universally good defense</a:t>
            </a:r>
          </a:p>
          <a:p>
            <a:endParaRPr lang="en-US" sz="3200" b="1" dirty="0">
              <a:latin typeface="Gill Sans Light"/>
              <a:cs typeface="Gill Sans Light"/>
            </a:endParaRPr>
          </a:p>
          <a:p>
            <a:pPr marL="342900" indent="-342900">
              <a:buFont typeface="Arial"/>
              <a:buChar char="•"/>
            </a:pPr>
            <a:r>
              <a:rPr lang="en-US" sz="3200" b="1" dirty="0" smtClean="0">
                <a:latin typeface="Gill Sans Light"/>
                <a:cs typeface="Gill Sans Light"/>
              </a:rPr>
              <a:t>Robust optimization is slow</a:t>
            </a:r>
          </a:p>
          <a:p>
            <a:endParaRPr lang="en-US" sz="3200" b="1" dirty="0" smtClean="0">
              <a:latin typeface="Gill Sans Light"/>
              <a:cs typeface="Gill Sans Light"/>
            </a:endParaRPr>
          </a:p>
          <a:p>
            <a:pPr marL="342900" indent="-342900">
              <a:buFont typeface="Arial"/>
              <a:buChar char="•"/>
            </a:pPr>
            <a:r>
              <a:rPr lang="en-US" sz="3200" b="1" dirty="0" smtClean="0">
                <a:latin typeface="Gill Sans Light"/>
                <a:cs typeface="Gill Sans Light"/>
              </a:rPr>
              <a:t>Provable (even slow) defenses?</a:t>
            </a:r>
          </a:p>
          <a:p>
            <a:pPr marL="342900" indent="-342900">
              <a:buFont typeface="Arial"/>
              <a:buChar char="•"/>
            </a:pPr>
            <a:endParaRPr lang="en-US" sz="3200" b="1" dirty="0">
              <a:latin typeface="Gill Sans Light"/>
              <a:cs typeface="Gill Sans Light"/>
            </a:endParaRPr>
          </a:p>
          <a:p>
            <a:pPr marL="342900" indent="-342900">
              <a:buFont typeface="Arial"/>
              <a:buChar char="•"/>
            </a:pPr>
            <a:r>
              <a:rPr lang="en-US" sz="3200" b="1" dirty="0" smtClean="0">
                <a:latin typeface="Gill Sans Light"/>
                <a:cs typeface="Gill Sans Light"/>
              </a:rPr>
              <a:t>Are Robustness and Learning incompatible?</a:t>
            </a:r>
          </a:p>
          <a:p>
            <a:pPr marL="342900" indent="-342900">
              <a:buFont typeface="Arial"/>
              <a:buChar char="•"/>
            </a:pPr>
            <a:endParaRPr lang="en-US" sz="3200" b="1" dirty="0" smtClean="0">
              <a:latin typeface="Gill Sans Light"/>
              <a:cs typeface="Gill Sans Light"/>
            </a:endParaRPr>
          </a:p>
          <a:p>
            <a:pPr marL="342900" indent="-342900">
              <a:buFont typeface="Arial"/>
              <a:buChar char="•"/>
            </a:pPr>
            <a:r>
              <a:rPr lang="en-US" sz="3200" b="1" dirty="0" smtClean="0">
                <a:latin typeface="Gill Sans Light"/>
                <a:cs typeface="Gill Sans Light"/>
              </a:rPr>
              <a:t>Are </a:t>
            </a:r>
            <a:r>
              <a:rPr lang="en-US" sz="3200" b="1" dirty="0">
                <a:latin typeface="Gill Sans Light"/>
                <a:cs typeface="Gill Sans Light"/>
              </a:rPr>
              <a:t>Robustness and </a:t>
            </a:r>
            <a:r>
              <a:rPr lang="en-US" sz="3200" b="1" dirty="0" smtClean="0">
                <a:latin typeface="Gill Sans Light"/>
                <a:cs typeface="Gill Sans Light"/>
              </a:rPr>
              <a:t>poly-number of samples </a:t>
            </a:r>
            <a:r>
              <a:rPr lang="en-US" sz="3200" b="1">
                <a:latin typeface="Gill Sans Light"/>
                <a:cs typeface="Gill Sans Light"/>
              </a:rPr>
              <a:t>incompatible</a:t>
            </a:r>
            <a:r>
              <a:rPr lang="en-US" sz="3200" b="1" smtClean="0">
                <a:latin typeface="Gill Sans Light"/>
                <a:cs typeface="Gill Sans Light"/>
              </a:rPr>
              <a:t>?</a:t>
            </a:r>
          </a:p>
          <a:p>
            <a:endParaRPr lang="en-US" sz="3200" b="1" dirty="0" smtClean="0">
              <a:latin typeface="Gill Sans Light"/>
              <a:cs typeface="Gill Sans Light"/>
            </a:endParaRPr>
          </a:p>
          <a:p>
            <a:pPr marL="342900" indent="-342900">
              <a:buFont typeface="Arial"/>
              <a:buChar char="•"/>
            </a:pPr>
            <a:r>
              <a:rPr lang="en-US" sz="3200" b="1" dirty="0" smtClean="0">
                <a:latin typeface="Gill Sans Light"/>
                <a:cs typeface="Gill Sans Light"/>
              </a:rPr>
              <a:t>Distributed/Asynchronous Adv</a:t>
            </a:r>
            <a:r>
              <a:rPr lang="en-US" sz="3200" b="1" dirty="0">
                <a:latin typeface="Gill Sans Light"/>
                <a:cs typeface="Gill Sans Light"/>
              </a:rPr>
              <a:t>.</a:t>
            </a:r>
            <a:r>
              <a:rPr lang="en-US" sz="3200" b="1" dirty="0" smtClean="0">
                <a:latin typeface="Gill Sans Light"/>
                <a:cs typeface="Gill Sans Light"/>
              </a:rPr>
              <a:t> Training?</a:t>
            </a:r>
            <a:endParaRPr lang="en-US" sz="3200" b="1" dirty="0">
              <a:latin typeface="Gill Sans Light"/>
              <a:cs typeface="Gill Sans Light"/>
            </a:endParaRPr>
          </a:p>
          <a:p>
            <a:pPr marL="342900" indent="-342900">
              <a:buFont typeface="Arial"/>
              <a:buChar char="•"/>
            </a:pPr>
            <a:endParaRPr lang="en-US" sz="3200" b="1" dirty="0" smtClean="0">
              <a:latin typeface="Gill Sans Light"/>
              <a:cs typeface="Gill Sans Light"/>
            </a:endParaRPr>
          </a:p>
          <a:p>
            <a:pPr marL="342900" indent="-342900">
              <a:buFont typeface="Arial"/>
              <a:buChar char="•"/>
            </a:pPr>
            <a:endParaRPr lang="en-US" sz="3200" b="1" dirty="0"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3663664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 smtClean="0">
                <a:latin typeface="Gill Sans Light"/>
                <a:cs typeface="Gill Sans Light"/>
              </a:rPr>
              <a:t>Robust Training</a:t>
            </a:r>
            <a:endParaRPr lang="en-US" sz="8000" dirty="0"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67080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7941" t="20809" r="28268" b="22002"/>
          <a:stretch/>
        </p:blipFill>
        <p:spPr>
          <a:xfrm>
            <a:off x="2318869" y="1494119"/>
            <a:ext cx="4362822" cy="4273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ounded Rectangle 3"/>
          <p:cNvSpPr/>
          <p:nvPr/>
        </p:nvSpPr>
        <p:spPr>
          <a:xfrm>
            <a:off x="7008613" y="2058033"/>
            <a:ext cx="2135388" cy="840556"/>
          </a:xfrm>
          <a:prstGeom prst="roundRect">
            <a:avLst>
              <a:gd name="adj" fmla="val 8888"/>
            </a:avLst>
          </a:prstGeom>
          <a:solidFill>
            <a:srgbClr val="20268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Gill Sans Light"/>
                <a:cs typeface="Gill Sans Light"/>
              </a:rPr>
              <a:t>Stores the model</a:t>
            </a:r>
            <a:endParaRPr lang="en-US" sz="2000" dirty="0">
              <a:solidFill>
                <a:schemeClr val="bg1"/>
              </a:solidFill>
              <a:latin typeface="Gill Sans Light"/>
              <a:cs typeface="Gill Sans Light"/>
            </a:endParaRPr>
          </a:p>
        </p:txBody>
      </p:sp>
      <p:cxnSp>
        <p:nvCxnSpPr>
          <p:cNvPr id="6" name="Straight Arrow Connector 5"/>
          <p:cNvCxnSpPr>
            <a:stCxn id="4" idx="1"/>
          </p:cNvCxnSpPr>
          <p:nvPr/>
        </p:nvCxnSpPr>
        <p:spPr>
          <a:xfrm flipH="1">
            <a:off x="5021440" y="2478310"/>
            <a:ext cx="1987175" cy="5223"/>
          </a:xfrm>
          <a:prstGeom prst="straightConnector1">
            <a:avLst/>
          </a:prstGeom>
          <a:ln>
            <a:solidFill>
              <a:srgbClr val="C62E5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/>
          <p:cNvSpPr/>
          <p:nvPr/>
        </p:nvSpPr>
        <p:spPr>
          <a:xfrm>
            <a:off x="2602753" y="6017445"/>
            <a:ext cx="3194425" cy="840556"/>
          </a:xfrm>
          <a:prstGeom prst="roundRect">
            <a:avLst>
              <a:gd name="adj" fmla="val 8888"/>
            </a:avLst>
          </a:prstGeom>
          <a:solidFill>
            <a:srgbClr val="20268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Gill Sans Light"/>
                <a:cs typeface="Gill Sans Light"/>
              </a:rPr>
              <a:t>Gradient Computations</a:t>
            </a:r>
            <a:endParaRPr lang="en-US" sz="2400" dirty="0">
              <a:solidFill>
                <a:schemeClr val="bg1"/>
              </a:solidFill>
              <a:latin typeface="Gill Sans Light"/>
              <a:cs typeface="Gill Sans Light"/>
            </a:endParaRPr>
          </a:p>
        </p:txBody>
      </p:sp>
      <p:cxnSp>
        <p:nvCxnSpPr>
          <p:cNvPr id="8" name="Straight Arrow Connector 7"/>
          <p:cNvCxnSpPr>
            <a:stCxn id="7" idx="0"/>
          </p:cNvCxnSpPr>
          <p:nvPr/>
        </p:nvCxnSpPr>
        <p:spPr>
          <a:xfrm flipH="1" flipV="1">
            <a:off x="2814094" y="5767294"/>
            <a:ext cx="1385870" cy="250151"/>
          </a:xfrm>
          <a:prstGeom prst="straightConnector1">
            <a:avLst/>
          </a:prstGeom>
          <a:ln>
            <a:solidFill>
              <a:srgbClr val="C62E5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7" idx="0"/>
          </p:cNvCxnSpPr>
          <p:nvPr/>
        </p:nvCxnSpPr>
        <p:spPr>
          <a:xfrm flipH="1" flipV="1">
            <a:off x="3910868" y="5767294"/>
            <a:ext cx="289096" cy="250151"/>
          </a:xfrm>
          <a:prstGeom prst="straightConnector1">
            <a:avLst/>
          </a:prstGeom>
          <a:ln>
            <a:solidFill>
              <a:srgbClr val="C62E5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7" idx="0"/>
          </p:cNvCxnSpPr>
          <p:nvPr/>
        </p:nvCxnSpPr>
        <p:spPr>
          <a:xfrm flipV="1">
            <a:off x="4199964" y="5767294"/>
            <a:ext cx="1817867" cy="250151"/>
          </a:xfrm>
          <a:prstGeom prst="straightConnector1">
            <a:avLst/>
          </a:prstGeom>
          <a:ln>
            <a:solidFill>
              <a:srgbClr val="C62E5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3117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 smtClean="0">
                <a:latin typeface="Gill Sans Light"/>
                <a:cs typeface="Gill Sans Light"/>
              </a:rPr>
              <a:t>Challenges</a:t>
            </a:r>
          </a:p>
          <a:p>
            <a:r>
              <a:rPr lang="en-US" sz="4800" dirty="0" smtClean="0">
                <a:latin typeface="Gill Sans Light"/>
                <a:cs typeface="Gill Sans Light"/>
              </a:rPr>
              <a:t>beyond </a:t>
            </a:r>
            <a:r>
              <a:rPr lang="en-US" sz="4800" dirty="0">
                <a:latin typeface="Gill Sans Light"/>
                <a:cs typeface="Gill Sans Light"/>
              </a:rPr>
              <a:t>communication and stragglers bottlenecks </a:t>
            </a:r>
            <a:endParaRPr lang="en-US" sz="4800" dirty="0" smtClean="0"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233314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itle 140"/>
          <p:cNvSpPr>
            <a:spLocks noGrp="1"/>
          </p:cNvSpPr>
          <p:nvPr>
            <p:ph type="ctrTitle"/>
          </p:nvPr>
        </p:nvSpPr>
        <p:spPr>
          <a:xfrm>
            <a:off x="37480" y="-197059"/>
            <a:ext cx="9144000" cy="1470025"/>
          </a:xfrm>
        </p:spPr>
        <p:txBody>
          <a:bodyPr>
            <a:noAutofit/>
          </a:bodyPr>
          <a:lstStyle/>
          <a:p>
            <a:r>
              <a:rPr lang="en-US" sz="60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Adversarial Examples</a:t>
            </a:r>
            <a:endParaRPr lang="en-US" sz="6000" dirty="0">
              <a:solidFill>
                <a:srgbClr val="000000"/>
              </a:solidFill>
              <a:latin typeface="Gill Sans Light"/>
              <a:cs typeface="Gill Sans Ligh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52990" y="6488668"/>
            <a:ext cx="62910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Gill Sans Light"/>
                <a:cs typeface="Gill Sans Light"/>
              </a:rPr>
              <a:t>[http://</a:t>
            </a:r>
            <a:r>
              <a:rPr lang="en-US" dirty="0" err="1">
                <a:latin typeface="Gill Sans Light"/>
                <a:cs typeface="Gill Sans Light"/>
              </a:rPr>
              <a:t>karpathy.github.io</a:t>
            </a:r>
            <a:r>
              <a:rPr lang="en-US" dirty="0">
                <a:latin typeface="Gill Sans Light"/>
                <a:cs typeface="Gill Sans Light"/>
              </a:rPr>
              <a:t>/2015/03/30/breaking-</a:t>
            </a:r>
            <a:r>
              <a:rPr lang="en-US" dirty="0" err="1">
                <a:latin typeface="Gill Sans Light"/>
                <a:cs typeface="Gill Sans Light"/>
              </a:rPr>
              <a:t>convnets</a:t>
            </a:r>
            <a:r>
              <a:rPr lang="en-US" dirty="0" smtClean="0">
                <a:latin typeface="Gill Sans Light"/>
                <a:cs typeface="Gill Sans Light"/>
              </a:rPr>
              <a:t>/]</a:t>
            </a:r>
            <a:endParaRPr lang="en-US" dirty="0">
              <a:latin typeface="Gill Sans Light"/>
              <a:cs typeface="Gill Sans Light"/>
            </a:endParaRPr>
          </a:p>
        </p:txBody>
      </p:sp>
      <p:pic>
        <p:nvPicPr>
          <p:cNvPr id="2" name="Picture 1" descr="Screenshot 2018-04-16 21.20.3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3448"/>
            <a:ext cx="9144000" cy="535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352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itle 140"/>
          <p:cNvSpPr>
            <a:spLocks noGrp="1"/>
          </p:cNvSpPr>
          <p:nvPr>
            <p:ph type="ctrTitle"/>
          </p:nvPr>
        </p:nvSpPr>
        <p:spPr>
          <a:xfrm>
            <a:off x="37480" y="-74705"/>
            <a:ext cx="9144000" cy="1470025"/>
          </a:xfrm>
        </p:spPr>
        <p:txBody>
          <a:bodyPr>
            <a:noAutofit/>
          </a:bodyPr>
          <a:lstStyle/>
          <a:p>
            <a:pPr algn="r"/>
            <a:r>
              <a:rPr lang="en-US" sz="48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Robustness: a key Challenge</a:t>
            </a:r>
            <a:endParaRPr lang="en-US" sz="4800" dirty="0">
              <a:solidFill>
                <a:srgbClr val="000000"/>
              </a:solidFill>
              <a:latin typeface="Gill Sans Light"/>
              <a:cs typeface="Gill Sans Ligh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4440988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Gill Sans Light"/>
                <a:cs typeface="Gill Sans Light"/>
              </a:rPr>
              <a:t>“For [</a:t>
            </a:r>
            <a:r>
              <a:rPr lang="mr-IN" sz="2400" b="1" dirty="0" smtClean="0">
                <a:latin typeface="Gill Sans Light"/>
                <a:cs typeface="Gill Sans Light"/>
              </a:rPr>
              <a:t>…</a:t>
            </a:r>
            <a:r>
              <a:rPr lang="en-US" sz="2400" b="1" dirty="0" smtClean="0">
                <a:latin typeface="Gill Sans Light"/>
                <a:cs typeface="Gill Sans Light"/>
              </a:rPr>
              <a:t>] training </a:t>
            </a:r>
            <a:r>
              <a:rPr lang="en-US" sz="2400" b="1" dirty="0">
                <a:latin typeface="Gill Sans Light"/>
                <a:cs typeface="Gill Sans Light"/>
              </a:rPr>
              <a:t>and inference </a:t>
            </a:r>
            <a:r>
              <a:rPr lang="en-US" sz="2400" b="1" dirty="0" smtClean="0">
                <a:latin typeface="Gill Sans Light"/>
                <a:cs typeface="Gill Sans Light"/>
              </a:rPr>
              <a:t>[</a:t>
            </a:r>
            <a:r>
              <a:rPr lang="mr-IN" sz="2400" b="1" dirty="0" smtClean="0">
                <a:latin typeface="Gill Sans Light"/>
                <a:cs typeface="Gill Sans Light"/>
              </a:rPr>
              <a:t>…</a:t>
            </a:r>
            <a:r>
              <a:rPr lang="en-US" sz="2400" b="1" dirty="0" smtClean="0">
                <a:latin typeface="Gill Sans Light"/>
                <a:cs typeface="Gill Sans Light"/>
              </a:rPr>
              <a:t>] </a:t>
            </a:r>
            <a:r>
              <a:rPr lang="en-US" sz="2400" b="1" dirty="0">
                <a:latin typeface="Gill Sans Light"/>
                <a:cs typeface="Gill Sans Light"/>
              </a:rPr>
              <a:t>the importance of </a:t>
            </a:r>
            <a:r>
              <a:rPr lang="en-US" sz="2400" b="1" u="sng" dirty="0">
                <a:latin typeface="Gill Sans Light"/>
                <a:cs typeface="Gill Sans Light"/>
              </a:rPr>
              <a:t>disaster-readiness</a:t>
            </a:r>
            <a:r>
              <a:rPr lang="en-US" sz="2400" b="1" dirty="0">
                <a:latin typeface="Gill Sans Light"/>
                <a:cs typeface="Gill Sans Light"/>
              </a:rPr>
              <a:t> cannot be underestimated</a:t>
            </a:r>
            <a:r>
              <a:rPr lang="en-US" sz="2400" b="1" dirty="0" smtClean="0">
                <a:latin typeface="Gill Sans Light"/>
                <a:cs typeface="Gill Sans Light"/>
              </a:rPr>
              <a:t>.”</a:t>
            </a:r>
            <a:endParaRPr lang="en-US" sz="2400" b="1" dirty="0">
              <a:latin typeface="Gill Sans Light"/>
              <a:cs typeface="Gill Sans Ligh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40106" y="5377009"/>
            <a:ext cx="79337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dirty="0" smtClean="0">
                <a:latin typeface="Gill Sans Light"/>
                <a:cs typeface="Gill Sans Light"/>
              </a:rPr>
              <a:t>“Adversaries </a:t>
            </a:r>
            <a:r>
              <a:rPr lang="en-US" sz="2400" b="1" dirty="0">
                <a:latin typeface="Gill Sans Light"/>
                <a:cs typeface="Gill Sans Light"/>
              </a:rPr>
              <a:t>are </a:t>
            </a:r>
            <a:r>
              <a:rPr lang="en-US" sz="2400" b="1" dirty="0" smtClean="0">
                <a:latin typeface="Gill Sans Light"/>
                <a:cs typeface="Gill Sans Light"/>
              </a:rPr>
              <a:t>constantly searching </a:t>
            </a:r>
            <a:r>
              <a:rPr lang="en-US" sz="2400" b="1" dirty="0">
                <a:latin typeface="Gill Sans Light"/>
                <a:cs typeface="Gill Sans Light"/>
              </a:rPr>
              <a:t>for new </a:t>
            </a:r>
            <a:r>
              <a:rPr lang="en-US" sz="2400" b="1" dirty="0" smtClean="0">
                <a:latin typeface="Gill Sans Light"/>
                <a:cs typeface="Gill Sans Light"/>
              </a:rPr>
              <a:t>[</a:t>
            </a:r>
            <a:r>
              <a:rPr lang="mr-IN" sz="2400" b="1" dirty="0" smtClean="0">
                <a:latin typeface="Gill Sans Light"/>
                <a:cs typeface="Gill Sans Light"/>
              </a:rPr>
              <a:t>…</a:t>
            </a:r>
            <a:r>
              <a:rPr lang="en-US" sz="2400" b="1" dirty="0" smtClean="0">
                <a:latin typeface="Gill Sans Light"/>
                <a:cs typeface="Gill Sans Light"/>
              </a:rPr>
              <a:t>] </a:t>
            </a:r>
            <a:r>
              <a:rPr lang="en-US" sz="2400" b="1" dirty="0">
                <a:latin typeface="Gill Sans Light"/>
                <a:cs typeface="Gill Sans Light"/>
              </a:rPr>
              <a:t>ways to bypass our </a:t>
            </a:r>
            <a:r>
              <a:rPr lang="en-US" sz="2400" b="1" dirty="0" smtClean="0">
                <a:latin typeface="Gill Sans Light"/>
                <a:cs typeface="Gill Sans Light"/>
              </a:rPr>
              <a:t>identifiers [</a:t>
            </a:r>
            <a:r>
              <a:rPr lang="mr-IN" sz="2400" b="1" dirty="0" smtClean="0">
                <a:latin typeface="Gill Sans Light"/>
                <a:cs typeface="Gill Sans Light"/>
              </a:rPr>
              <a:t>…</a:t>
            </a:r>
            <a:r>
              <a:rPr lang="en-US" sz="2400" b="1" dirty="0" smtClean="0">
                <a:latin typeface="Gill Sans Light"/>
                <a:cs typeface="Gill Sans Light"/>
              </a:rPr>
              <a:t>]”</a:t>
            </a:r>
            <a:endParaRPr lang="en-US" sz="2400" b="1" dirty="0">
              <a:latin typeface="Gill Sans Light"/>
              <a:cs typeface="Gill Sans Ligh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 Light"/>
                <a:cs typeface="Gill Sans Light"/>
              </a:rPr>
              <a:t>Applied Machine Learning at Facebook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 Light"/>
                <a:cs typeface="Gill Sans Light"/>
              </a:rPr>
              <a:t>: A 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 Light"/>
                <a:cs typeface="Gill Sans Light"/>
              </a:rPr>
              <a:t>Datacenter Infrastructure 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 Light"/>
                <a:cs typeface="Gill Sans Light"/>
              </a:rPr>
              <a:t>Perspective [</a:t>
            </a:r>
            <a:r>
              <a:rPr lang="en-US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 Light"/>
                <a:cs typeface="Gill Sans Light"/>
              </a:rPr>
              <a:t>fb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 Light"/>
                <a:cs typeface="Gill Sans Light"/>
              </a:rPr>
              <a:t>, HPCA2018]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  <a:latin typeface="Gill Sans Light"/>
              <a:cs typeface="Gill Sans Light"/>
            </a:endParaRPr>
          </a:p>
        </p:txBody>
      </p:sp>
      <p:pic>
        <p:nvPicPr>
          <p:cNvPr id="6" name="Picture 5" descr="fb_cluster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0" y="1132003"/>
            <a:ext cx="5677705" cy="3143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465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itle 140"/>
          <p:cNvSpPr>
            <a:spLocks noGrp="1"/>
          </p:cNvSpPr>
          <p:nvPr>
            <p:ph type="ctrTitle"/>
          </p:nvPr>
        </p:nvSpPr>
        <p:spPr>
          <a:xfrm>
            <a:off x="37480" y="-74705"/>
            <a:ext cx="9144000" cy="1470025"/>
          </a:xfrm>
        </p:spPr>
        <p:txBody>
          <a:bodyPr>
            <a:noAutofit/>
          </a:bodyPr>
          <a:lstStyle/>
          <a:p>
            <a:pPr algn="r"/>
            <a:r>
              <a:rPr lang="en-US" sz="48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Robustness: a key Challenge</a:t>
            </a:r>
            <a:endParaRPr lang="en-US" sz="4800" dirty="0">
              <a:solidFill>
                <a:srgbClr val="000000"/>
              </a:solidFill>
              <a:latin typeface="Gill Sans Light"/>
              <a:cs typeface="Gill Sans Light"/>
            </a:endParaRPr>
          </a:p>
        </p:txBody>
      </p:sp>
      <p:pic>
        <p:nvPicPr>
          <p:cNvPr id="2" name="Picture 1" descr="Screenshot 2018-04-19 09.32.5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47" y="1122292"/>
            <a:ext cx="8312727" cy="573570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17871" y="3389403"/>
            <a:ext cx="2859562" cy="502534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24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24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pPr algn="ctr"/>
            <a:r>
              <a:rPr lang="en-US" dirty="0" smtClean="0">
                <a:solidFill>
                  <a:srgbClr val="000000"/>
                </a:solidFill>
                <a:latin typeface="Gill Sans Light"/>
                <a:cs typeface="Gill Sans Light"/>
              </a:rPr>
              <a:t>What if Adversarial?</a:t>
            </a:r>
          </a:p>
          <a:p>
            <a:pPr algn="ctr"/>
            <a:endParaRPr lang="en-US" dirty="0">
              <a:solidFill>
                <a:srgbClr val="000000"/>
              </a:solidFill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42449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itle 140"/>
          <p:cNvSpPr>
            <a:spLocks noGrp="1"/>
          </p:cNvSpPr>
          <p:nvPr>
            <p:ph type="ctrTitle"/>
          </p:nvPr>
        </p:nvSpPr>
        <p:spPr>
          <a:xfrm>
            <a:off x="37480" y="-197059"/>
            <a:ext cx="9144000" cy="1470025"/>
          </a:xfrm>
        </p:spPr>
        <p:txBody>
          <a:bodyPr>
            <a:noAutofit/>
          </a:bodyPr>
          <a:lstStyle/>
          <a:p>
            <a:r>
              <a:rPr lang="en-US" sz="5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Universal Adversarial Examples</a:t>
            </a:r>
            <a:endParaRPr lang="en-US" sz="5400" dirty="0">
              <a:solidFill>
                <a:srgbClr val="000000"/>
              </a:solidFill>
              <a:latin typeface="Gill Sans Light"/>
              <a:cs typeface="Gill Sans Light"/>
            </a:endParaRPr>
          </a:p>
        </p:txBody>
      </p:sp>
      <p:pic>
        <p:nvPicPr>
          <p:cNvPr id="3" name="Picture 2" descr="Screenshot 2018-04-16 21.26.1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50" y="1051694"/>
            <a:ext cx="6107480" cy="88290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26432" y="6165502"/>
            <a:ext cx="29175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Gill Sans Light"/>
                <a:cs typeface="Gill Sans Light"/>
              </a:rPr>
              <a:t>[</a:t>
            </a:r>
            <a:r>
              <a:rPr lang="en-US" dirty="0" err="1">
                <a:latin typeface="Gill Sans Light"/>
                <a:cs typeface="Gill Sans Light"/>
              </a:rPr>
              <a:t>Moosavi-Dezfooli</a:t>
            </a:r>
            <a:r>
              <a:rPr lang="en-US" dirty="0">
                <a:latin typeface="Gill Sans Light"/>
                <a:cs typeface="Gill Sans Light"/>
              </a:rPr>
              <a:t>, </a:t>
            </a:r>
            <a:r>
              <a:rPr lang="en-US" dirty="0" err="1">
                <a:latin typeface="Gill Sans Light"/>
                <a:cs typeface="Gill Sans Light"/>
              </a:rPr>
              <a:t>Fawzi</a:t>
            </a:r>
            <a:r>
              <a:rPr lang="en-US" dirty="0">
                <a:latin typeface="Gill Sans Light"/>
                <a:cs typeface="Gill Sans Light"/>
              </a:rPr>
              <a:t>, </a:t>
            </a:r>
            <a:endParaRPr lang="en-US" dirty="0" smtClean="0">
              <a:latin typeface="Gill Sans Light"/>
              <a:cs typeface="Gill Sans Light"/>
            </a:endParaRPr>
          </a:p>
          <a:p>
            <a:r>
              <a:rPr lang="en-US" dirty="0" err="1" smtClean="0">
                <a:latin typeface="Gill Sans Light"/>
                <a:cs typeface="Gill Sans Light"/>
              </a:rPr>
              <a:t>Fawzi</a:t>
            </a:r>
            <a:r>
              <a:rPr lang="en-US" dirty="0">
                <a:latin typeface="Gill Sans Light"/>
                <a:cs typeface="Gill Sans Light"/>
              </a:rPr>
              <a:t>, </a:t>
            </a:r>
            <a:r>
              <a:rPr lang="en-US" dirty="0" err="1">
                <a:latin typeface="Gill Sans Light"/>
                <a:cs typeface="Gill Sans Light"/>
              </a:rPr>
              <a:t>Frossard</a:t>
            </a:r>
            <a:r>
              <a:rPr lang="en-US" dirty="0">
                <a:latin typeface="Gill Sans Light"/>
                <a:cs typeface="Gill Sans Light"/>
              </a:rPr>
              <a:t>, CVPR2017]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426608" y="2964883"/>
            <a:ext cx="3717392" cy="1981990"/>
          </a:xfrm>
          <a:prstGeom prst="roundRect">
            <a:avLst>
              <a:gd name="adj" fmla="val 8888"/>
            </a:avLst>
          </a:prstGeom>
          <a:solidFill>
            <a:srgbClr val="202680">
              <a:alpha val="79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Gill Sans Light"/>
                <a:cs typeface="Gill Sans Light"/>
              </a:rPr>
              <a:t>Even image agnostic noise 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Gill Sans Light"/>
                <a:cs typeface="Gill Sans Light"/>
              </a:rPr>
              <a:t>can break predictions</a:t>
            </a:r>
          </a:p>
        </p:txBody>
      </p:sp>
    </p:spTree>
    <p:extLst>
      <p:ext uri="{BB962C8B-B14F-4D97-AF65-F5344CB8AC3E}">
        <p14:creationId xmlns:p14="http://schemas.microsoft.com/office/powerpoint/2010/main" val="4094743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itle 140"/>
          <p:cNvSpPr>
            <a:spLocks noGrp="1"/>
          </p:cNvSpPr>
          <p:nvPr>
            <p:ph type="ctrTitle"/>
          </p:nvPr>
        </p:nvSpPr>
        <p:spPr>
          <a:xfrm>
            <a:off x="37480" y="-237237"/>
            <a:ext cx="9144000" cy="1470025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Single Pixel Attacks</a:t>
            </a:r>
            <a:endParaRPr lang="en-US" sz="1600" dirty="0">
              <a:solidFill>
                <a:srgbClr val="000000"/>
              </a:solidFill>
              <a:latin typeface="Gill Sans Light"/>
              <a:cs typeface="Gill Sans Light"/>
            </a:endParaRPr>
          </a:p>
        </p:txBody>
      </p:sp>
      <p:pic>
        <p:nvPicPr>
          <p:cNvPr id="2" name="Picture 1" descr="Screenshot 2018-04-16 21.45.5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0" y="1146264"/>
            <a:ext cx="5752502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55448" y="600227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Gill Sans Light"/>
                <a:cs typeface="Gill Sans Light"/>
              </a:rPr>
              <a:t>[Su, Vargas, </a:t>
            </a:r>
            <a:r>
              <a:rPr lang="en-US" dirty="0" err="1" smtClean="0">
                <a:latin typeface="Gill Sans Light"/>
                <a:cs typeface="Gill Sans Light"/>
              </a:rPr>
              <a:t>Kouichi</a:t>
            </a:r>
            <a:r>
              <a:rPr lang="en-US" dirty="0" smtClean="0">
                <a:latin typeface="Gill Sans Light"/>
                <a:cs typeface="Gill Sans Light"/>
              </a:rPr>
              <a:t> 2017]</a:t>
            </a:r>
            <a:endParaRPr lang="en-US" dirty="0"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93338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itle 140"/>
          <p:cNvSpPr>
            <a:spLocks noGrp="1"/>
          </p:cNvSpPr>
          <p:nvPr>
            <p:ph type="ctrTitle"/>
          </p:nvPr>
        </p:nvSpPr>
        <p:spPr>
          <a:xfrm>
            <a:off x="37480" y="-237237"/>
            <a:ext cx="9144000" cy="1470025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rgbClr val="000000"/>
                </a:solidFill>
                <a:latin typeface="Gill Sans Light"/>
                <a:cs typeface="Gill Sans Light"/>
              </a:rPr>
              <a:t>Adversarial Examples in Real Time</a:t>
            </a:r>
            <a:endParaRPr lang="en-US" sz="1600" dirty="0">
              <a:solidFill>
                <a:srgbClr val="000000"/>
              </a:solidFill>
              <a:latin typeface="Gill Sans Light"/>
              <a:cs typeface="Gill Sans Light"/>
            </a:endParaRPr>
          </a:p>
        </p:txBody>
      </p:sp>
      <p:pic>
        <p:nvPicPr>
          <p:cNvPr id="4" name="Picture 3" descr="rifle_turtle.0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2686" y="1332439"/>
            <a:ext cx="10108413" cy="5544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285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dv_cat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17" y="539230"/>
            <a:ext cx="8142170" cy="6513736"/>
          </a:xfrm>
          <a:prstGeom prst="rect">
            <a:avLst/>
          </a:prstGeom>
        </p:spPr>
      </p:pic>
      <p:sp>
        <p:nvSpPr>
          <p:cNvPr id="141" name="Title 140"/>
          <p:cNvSpPr>
            <a:spLocks noGrp="1"/>
          </p:cNvSpPr>
          <p:nvPr>
            <p:ph type="ctrTitle"/>
          </p:nvPr>
        </p:nvSpPr>
        <p:spPr>
          <a:xfrm>
            <a:off x="37480" y="-237237"/>
            <a:ext cx="9144000" cy="1470025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Adversarial Examples in Real Time</a:t>
            </a:r>
            <a:endParaRPr lang="en-US" sz="1600" dirty="0">
              <a:solidFill>
                <a:srgbClr val="000000"/>
              </a:solidFill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990778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21523</TotalTime>
  <Words>1110</Words>
  <Application>Microsoft Macintosh PowerPoint</Application>
  <PresentationFormat>On-screen Show (4:3)</PresentationFormat>
  <Paragraphs>364</Paragraphs>
  <Slides>51</Slides>
  <Notes>50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2" baseType="lpstr">
      <vt:lpstr>Office Theme</vt:lpstr>
      <vt:lpstr>PowerPoint Presentation</vt:lpstr>
      <vt:lpstr>Robustness of Classification</vt:lpstr>
      <vt:lpstr>PowerPoint Presentation</vt:lpstr>
      <vt:lpstr>Adversarial Examples</vt:lpstr>
      <vt:lpstr>Adversarial Examples</vt:lpstr>
      <vt:lpstr>Universal Adversarial Examples</vt:lpstr>
      <vt:lpstr>Single Pixel Attacks</vt:lpstr>
      <vt:lpstr>Adversarial Examples in Real Time</vt:lpstr>
      <vt:lpstr>Adversarial Examples in Real Time</vt:lpstr>
      <vt:lpstr>Adv. Example + ML in the wild</vt:lpstr>
      <vt:lpstr>PowerPoint Presentation</vt:lpstr>
      <vt:lpstr>Robustness of Classification</vt:lpstr>
      <vt:lpstr>PowerPoint Presentation</vt:lpstr>
      <vt:lpstr>Threat Models</vt:lpstr>
      <vt:lpstr>General Attack Mechanism</vt:lpstr>
      <vt:lpstr>Fast Gradient Sign Method </vt:lpstr>
      <vt:lpstr>Fast Gradient Sign Method </vt:lpstr>
      <vt:lpstr>Fast Gradient Sign Method </vt:lpstr>
      <vt:lpstr>Defense??</vt:lpstr>
      <vt:lpstr>Obfuscated Gradients</vt:lpstr>
      <vt:lpstr>Data “Cleaning”, or Pre-Processing</vt:lpstr>
      <vt:lpstr>Obfuscated Grads won’t do it</vt:lpstr>
      <vt:lpstr>Any good Defense??</vt:lpstr>
      <vt:lpstr>Adversarial Training</vt:lpstr>
      <vt:lpstr>PowerPoint Presentation</vt:lpstr>
      <vt:lpstr>Robust Optimization to the rescue</vt:lpstr>
      <vt:lpstr>Saddle point </vt:lpstr>
      <vt:lpstr>Saddle point </vt:lpstr>
      <vt:lpstr>Suggested Defense: Adversarial Training</vt:lpstr>
      <vt:lpstr>Suggested Defense: Adversarial Training</vt:lpstr>
      <vt:lpstr>Danskin’s Theorem</vt:lpstr>
      <vt:lpstr>Suggested Defense: Adversarial Training</vt:lpstr>
      <vt:lpstr>Inner Maximization</vt:lpstr>
      <vt:lpstr>Inner Maximization</vt:lpstr>
      <vt:lpstr>Accuracy</vt:lpstr>
      <vt:lpstr>How does the trained filters look?</vt:lpstr>
      <vt:lpstr>1st-Order Adversaries</vt:lpstr>
      <vt:lpstr>PowerPoint Presentation</vt:lpstr>
      <vt:lpstr>Here’s an idea</vt:lpstr>
      <vt:lpstr>Issue:  How do we represent Reality?</vt:lpstr>
      <vt:lpstr>Here’s an idea</vt:lpstr>
      <vt:lpstr>Defenses with GANs</vt:lpstr>
      <vt:lpstr>Robust Manifold Defense</vt:lpstr>
      <vt:lpstr>Robust Manifold Defense</vt:lpstr>
      <vt:lpstr>Robust Manifold Defense</vt:lpstr>
      <vt:lpstr>PowerPoint Presentation</vt:lpstr>
      <vt:lpstr>PowerPoint Presentation</vt:lpstr>
      <vt:lpstr>PowerPoint Presentation</vt:lpstr>
      <vt:lpstr>PowerPoint Presentation</vt:lpstr>
      <vt:lpstr>Robustness: a key Challenge</vt:lpstr>
      <vt:lpstr>Robustness: a key Challenge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anadim</dc:creator>
  <cp:lastModifiedBy>anadim</cp:lastModifiedBy>
  <cp:revision>2490</cp:revision>
  <cp:lastPrinted>2015-02-25T04:53:56Z</cp:lastPrinted>
  <dcterms:created xsi:type="dcterms:W3CDTF">2015-02-09T20:18:11Z</dcterms:created>
  <dcterms:modified xsi:type="dcterms:W3CDTF">2018-09-17T12:32:59Z</dcterms:modified>
</cp:coreProperties>
</file>