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2"/>
  </p:notesMasterIdLst>
  <p:sldIdLst>
    <p:sldId id="878" r:id="rId2"/>
    <p:sldId id="861" r:id="rId3"/>
    <p:sldId id="879" r:id="rId4"/>
    <p:sldId id="745" r:id="rId5"/>
    <p:sldId id="697" r:id="rId6"/>
    <p:sldId id="833" r:id="rId7"/>
    <p:sldId id="880" r:id="rId8"/>
    <p:sldId id="881" r:id="rId9"/>
    <p:sldId id="882" r:id="rId10"/>
    <p:sldId id="888" r:id="rId11"/>
    <p:sldId id="885" r:id="rId12"/>
    <p:sldId id="886" r:id="rId13"/>
    <p:sldId id="887" r:id="rId14"/>
    <p:sldId id="889" r:id="rId15"/>
    <p:sldId id="890" r:id="rId16"/>
    <p:sldId id="891" r:id="rId17"/>
    <p:sldId id="892" r:id="rId18"/>
    <p:sldId id="893" r:id="rId19"/>
    <p:sldId id="894" r:id="rId20"/>
    <p:sldId id="895" r:id="rId21"/>
    <p:sldId id="896" r:id="rId22"/>
    <p:sldId id="883" r:id="rId23"/>
    <p:sldId id="897" r:id="rId24"/>
    <p:sldId id="898" r:id="rId25"/>
    <p:sldId id="826" r:id="rId26"/>
    <p:sldId id="899" r:id="rId27"/>
    <p:sldId id="698" r:id="rId28"/>
    <p:sldId id="700" r:id="rId29"/>
    <p:sldId id="863" r:id="rId30"/>
    <p:sldId id="901" r:id="rId31"/>
    <p:sldId id="900" r:id="rId32"/>
    <p:sldId id="902" r:id="rId33"/>
    <p:sldId id="865" r:id="rId34"/>
    <p:sldId id="834" r:id="rId35"/>
    <p:sldId id="847" r:id="rId36"/>
    <p:sldId id="904" r:id="rId37"/>
    <p:sldId id="906" r:id="rId38"/>
    <p:sldId id="908" r:id="rId39"/>
    <p:sldId id="909" r:id="rId40"/>
    <p:sldId id="910" r:id="rId41"/>
    <p:sldId id="911" r:id="rId42"/>
    <p:sldId id="912" r:id="rId43"/>
    <p:sldId id="913" r:id="rId44"/>
    <p:sldId id="914" r:id="rId45"/>
    <p:sldId id="915" r:id="rId46"/>
    <p:sldId id="916" r:id="rId47"/>
    <p:sldId id="917" r:id="rId48"/>
    <p:sldId id="907" r:id="rId49"/>
    <p:sldId id="905" r:id="rId50"/>
    <p:sldId id="875"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F8DD"/>
    <a:srgbClr val="137CF8"/>
    <a:srgbClr val="FF5D6E"/>
    <a:srgbClr val="FB3D6C"/>
    <a:srgbClr val="202680"/>
    <a:srgbClr val="C62E51"/>
    <a:srgbClr val="F2939F"/>
    <a:srgbClr val="4DADE9"/>
    <a:srgbClr val="161920"/>
    <a:srgbClr val="0E17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20" autoAdjust="0"/>
    <p:restoredTop sz="88776" autoAdjust="0"/>
  </p:normalViewPr>
  <p:slideViewPr>
    <p:cSldViewPr snapToGrid="0" snapToObjects="1">
      <p:cViewPr varScale="1">
        <p:scale>
          <a:sx n="75" d="100"/>
          <a:sy n="75" d="100"/>
        </p:scale>
        <p:origin x="-2224" y="-120"/>
      </p:cViewPr>
      <p:guideLst>
        <p:guide orient="horz" pos="2160"/>
        <p:guide pos="2880"/>
      </p:guideLst>
    </p:cSldViewPr>
  </p:slideViewPr>
  <p:outlineViewPr>
    <p:cViewPr>
      <p:scale>
        <a:sx n="33" d="100"/>
        <a:sy n="33" d="100"/>
      </p:scale>
      <p:origin x="0" y="668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9" d="100"/>
          <a:sy n="79" d="100"/>
        </p:scale>
        <p:origin x="-3352"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1EB45C-8114-C243-8E1F-D22FE5297BD3}" type="datetimeFigureOut">
              <a:rPr lang="en-US" smtClean="0"/>
              <a:t>4/10/18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2C0B1A-A5F3-4E46-8999-3B7E7331160B}" type="slidenum">
              <a:rPr lang="en-US" smtClean="0"/>
              <a:t>‹#›</a:t>
            </a:fld>
            <a:endParaRPr lang="en-US"/>
          </a:p>
        </p:txBody>
      </p:sp>
    </p:spTree>
    <p:extLst>
      <p:ext uri="{BB962C8B-B14F-4D97-AF65-F5344CB8AC3E}">
        <p14:creationId xmlns:p14="http://schemas.microsoft.com/office/powerpoint/2010/main" val="40378758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03F1C1-24F2-D340-9F3B-38E8C457EFD2}" type="slidenum">
              <a:rPr lang="en-US" smtClean="0"/>
              <a:t>1</a:t>
            </a:fld>
            <a:endParaRPr lang="en-US"/>
          </a:p>
        </p:txBody>
      </p:sp>
    </p:spTree>
    <p:extLst>
      <p:ext uri="{BB962C8B-B14F-4D97-AF65-F5344CB8AC3E}">
        <p14:creationId xmlns:p14="http://schemas.microsoft.com/office/powerpoint/2010/main" val="2218587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03F1C1-24F2-D340-9F3B-38E8C457EFD2}" type="slidenum">
              <a:rPr lang="en-US" smtClean="0"/>
              <a:t>10</a:t>
            </a:fld>
            <a:endParaRPr lang="en-US"/>
          </a:p>
        </p:txBody>
      </p:sp>
    </p:spTree>
    <p:extLst>
      <p:ext uri="{BB962C8B-B14F-4D97-AF65-F5344CB8AC3E}">
        <p14:creationId xmlns:p14="http://schemas.microsoft.com/office/powerpoint/2010/main" val="2218587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03F1C1-24F2-D340-9F3B-38E8C457EFD2}" type="slidenum">
              <a:rPr lang="en-US" smtClean="0"/>
              <a:t>11</a:t>
            </a:fld>
            <a:endParaRPr lang="en-US"/>
          </a:p>
        </p:txBody>
      </p:sp>
    </p:spTree>
    <p:extLst>
      <p:ext uri="{BB962C8B-B14F-4D97-AF65-F5344CB8AC3E}">
        <p14:creationId xmlns:p14="http://schemas.microsoft.com/office/powerpoint/2010/main" val="2218587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C0B1A-A5F3-4E46-8999-3B7E7331160B}" type="slidenum">
              <a:rPr lang="en-US" smtClean="0"/>
              <a:t>12</a:t>
            </a:fld>
            <a:endParaRPr lang="en-US"/>
          </a:p>
        </p:txBody>
      </p:sp>
    </p:spTree>
    <p:extLst>
      <p:ext uri="{BB962C8B-B14F-4D97-AF65-F5344CB8AC3E}">
        <p14:creationId xmlns:p14="http://schemas.microsoft.com/office/powerpoint/2010/main" val="4135332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C0B1A-A5F3-4E46-8999-3B7E7331160B}" type="slidenum">
              <a:rPr lang="en-US" smtClean="0"/>
              <a:t>13</a:t>
            </a:fld>
            <a:endParaRPr lang="en-US"/>
          </a:p>
        </p:txBody>
      </p:sp>
    </p:spTree>
    <p:extLst>
      <p:ext uri="{BB962C8B-B14F-4D97-AF65-F5344CB8AC3E}">
        <p14:creationId xmlns:p14="http://schemas.microsoft.com/office/powerpoint/2010/main" val="4135332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C0B1A-A5F3-4E46-8999-3B7E7331160B}" type="slidenum">
              <a:rPr lang="en-US" smtClean="0"/>
              <a:t>14</a:t>
            </a:fld>
            <a:endParaRPr lang="en-US"/>
          </a:p>
        </p:txBody>
      </p:sp>
    </p:spTree>
    <p:extLst>
      <p:ext uri="{BB962C8B-B14F-4D97-AF65-F5344CB8AC3E}">
        <p14:creationId xmlns:p14="http://schemas.microsoft.com/office/powerpoint/2010/main" val="4135332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C0B1A-A5F3-4E46-8999-3B7E7331160B}" type="slidenum">
              <a:rPr lang="en-US" smtClean="0"/>
              <a:t>15</a:t>
            </a:fld>
            <a:endParaRPr lang="en-US"/>
          </a:p>
        </p:txBody>
      </p:sp>
    </p:spTree>
    <p:extLst>
      <p:ext uri="{BB962C8B-B14F-4D97-AF65-F5344CB8AC3E}">
        <p14:creationId xmlns:p14="http://schemas.microsoft.com/office/powerpoint/2010/main" val="4135332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C0B1A-A5F3-4E46-8999-3B7E7331160B}" type="slidenum">
              <a:rPr lang="en-US" smtClean="0"/>
              <a:t>16</a:t>
            </a:fld>
            <a:endParaRPr lang="en-US"/>
          </a:p>
        </p:txBody>
      </p:sp>
    </p:spTree>
    <p:extLst>
      <p:ext uri="{BB962C8B-B14F-4D97-AF65-F5344CB8AC3E}">
        <p14:creationId xmlns:p14="http://schemas.microsoft.com/office/powerpoint/2010/main" val="4135332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C0B1A-A5F3-4E46-8999-3B7E7331160B}" type="slidenum">
              <a:rPr lang="en-US" smtClean="0"/>
              <a:t>17</a:t>
            </a:fld>
            <a:endParaRPr lang="en-US"/>
          </a:p>
        </p:txBody>
      </p:sp>
    </p:spTree>
    <p:extLst>
      <p:ext uri="{BB962C8B-B14F-4D97-AF65-F5344CB8AC3E}">
        <p14:creationId xmlns:p14="http://schemas.microsoft.com/office/powerpoint/2010/main" val="41353320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C0B1A-A5F3-4E46-8999-3B7E7331160B}" type="slidenum">
              <a:rPr lang="en-US" smtClean="0"/>
              <a:t>18</a:t>
            </a:fld>
            <a:endParaRPr lang="en-US"/>
          </a:p>
        </p:txBody>
      </p:sp>
    </p:spTree>
    <p:extLst>
      <p:ext uri="{BB962C8B-B14F-4D97-AF65-F5344CB8AC3E}">
        <p14:creationId xmlns:p14="http://schemas.microsoft.com/office/powerpoint/2010/main" val="4135332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C0B1A-A5F3-4E46-8999-3B7E7331160B}" type="slidenum">
              <a:rPr lang="en-US" smtClean="0"/>
              <a:t>19</a:t>
            </a:fld>
            <a:endParaRPr lang="en-US"/>
          </a:p>
        </p:txBody>
      </p:sp>
    </p:spTree>
    <p:extLst>
      <p:ext uri="{BB962C8B-B14F-4D97-AF65-F5344CB8AC3E}">
        <p14:creationId xmlns:p14="http://schemas.microsoft.com/office/powerpoint/2010/main" val="4135332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C0B1A-A5F3-4E46-8999-3B7E7331160B}" type="slidenum">
              <a:rPr lang="en-US" smtClean="0"/>
              <a:t>2</a:t>
            </a:fld>
            <a:endParaRPr lang="en-US"/>
          </a:p>
        </p:txBody>
      </p:sp>
    </p:spTree>
    <p:extLst>
      <p:ext uri="{BB962C8B-B14F-4D97-AF65-F5344CB8AC3E}">
        <p14:creationId xmlns:p14="http://schemas.microsoft.com/office/powerpoint/2010/main" val="4135332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C0B1A-A5F3-4E46-8999-3B7E7331160B}" type="slidenum">
              <a:rPr lang="en-US" smtClean="0"/>
              <a:t>20</a:t>
            </a:fld>
            <a:endParaRPr lang="en-US"/>
          </a:p>
        </p:txBody>
      </p:sp>
    </p:spTree>
    <p:extLst>
      <p:ext uri="{BB962C8B-B14F-4D97-AF65-F5344CB8AC3E}">
        <p14:creationId xmlns:p14="http://schemas.microsoft.com/office/powerpoint/2010/main" val="4135332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C0B1A-A5F3-4E46-8999-3B7E7331160B}" type="slidenum">
              <a:rPr lang="en-US" smtClean="0"/>
              <a:t>21</a:t>
            </a:fld>
            <a:endParaRPr lang="en-US"/>
          </a:p>
        </p:txBody>
      </p:sp>
    </p:spTree>
    <p:extLst>
      <p:ext uri="{BB962C8B-B14F-4D97-AF65-F5344CB8AC3E}">
        <p14:creationId xmlns:p14="http://schemas.microsoft.com/office/powerpoint/2010/main" val="4135332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03F1C1-24F2-D340-9F3B-38E8C457EFD2}" type="slidenum">
              <a:rPr lang="en-US" smtClean="0"/>
              <a:t>22</a:t>
            </a:fld>
            <a:endParaRPr lang="en-US"/>
          </a:p>
        </p:txBody>
      </p:sp>
    </p:spTree>
    <p:extLst>
      <p:ext uri="{BB962C8B-B14F-4D97-AF65-F5344CB8AC3E}">
        <p14:creationId xmlns:p14="http://schemas.microsoft.com/office/powerpoint/2010/main" val="2218587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C0B1A-A5F3-4E46-8999-3B7E7331160B}" type="slidenum">
              <a:rPr lang="en-US" smtClean="0"/>
              <a:t>23</a:t>
            </a:fld>
            <a:endParaRPr lang="en-US"/>
          </a:p>
        </p:txBody>
      </p:sp>
    </p:spTree>
    <p:extLst>
      <p:ext uri="{BB962C8B-B14F-4D97-AF65-F5344CB8AC3E}">
        <p14:creationId xmlns:p14="http://schemas.microsoft.com/office/powerpoint/2010/main" val="41353320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C0B1A-A5F3-4E46-8999-3B7E7331160B}" type="slidenum">
              <a:rPr lang="en-US" smtClean="0"/>
              <a:t>24</a:t>
            </a:fld>
            <a:endParaRPr lang="en-US"/>
          </a:p>
        </p:txBody>
      </p:sp>
    </p:spTree>
    <p:extLst>
      <p:ext uri="{BB962C8B-B14F-4D97-AF65-F5344CB8AC3E}">
        <p14:creationId xmlns:p14="http://schemas.microsoft.com/office/powerpoint/2010/main" val="4135332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C0B1A-A5F3-4E46-8999-3B7E7331160B}" type="slidenum">
              <a:rPr lang="en-US" smtClean="0"/>
              <a:t>25</a:t>
            </a:fld>
            <a:endParaRPr lang="en-US"/>
          </a:p>
        </p:txBody>
      </p:sp>
    </p:spTree>
    <p:extLst>
      <p:ext uri="{BB962C8B-B14F-4D97-AF65-F5344CB8AC3E}">
        <p14:creationId xmlns:p14="http://schemas.microsoft.com/office/powerpoint/2010/main" val="4135332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03F1C1-24F2-D340-9F3B-38E8C457EFD2}" type="slidenum">
              <a:rPr lang="en-US" smtClean="0"/>
              <a:t>26</a:t>
            </a:fld>
            <a:endParaRPr lang="en-US"/>
          </a:p>
        </p:txBody>
      </p:sp>
    </p:spTree>
    <p:extLst>
      <p:ext uri="{BB962C8B-B14F-4D97-AF65-F5344CB8AC3E}">
        <p14:creationId xmlns:p14="http://schemas.microsoft.com/office/powerpoint/2010/main" val="22185872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C832E-D10C-4ECF-AADB-4DB008C3387A}" type="slidenum">
              <a:rPr lang="en-US" smtClean="0"/>
              <a:t>27</a:t>
            </a:fld>
            <a:endParaRPr lang="en-US"/>
          </a:p>
        </p:txBody>
      </p:sp>
    </p:spTree>
    <p:extLst>
      <p:ext uri="{BB962C8B-B14F-4D97-AF65-F5344CB8AC3E}">
        <p14:creationId xmlns:p14="http://schemas.microsoft.com/office/powerpoint/2010/main" val="18054974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C832E-D10C-4ECF-AADB-4DB008C3387A}" type="slidenum">
              <a:rPr lang="en-US" smtClean="0"/>
              <a:t>28</a:t>
            </a:fld>
            <a:endParaRPr lang="en-US"/>
          </a:p>
        </p:txBody>
      </p:sp>
    </p:spTree>
    <p:extLst>
      <p:ext uri="{BB962C8B-B14F-4D97-AF65-F5344CB8AC3E}">
        <p14:creationId xmlns:p14="http://schemas.microsoft.com/office/powerpoint/2010/main" val="936091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C832E-D10C-4ECF-AADB-4DB008C3387A}" type="slidenum">
              <a:rPr lang="en-US" smtClean="0"/>
              <a:t>29</a:t>
            </a:fld>
            <a:endParaRPr lang="en-US"/>
          </a:p>
        </p:txBody>
      </p:sp>
    </p:spTree>
    <p:extLst>
      <p:ext uri="{BB962C8B-B14F-4D97-AF65-F5344CB8AC3E}">
        <p14:creationId xmlns:p14="http://schemas.microsoft.com/office/powerpoint/2010/main" val="1116536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C0B1A-A5F3-4E46-8999-3B7E7331160B}" type="slidenum">
              <a:rPr lang="en-US" smtClean="0"/>
              <a:t>3</a:t>
            </a:fld>
            <a:endParaRPr lang="en-US"/>
          </a:p>
        </p:txBody>
      </p:sp>
    </p:spTree>
    <p:extLst>
      <p:ext uri="{BB962C8B-B14F-4D97-AF65-F5344CB8AC3E}">
        <p14:creationId xmlns:p14="http://schemas.microsoft.com/office/powerpoint/2010/main" val="4135332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C832E-D10C-4ECF-AADB-4DB008C3387A}" type="slidenum">
              <a:rPr lang="en-US" smtClean="0"/>
              <a:t>30</a:t>
            </a:fld>
            <a:endParaRPr lang="en-US"/>
          </a:p>
        </p:txBody>
      </p:sp>
    </p:spTree>
    <p:extLst>
      <p:ext uri="{BB962C8B-B14F-4D97-AF65-F5344CB8AC3E}">
        <p14:creationId xmlns:p14="http://schemas.microsoft.com/office/powerpoint/2010/main" val="1116536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C0B1A-A5F3-4E46-8999-3B7E7331160B}" type="slidenum">
              <a:rPr lang="en-US" smtClean="0"/>
              <a:t>31</a:t>
            </a:fld>
            <a:endParaRPr lang="en-US"/>
          </a:p>
        </p:txBody>
      </p:sp>
    </p:spTree>
    <p:extLst>
      <p:ext uri="{BB962C8B-B14F-4D97-AF65-F5344CB8AC3E}">
        <p14:creationId xmlns:p14="http://schemas.microsoft.com/office/powerpoint/2010/main" val="41353320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40% compared to best of </a:t>
            </a:r>
            <a:r>
              <a:rPr lang="en-US" dirty="0" err="1" smtClean="0"/>
              <a:t>uncoded</a:t>
            </a:r>
            <a:endParaRPr lang="en-US" dirty="0" smtClean="0"/>
          </a:p>
          <a:p>
            <a:endParaRPr lang="en-US" dirty="0" smtClean="0"/>
          </a:p>
          <a:p>
            <a:r>
              <a:rPr lang="en-US" dirty="0" err="1" smtClean="0"/>
              <a:t>paranthesis</a:t>
            </a:r>
            <a:r>
              <a:rPr lang="en-US" dirty="0" smtClean="0"/>
              <a:t> </a:t>
            </a:r>
            <a:r>
              <a:rPr lang="en-US" dirty="0" err="1" smtClean="0"/>
              <a:t>uncoded</a:t>
            </a:r>
            <a:r>
              <a:rPr lang="en-US" dirty="0" smtClean="0"/>
              <a:t> the first 3</a:t>
            </a:r>
            <a:endParaRPr lang="en-US" dirty="0"/>
          </a:p>
        </p:txBody>
      </p:sp>
      <p:sp>
        <p:nvSpPr>
          <p:cNvPr id="4" name="Slide Number Placeholder 3"/>
          <p:cNvSpPr>
            <a:spLocks noGrp="1"/>
          </p:cNvSpPr>
          <p:nvPr>
            <p:ph type="sldNum" sz="quarter" idx="10"/>
          </p:nvPr>
        </p:nvSpPr>
        <p:spPr/>
        <p:txBody>
          <a:bodyPr/>
          <a:lstStyle/>
          <a:p>
            <a:fld id="{6DCC832E-D10C-4ECF-AADB-4DB008C3387A}" type="slidenum">
              <a:rPr lang="en-US" smtClean="0"/>
              <a:t>34</a:t>
            </a:fld>
            <a:endParaRPr lang="en-US"/>
          </a:p>
        </p:txBody>
      </p:sp>
    </p:spTree>
    <p:extLst>
      <p:ext uri="{BB962C8B-B14F-4D97-AF65-F5344CB8AC3E}">
        <p14:creationId xmlns:p14="http://schemas.microsoft.com/office/powerpoint/2010/main" val="574169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03F1C1-24F2-D340-9F3B-38E8C457EFD2}" type="slidenum">
              <a:rPr lang="en-US" smtClean="0"/>
              <a:t>36</a:t>
            </a:fld>
            <a:endParaRPr lang="en-US"/>
          </a:p>
        </p:txBody>
      </p:sp>
    </p:spTree>
    <p:extLst>
      <p:ext uri="{BB962C8B-B14F-4D97-AF65-F5344CB8AC3E}">
        <p14:creationId xmlns:p14="http://schemas.microsoft.com/office/powerpoint/2010/main" val="22185872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03F1C1-24F2-D340-9F3B-38E8C457EFD2}" type="slidenum">
              <a:rPr lang="en-US" smtClean="0"/>
              <a:t>37</a:t>
            </a:fld>
            <a:endParaRPr lang="en-US"/>
          </a:p>
        </p:txBody>
      </p:sp>
    </p:spTree>
    <p:extLst>
      <p:ext uri="{BB962C8B-B14F-4D97-AF65-F5344CB8AC3E}">
        <p14:creationId xmlns:p14="http://schemas.microsoft.com/office/powerpoint/2010/main" val="22185872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C0B1A-A5F3-4E46-8999-3B7E7331160B}" type="slidenum">
              <a:rPr lang="en-US" smtClean="0"/>
              <a:t>38</a:t>
            </a:fld>
            <a:endParaRPr lang="en-US"/>
          </a:p>
        </p:txBody>
      </p:sp>
    </p:spTree>
    <p:extLst>
      <p:ext uri="{BB962C8B-B14F-4D97-AF65-F5344CB8AC3E}">
        <p14:creationId xmlns:p14="http://schemas.microsoft.com/office/powerpoint/2010/main" val="41353320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C832E-D10C-4ECF-AADB-4DB008C3387A}" type="slidenum">
              <a:rPr lang="en-US" smtClean="0"/>
              <a:t>41</a:t>
            </a:fld>
            <a:endParaRPr lang="en-US"/>
          </a:p>
        </p:txBody>
      </p:sp>
    </p:spTree>
    <p:extLst>
      <p:ext uri="{BB962C8B-B14F-4D97-AF65-F5344CB8AC3E}">
        <p14:creationId xmlns:p14="http://schemas.microsoft.com/office/powerpoint/2010/main" val="946287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C832E-D10C-4ECF-AADB-4DB008C3387A}" type="slidenum">
              <a:rPr lang="en-US" smtClean="0"/>
              <a:t>42</a:t>
            </a:fld>
            <a:endParaRPr lang="en-US"/>
          </a:p>
        </p:txBody>
      </p:sp>
    </p:spTree>
    <p:extLst>
      <p:ext uri="{BB962C8B-B14F-4D97-AF65-F5344CB8AC3E}">
        <p14:creationId xmlns:p14="http://schemas.microsoft.com/office/powerpoint/2010/main" val="946287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C832E-D10C-4ECF-AADB-4DB008C3387A}" type="slidenum">
              <a:rPr lang="en-US" smtClean="0"/>
              <a:t>43</a:t>
            </a:fld>
            <a:endParaRPr lang="en-US"/>
          </a:p>
        </p:txBody>
      </p:sp>
    </p:spTree>
    <p:extLst>
      <p:ext uri="{BB962C8B-B14F-4D97-AF65-F5344CB8AC3E}">
        <p14:creationId xmlns:p14="http://schemas.microsoft.com/office/powerpoint/2010/main" val="946287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CC832E-D10C-4ECF-AADB-4DB008C3387A}" type="slidenum">
              <a:rPr lang="en-US" smtClean="0"/>
              <a:t>44</a:t>
            </a:fld>
            <a:endParaRPr lang="en-US"/>
          </a:p>
        </p:txBody>
      </p:sp>
    </p:spTree>
    <p:extLst>
      <p:ext uri="{BB962C8B-B14F-4D97-AF65-F5344CB8AC3E}">
        <p14:creationId xmlns:p14="http://schemas.microsoft.com/office/powerpoint/2010/main" val="94628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C0B1A-A5F3-4E46-8999-3B7E7331160B}" type="slidenum">
              <a:rPr lang="en-US" smtClean="0"/>
              <a:t>4</a:t>
            </a:fld>
            <a:endParaRPr lang="en-US"/>
          </a:p>
        </p:txBody>
      </p:sp>
    </p:spTree>
    <p:extLst>
      <p:ext uri="{BB962C8B-B14F-4D97-AF65-F5344CB8AC3E}">
        <p14:creationId xmlns:p14="http://schemas.microsoft.com/office/powerpoint/2010/main" val="41353320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03F1C1-24F2-D340-9F3B-38E8C457EFD2}" type="slidenum">
              <a:rPr lang="en-US" smtClean="0"/>
              <a:t>48</a:t>
            </a:fld>
            <a:endParaRPr lang="en-US"/>
          </a:p>
        </p:txBody>
      </p:sp>
    </p:spTree>
    <p:extLst>
      <p:ext uri="{BB962C8B-B14F-4D97-AF65-F5344CB8AC3E}">
        <p14:creationId xmlns:p14="http://schemas.microsoft.com/office/powerpoint/2010/main" val="22185872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03F1C1-24F2-D340-9F3B-38E8C457EFD2}" type="slidenum">
              <a:rPr lang="en-US" smtClean="0"/>
              <a:t>49</a:t>
            </a:fld>
            <a:endParaRPr lang="en-US"/>
          </a:p>
        </p:txBody>
      </p:sp>
    </p:spTree>
    <p:extLst>
      <p:ext uri="{BB962C8B-B14F-4D97-AF65-F5344CB8AC3E}">
        <p14:creationId xmlns:p14="http://schemas.microsoft.com/office/powerpoint/2010/main" val="22185872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C0B1A-A5F3-4E46-8999-3B7E7331160B}" type="slidenum">
              <a:rPr lang="en-US" smtClean="0"/>
              <a:t>50</a:t>
            </a:fld>
            <a:endParaRPr lang="en-US"/>
          </a:p>
        </p:txBody>
      </p:sp>
    </p:spTree>
    <p:extLst>
      <p:ext uri="{BB962C8B-B14F-4D97-AF65-F5344CB8AC3E}">
        <p14:creationId xmlns:p14="http://schemas.microsoft.com/office/powerpoint/2010/main" val="4135332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Large-scale computing systems have 3 main layers: Storage layer, Communication Layer, and Computation Layer. Data is read from the storage layer, and transmitted through the network towards the computing nodes. The new results of computation are then stored again to complete the loop. each of these steps incurs some delay and uncertainty. Can codes </a:t>
            </a:r>
            <a:r>
              <a:rPr lang="en-US" sz="1200" b="0" i="0" u="none" strike="noStrike" kern="1200" baseline="0" dirty="0" err="1" smtClean="0">
                <a:solidFill>
                  <a:schemeClr val="tx1"/>
                </a:solidFill>
                <a:latin typeface="+mn-lt"/>
                <a:ea typeface="+mn-ea"/>
                <a:cs typeface="+mn-cs"/>
              </a:rPr>
              <a:t>robustify</a:t>
            </a:r>
            <a:r>
              <a:rPr lang="en-US" sz="1200" b="0" i="0" u="none" strike="noStrike" kern="1200" baseline="0" dirty="0" smtClean="0">
                <a:solidFill>
                  <a:schemeClr val="tx1"/>
                </a:solidFill>
                <a:latin typeface="+mn-lt"/>
                <a:ea typeface="+mn-ea"/>
                <a:cs typeface="+mn-cs"/>
              </a:rPr>
              <a:t> algorithms against this system noise?</a:t>
            </a:r>
            <a:endParaRPr lang="en-US" dirty="0"/>
          </a:p>
        </p:txBody>
      </p:sp>
      <p:sp>
        <p:nvSpPr>
          <p:cNvPr id="4" name="Slide Number Placeholder 3"/>
          <p:cNvSpPr>
            <a:spLocks noGrp="1"/>
          </p:cNvSpPr>
          <p:nvPr>
            <p:ph type="sldNum" sz="quarter" idx="10"/>
          </p:nvPr>
        </p:nvSpPr>
        <p:spPr/>
        <p:txBody>
          <a:bodyPr/>
          <a:lstStyle/>
          <a:p>
            <a:fld id="{6DCC832E-D10C-4ECF-AADB-4DB008C3387A}" type="slidenum">
              <a:rPr lang="en-US" smtClean="0"/>
              <a:t>5</a:t>
            </a:fld>
            <a:endParaRPr lang="en-US"/>
          </a:p>
        </p:txBody>
      </p:sp>
    </p:spTree>
    <p:extLst>
      <p:ext uri="{BB962C8B-B14F-4D97-AF65-F5344CB8AC3E}">
        <p14:creationId xmlns:p14="http://schemas.microsoft.com/office/powerpoint/2010/main" val="1639567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03F1C1-24F2-D340-9F3B-38E8C457EFD2}" type="slidenum">
              <a:rPr lang="en-US" smtClean="0"/>
              <a:t>6</a:t>
            </a:fld>
            <a:endParaRPr lang="en-US"/>
          </a:p>
        </p:txBody>
      </p:sp>
    </p:spTree>
    <p:extLst>
      <p:ext uri="{BB962C8B-B14F-4D97-AF65-F5344CB8AC3E}">
        <p14:creationId xmlns:p14="http://schemas.microsoft.com/office/powerpoint/2010/main" val="2218587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C0B1A-A5F3-4E46-8999-3B7E7331160B}" type="slidenum">
              <a:rPr lang="en-US" smtClean="0"/>
              <a:t>7</a:t>
            </a:fld>
            <a:endParaRPr lang="en-US"/>
          </a:p>
        </p:txBody>
      </p:sp>
    </p:spTree>
    <p:extLst>
      <p:ext uri="{BB962C8B-B14F-4D97-AF65-F5344CB8AC3E}">
        <p14:creationId xmlns:p14="http://schemas.microsoft.com/office/powerpoint/2010/main" val="4135332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C0B1A-A5F3-4E46-8999-3B7E7331160B}" type="slidenum">
              <a:rPr lang="en-US" smtClean="0"/>
              <a:t>8</a:t>
            </a:fld>
            <a:endParaRPr lang="en-US"/>
          </a:p>
        </p:txBody>
      </p:sp>
    </p:spTree>
    <p:extLst>
      <p:ext uri="{BB962C8B-B14F-4D97-AF65-F5344CB8AC3E}">
        <p14:creationId xmlns:p14="http://schemas.microsoft.com/office/powerpoint/2010/main" val="4135332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03F1C1-24F2-D340-9F3B-38E8C457EFD2}" type="slidenum">
              <a:rPr lang="en-US" smtClean="0"/>
              <a:t>9</a:t>
            </a:fld>
            <a:endParaRPr lang="en-US"/>
          </a:p>
        </p:txBody>
      </p:sp>
    </p:spTree>
    <p:extLst>
      <p:ext uri="{BB962C8B-B14F-4D97-AF65-F5344CB8AC3E}">
        <p14:creationId xmlns:p14="http://schemas.microsoft.com/office/powerpoint/2010/main" val="2218587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DF603C-6408-B94C-87D3-B87E7040F2BD}" type="datetimeFigureOut">
              <a:rPr lang="en-US" smtClean="0"/>
              <a:t>4/10/18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33E8D-83B5-F04F-9162-9529BED057C2}" type="slidenum">
              <a:rPr lang="en-US" smtClean="0"/>
              <a:t>‹#›</a:t>
            </a:fld>
            <a:endParaRPr lang="en-US"/>
          </a:p>
        </p:txBody>
      </p:sp>
    </p:spTree>
    <p:extLst>
      <p:ext uri="{BB962C8B-B14F-4D97-AF65-F5344CB8AC3E}">
        <p14:creationId xmlns:p14="http://schemas.microsoft.com/office/powerpoint/2010/main" val="335891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DF603C-6408-B94C-87D3-B87E7040F2BD}" type="datetimeFigureOut">
              <a:rPr lang="en-US" smtClean="0"/>
              <a:t>4/10/18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33E8D-83B5-F04F-9162-9529BED057C2}" type="slidenum">
              <a:rPr lang="en-US" smtClean="0"/>
              <a:t>‹#›</a:t>
            </a:fld>
            <a:endParaRPr lang="en-US"/>
          </a:p>
        </p:txBody>
      </p:sp>
    </p:spTree>
    <p:extLst>
      <p:ext uri="{BB962C8B-B14F-4D97-AF65-F5344CB8AC3E}">
        <p14:creationId xmlns:p14="http://schemas.microsoft.com/office/powerpoint/2010/main" val="3133683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DF603C-6408-B94C-87D3-B87E7040F2BD}" type="datetimeFigureOut">
              <a:rPr lang="en-US" smtClean="0"/>
              <a:t>4/10/18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33E8D-83B5-F04F-9162-9529BED057C2}" type="slidenum">
              <a:rPr lang="en-US" smtClean="0"/>
              <a:t>‹#›</a:t>
            </a:fld>
            <a:endParaRPr lang="en-US"/>
          </a:p>
        </p:txBody>
      </p:sp>
    </p:spTree>
    <p:extLst>
      <p:ext uri="{BB962C8B-B14F-4D97-AF65-F5344CB8AC3E}">
        <p14:creationId xmlns:p14="http://schemas.microsoft.com/office/powerpoint/2010/main" val="3336079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DF603C-6408-B94C-87D3-B87E7040F2BD}" type="datetimeFigureOut">
              <a:rPr lang="en-US" smtClean="0"/>
              <a:t>4/10/18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33E8D-83B5-F04F-9162-9529BED057C2}" type="slidenum">
              <a:rPr lang="en-US" smtClean="0"/>
              <a:t>‹#›</a:t>
            </a:fld>
            <a:endParaRPr lang="en-US"/>
          </a:p>
        </p:txBody>
      </p:sp>
    </p:spTree>
    <p:extLst>
      <p:ext uri="{BB962C8B-B14F-4D97-AF65-F5344CB8AC3E}">
        <p14:creationId xmlns:p14="http://schemas.microsoft.com/office/powerpoint/2010/main" val="2387849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DF603C-6408-B94C-87D3-B87E7040F2BD}" type="datetimeFigureOut">
              <a:rPr lang="en-US" smtClean="0"/>
              <a:t>4/10/18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33E8D-83B5-F04F-9162-9529BED057C2}" type="slidenum">
              <a:rPr lang="en-US" smtClean="0"/>
              <a:t>‹#›</a:t>
            </a:fld>
            <a:endParaRPr lang="en-US"/>
          </a:p>
        </p:txBody>
      </p:sp>
    </p:spTree>
    <p:extLst>
      <p:ext uri="{BB962C8B-B14F-4D97-AF65-F5344CB8AC3E}">
        <p14:creationId xmlns:p14="http://schemas.microsoft.com/office/powerpoint/2010/main" val="604080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DF603C-6408-B94C-87D3-B87E7040F2BD}" type="datetimeFigureOut">
              <a:rPr lang="en-US" smtClean="0"/>
              <a:t>4/10/18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33E8D-83B5-F04F-9162-9529BED057C2}" type="slidenum">
              <a:rPr lang="en-US" smtClean="0"/>
              <a:t>‹#›</a:t>
            </a:fld>
            <a:endParaRPr lang="en-US"/>
          </a:p>
        </p:txBody>
      </p:sp>
    </p:spTree>
    <p:extLst>
      <p:ext uri="{BB962C8B-B14F-4D97-AF65-F5344CB8AC3E}">
        <p14:creationId xmlns:p14="http://schemas.microsoft.com/office/powerpoint/2010/main" val="2578668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DF603C-6408-B94C-87D3-B87E7040F2BD}" type="datetimeFigureOut">
              <a:rPr lang="en-US" smtClean="0"/>
              <a:t>4/10/18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233E8D-83B5-F04F-9162-9529BED057C2}" type="slidenum">
              <a:rPr lang="en-US" smtClean="0"/>
              <a:t>‹#›</a:t>
            </a:fld>
            <a:endParaRPr lang="en-US"/>
          </a:p>
        </p:txBody>
      </p:sp>
    </p:spTree>
    <p:extLst>
      <p:ext uri="{BB962C8B-B14F-4D97-AF65-F5344CB8AC3E}">
        <p14:creationId xmlns:p14="http://schemas.microsoft.com/office/powerpoint/2010/main" val="3488608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DF603C-6408-B94C-87D3-B87E7040F2BD}" type="datetimeFigureOut">
              <a:rPr lang="en-US" smtClean="0"/>
              <a:t>4/10/18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233E8D-83B5-F04F-9162-9529BED057C2}" type="slidenum">
              <a:rPr lang="en-US" smtClean="0"/>
              <a:t>‹#›</a:t>
            </a:fld>
            <a:endParaRPr lang="en-US"/>
          </a:p>
        </p:txBody>
      </p:sp>
    </p:spTree>
    <p:extLst>
      <p:ext uri="{BB962C8B-B14F-4D97-AF65-F5344CB8AC3E}">
        <p14:creationId xmlns:p14="http://schemas.microsoft.com/office/powerpoint/2010/main" val="1185799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F603C-6408-B94C-87D3-B87E7040F2BD}" type="datetimeFigureOut">
              <a:rPr lang="en-US" smtClean="0"/>
              <a:t>4/10/18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233E8D-83B5-F04F-9162-9529BED057C2}" type="slidenum">
              <a:rPr lang="en-US" smtClean="0"/>
              <a:t>‹#›</a:t>
            </a:fld>
            <a:endParaRPr lang="en-US"/>
          </a:p>
        </p:txBody>
      </p:sp>
    </p:spTree>
    <p:extLst>
      <p:ext uri="{BB962C8B-B14F-4D97-AF65-F5344CB8AC3E}">
        <p14:creationId xmlns:p14="http://schemas.microsoft.com/office/powerpoint/2010/main" val="2646632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F603C-6408-B94C-87D3-B87E7040F2BD}" type="datetimeFigureOut">
              <a:rPr lang="en-US" smtClean="0"/>
              <a:t>4/10/18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33E8D-83B5-F04F-9162-9529BED057C2}" type="slidenum">
              <a:rPr lang="en-US" smtClean="0"/>
              <a:t>‹#›</a:t>
            </a:fld>
            <a:endParaRPr lang="en-US"/>
          </a:p>
        </p:txBody>
      </p:sp>
    </p:spTree>
    <p:extLst>
      <p:ext uri="{BB962C8B-B14F-4D97-AF65-F5344CB8AC3E}">
        <p14:creationId xmlns:p14="http://schemas.microsoft.com/office/powerpoint/2010/main" val="165041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DF603C-6408-B94C-87D3-B87E7040F2BD}" type="datetimeFigureOut">
              <a:rPr lang="en-US" smtClean="0"/>
              <a:t>4/10/18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33E8D-83B5-F04F-9162-9529BED057C2}" type="slidenum">
              <a:rPr lang="en-US" smtClean="0"/>
              <a:t>‹#›</a:t>
            </a:fld>
            <a:endParaRPr lang="en-US"/>
          </a:p>
        </p:txBody>
      </p:sp>
    </p:spTree>
    <p:extLst>
      <p:ext uri="{BB962C8B-B14F-4D97-AF65-F5344CB8AC3E}">
        <p14:creationId xmlns:p14="http://schemas.microsoft.com/office/powerpoint/2010/main" val="109419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DF603C-6408-B94C-87D3-B87E7040F2BD}" type="datetimeFigureOut">
              <a:rPr lang="en-US" smtClean="0"/>
              <a:t>4/10/18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33E8D-83B5-F04F-9162-9529BED057C2}" type="slidenum">
              <a:rPr lang="en-US" smtClean="0"/>
              <a:t>‹#›</a:t>
            </a:fld>
            <a:endParaRPr lang="en-US"/>
          </a:p>
        </p:txBody>
      </p:sp>
    </p:spTree>
    <p:extLst>
      <p:ext uri="{BB962C8B-B14F-4D97-AF65-F5344CB8AC3E}">
        <p14:creationId xmlns:p14="http://schemas.microsoft.com/office/powerpoint/2010/main" val="2019362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gif"/><Relationship Id="rId5" Type="http://schemas.openxmlformats.org/officeDocument/2006/relationships/image" Target="../media/image5.gif"/><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4.emf"/><Relationship Id="rId5"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emf"/><Relationship Id="rId5" Type="http://schemas.openxmlformats.org/officeDocument/2006/relationships/image" Target="../media/image23.emf"/><Relationship Id="rId6" Type="http://schemas.openxmlformats.org/officeDocument/2006/relationships/image" Target="../media/image24.emf"/><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4" Type="http://schemas.openxmlformats.org/officeDocument/2006/relationships/image" Target="../media/image26.emf"/><Relationship Id="rId5"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emf"/><Relationship Id="rId5" Type="http://schemas.openxmlformats.org/officeDocument/2006/relationships/image" Target="../media/image29.emf"/><Relationship Id="rId6" Type="http://schemas.openxmlformats.org/officeDocument/2006/relationships/image" Target="../media/image30.em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jpe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emf"/></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5" Type="http://schemas.openxmlformats.org/officeDocument/2006/relationships/image" Target="../media/image30.emf"/><Relationship Id="rId6" Type="http://schemas.openxmlformats.org/officeDocument/2006/relationships/image" Target="../media/image38.emf"/><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emf"/><Relationship Id="rId3" Type="http://schemas.openxmlformats.org/officeDocument/2006/relationships/image" Target="../media/image40.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3.emf"/><Relationship Id="rId5" Type="http://schemas.openxmlformats.org/officeDocument/2006/relationships/image" Target="../media/image24.emf"/><Relationship Id="rId6" Type="http://schemas.openxmlformats.org/officeDocument/2006/relationships/image" Target="../media/image42.emf"/><Relationship Id="rId7" Type="http://schemas.openxmlformats.org/officeDocument/2006/relationships/image" Target="../media/image43.emf"/><Relationship Id="rId8" Type="http://schemas.openxmlformats.org/officeDocument/2006/relationships/image" Target="../media/image44.emf"/><Relationship Id="rId9" Type="http://schemas.openxmlformats.org/officeDocument/2006/relationships/image" Target="../media/image45.emf"/><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tiff"/><Relationship Id="rId3" Type="http://schemas.openxmlformats.org/officeDocument/2006/relationships/image" Target="../media/image51.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9.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52.jpg"/><Relationship Id="rId5" Type="http://schemas.openxmlformats.org/officeDocument/2006/relationships/image" Target="../media/image5.gif"/><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gif"/><Relationship Id="rId5" Type="http://schemas.openxmlformats.org/officeDocument/2006/relationships/image" Target="../media/image5.gif"/><Relationship Id="rId6" Type="http://schemas.openxmlformats.org/officeDocument/2006/relationships/image" Target="../media/image6.emf"/><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40"/>
          <p:cNvSpPr>
            <a:spLocks noGrp="1"/>
          </p:cNvSpPr>
          <p:nvPr>
            <p:ph type="ctrTitle"/>
          </p:nvPr>
        </p:nvSpPr>
        <p:spPr>
          <a:xfrm>
            <a:off x="37480" y="-197059"/>
            <a:ext cx="9144000" cy="1470025"/>
          </a:xfrm>
        </p:spPr>
        <p:txBody>
          <a:bodyPr>
            <a:noAutofit/>
          </a:bodyPr>
          <a:lstStyle/>
          <a:p>
            <a:r>
              <a:rPr lang="en-US" sz="5500" dirty="0" smtClean="0">
                <a:solidFill>
                  <a:srgbClr val="000000"/>
                </a:solidFill>
                <a:latin typeface="Gill Sans Light"/>
                <a:cs typeface="Gill Sans Light"/>
              </a:rPr>
              <a:t>Reminders</a:t>
            </a:r>
            <a:endParaRPr lang="en-US" sz="5500" dirty="0">
              <a:solidFill>
                <a:srgbClr val="000000"/>
              </a:solidFill>
              <a:latin typeface="Gill Sans Light"/>
              <a:cs typeface="Gill Sans Light"/>
            </a:endParaRPr>
          </a:p>
        </p:txBody>
      </p:sp>
      <p:sp>
        <p:nvSpPr>
          <p:cNvPr id="4" name="TextBox 3"/>
          <p:cNvSpPr txBox="1"/>
          <p:nvPr/>
        </p:nvSpPr>
        <p:spPr>
          <a:xfrm>
            <a:off x="35496" y="263575"/>
            <a:ext cx="5121915" cy="4524315"/>
          </a:xfrm>
          <a:prstGeom prst="rect">
            <a:avLst/>
          </a:prstGeom>
          <a:noFill/>
        </p:spPr>
        <p:txBody>
          <a:bodyPr wrap="none" rtlCol="0">
            <a:spAutoFit/>
          </a:bodyPr>
          <a:lstStyle/>
          <a:p>
            <a:pPr marL="571500" indent="-571500">
              <a:buFontTx/>
              <a:buChar char="-"/>
            </a:pPr>
            <a:endParaRPr lang="en-US" sz="4800" dirty="0" smtClean="0">
              <a:solidFill>
                <a:srgbClr val="000000"/>
              </a:solidFill>
              <a:latin typeface="Gill Sans Light"/>
              <a:cs typeface="Gill Sans Light"/>
            </a:endParaRPr>
          </a:p>
          <a:p>
            <a:pPr marL="571500" indent="-571500">
              <a:buFontTx/>
              <a:buChar char="-"/>
            </a:pPr>
            <a:endParaRPr lang="en-US" sz="4800" b="1" dirty="0" smtClean="0">
              <a:solidFill>
                <a:srgbClr val="000000"/>
              </a:solidFill>
              <a:latin typeface="Gill Sans Light"/>
              <a:cs typeface="Gill Sans Light"/>
            </a:endParaRPr>
          </a:p>
          <a:p>
            <a:pPr marL="571500" indent="-571500">
              <a:buFontTx/>
              <a:buChar char="-"/>
            </a:pPr>
            <a:r>
              <a:rPr lang="en-US" sz="4800" b="1" dirty="0" smtClean="0">
                <a:solidFill>
                  <a:srgbClr val="000000"/>
                </a:solidFill>
                <a:latin typeface="Gill Sans Light"/>
                <a:cs typeface="Gill Sans Light"/>
              </a:rPr>
              <a:t>May 7: </a:t>
            </a:r>
            <a:r>
              <a:rPr lang="en-US" sz="4800" dirty="0" smtClean="0">
                <a:solidFill>
                  <a:srgbClr val="000000"/>
                </a:solidFill>
                <a:latin typeface="Gill Sans Light"/>
                <a:cs typeface="Gill Sans Light"/>
              </a:rPr>
              <a:t>Poster Day</a:t>
            </a:r>
          </a:p>
          <a:p>
            <a:pPr marL="571500" indent="-571500">
              <a:buFontTx/>
              <a:buChar char="-"/>
            </a:pPr>
            <a:endParaRPr lang="en-US" sz="4800" dirty="0" smtClean="0">
              <a:solidFill>
                <a:srgbClr val="000000"/>
              </a:solidFill>
              <a:latin typeface="Gill Sans Light"/>
              <a:cs typeface="Gill Sans Light"/>
            </a:endParaRPr>
          </a:p>
          <a:p>
            <a:pPr marL="571500" indent="-571500">
              <a:buFontTx/>
              <a:buChar char="-"/>
            </a:pPr>
            <a:endParaRPr lang="en-US" sz="4800" dirty="0">
              <a:solidFill>
                <a:srgbClr val="000000"/>
              </a:solidFill>
              <a:latin typeface="Gill Sans Light"/>
              <a:cs typeface="Gill Sans Light"/>
            </a:endParaRPr>
          </a:p>
          <a:p>
            <a:pPr marL="571500" indent="-571500">
              <a:buFontTx/>
              <a:buChar char="-"/>
            </a:pPr>
            <a:r>
              <a:rPr lang="en-US" sz="4800" dirty="0" smtClean="0">
                <a:solidFill>
                  <a:srgbClr val="000000"/>
                </a:solidFill>
                <a:latin typeface="Gill Sans Light"/>
                <a:cs typeface="Gill Sans Light"/>
              </a:rPr>
              <a:t>Scribe</a:t>
            </a:r>
            <a:endParaRPr lang="en-US" sz="4800" dirty="0" smtClean="0">
              <a:solidFill>
                <a:srgbClr val="000000"/>
              </a:solidFill>
              <a:latin typeface="Gill Sans Light"/>
              <a:cs typeface="Gill Sans Light"/>
            </a:endParaRPr>
          </a:p>
        </p:txBody>
      </p:sp>
    </p:spTree>
    <p:extLst>
      <p:ext uri="{BB962C8B-B14F-4D97-AF65-F5344CB8AC3E}">
        <p14:creationId xmlns:p14="http://schemas.microsoft.com/office/powerpoint/2010/main" val="16915546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40"/>
          <p:cNvSpPr>
            <a:spLocks noGrp="1"/>
          </p:cNvSpPr>
          <p:nvPr>
            <p:ph type="ctrTitle"/>
          </p:nvPr>
        </p:nvSpPr>
        <p:spPr>
          <a:xfrm>
            <a:off x="37480" y="-237237"/>
            <a:ext cx="9144000" cy="1470025"/>
          </a:xfrm>
        </p:spPr>
        <p:txBody>
          <a:bodyPr>
            <a:noAutofit/>
          </a:bodyPr>
          <a:lstStyle/>
          <a:p>
            <a:r>
              <a:rPr lang="en-US" sz="5500" b="1" dirty="0" smtClean="0">
                <a:solidFill>
                  <a:srgbClr val="000000"/>
                </a:solidFill>
                <a:latin typeface="Gill Sans Light"/>
                <a:cs typeface="Gill Sans Light"/>
              </a:rPr>
              <a:t>A case against Asynchrony</a:t>
            </a:r>
            <a:endParaRPr lang="en-US" sz="2000" b="1" dirty="0">
              <a:solidFill>
                <a:srgbClr val="000000"/>
              </a:solidFill>
              <a:latin typeface="Gill Sans Light"/>
              <a:cs typeface="Gill Sans Light"/>
            </a:endParaRPr>
          </a:p>
        </p:txBody>
      </p:sp>
      <p:grpSp>
        <p:nvGrpSpPr>
          <p:cNvPr id="94" name="Group 93"/>
          <p:cNvGrpSpPr/>
          <p:nvPr/>
        </p:nvGrpSpPr>
        <p:grpSpPr>
          <a:xfrm>
            <a:off x="50334" y="2108087"/>
            <a:ext cx="8436693" cy="1272148"/>
            <a:chOff x="91846" y="5094832"/>
            <a:chExt cx="8436693" cy="1272148"/>
          </a:xfrm>
        </p:grpSpPr>
        <p:cxnSp>
          <p:nvCxnSpPr>
            <p:cNvPr id="49" name="Straight Arrow Connector 48"/>
            <p:cNvCxnSpPr/>
            <p:nvPr/>
          </p:nvCxnSpPr>
          <p:spPr>
            <a:xfrm flipV="1">
              <a:off x="1411676" y="5094832"/>
              <a:ext cx="7116863" cy="229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1422742" y="5666622"/>
              <a:ext cx="1660718" cy="242608"/>
            </a:xfrm>
            <a:prstGeom prst="rect">
              <a:avLst/>
            </a:prstGeom>
            <a:solidFill>
              <a:srgbClr val="3AB68A">
                <a:alpha val="5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solidFill>
                  <a:srgbClr val="000000"/>
                </a:solidFill>
                <a:latin typeface="Gill Sans Light"/>
                <a:cs typeface="Gill Sans Light"/>
              </a:endParaRPr>
            </a:p>
          </p:txBody>
        </p:sp>
        <p:sp>
          <p:nvSpPr>
            <p:cNvPr id="51" name="Rectangle 50"/>
            <p:cNvSpPr/>
            <p:nvPr/>
          </p:nvSpPr>
          <p:spPr>
            <a:xfrm>
              <a:off x="1411676" y="5272234"/>
              <a:ext cx="868463" cy="242607"/>
            </a:xfrm>
            <a:prstGeom prst="rect">
              <a:avLst/>
            </a:prstGeom>
            <a:solidFill>
              <a:srgbClr val="4B4F8F">
                <a:alpha val="50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solidFill>
                  <a:srgbClr val="000000"/>
                </a:solidFill>
                <a:latin typeface="Gill Sans Light"/>
                <a:cs typeface="Gill Sans Light"/>
              </a:endParaRPr>
            </a:p>
          </p:txBody>
        </p:sp>
        <p:sp>
          <p:nvSpPr>
            <p:cNvPr id="52" name="Rectangle 51"/>
            <p:cNvSpPr/>
            <p:nvPr/>
          </p:nvSpPr>
          <p:spPr>
            <a:xfrm>
              <a:off x="1422742" y="6061010"/>
              <a:ext cx="1028284" cy="242608"/>
            </a:xfrm>
            <a:prstGeom prst="rect">
              <a:avLst/>
            </a:prstGeom>
            <a:solidFill>
              <a:srgbClr val="C14480">
                <a:alpha val="5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solidFill>
                  <a:srgbClr val="000000"/>
                </a:solidFill>
                <a:latin typeface="Gill Sans Light"/>
                <a:cs typeface="Gill Sans Light"/>
              </a:endParaRPr>
            </a:p>
          </p:txBody>
        </p:sp>
        <p:sp>
          <p:nvSpPr>
            <p:cNvPr id="54" name="TextBox 53"/>
            <p:cNvSpPr txBox="1"/>
            <p:nvPr/>
          </p:nvSpPr>
          <p:spPr>
            <a:xfrm>
              <a:off x="91846" y="5208871"/>
              <a:ext cx="799280" cy="369332"/>
            </a:xfrm>
            <a:prstGeom prst="rect">
              <a:avLst/>
            </a:prstGeom>
            <a:noFill/>
          </p:spPr>
          <p:txBody>
            <a:bodyPr wrap="none" rtlCol="0">
              <a:spAutoFit/>
            </a:bodyPr>
            <a:lstStyle/>
            <a:p>
              <a:r>
                <a:rPr lang="en-US" dirty="0" smtClean="0">
                  <a:latin typeface="Gill Sans Light"/>
                  <a:cs typeface="Gill Sans Light"/>
                </a:rPr>
                <a:t>CPU 1</a:t>
              </a:r>
              <a:endParaRPr lang="en-US" dirty="0">
                <a:latin typeface="Gill Sans Light"/>
                <a:cs typeface="Gill Sans Light"/>
              </a:endParaRPr>
            </a:p>
          </p:txBody>
        </p:sp>
        <p:sp>
          <p:nvSpPr>
            <p:cNvPr id="55" name="TextBox 54"/>
            <p:cNvSpPr txBox="1"/>
            <p:nvPr/>
          </p:nvSpPr>
          <p:spPr>
            <a:xfrm>
              <a:off x="91846" y="5603260"/>
              <a:ext cx="799280" cy="369332"/>
            </a:xfrm>
            <a:prstGeom prst="rect">
              <a:avLst/>
            </a:prstGeom>
            <a:noFill/>
          </p:spPr>
          <p:txBody>
            <a:bodyPr wrap="none" rtlCol="0">
              <a:spAutoFit/>
            </a:bodyPr>
            <a:lstStyle/>
            <a:p>
              <a:r>
                <a:rPr lang="en-US" dirty="0">
                  <a:latin typeface="Gill Sans Light"/>
                  <a:cs typeface="Gill Sans Light"/>
                </a:rPr>
                <a:t>CPU </a:t>
              </a:r>
              <a:r>
                <a:rPr lang="en-US" dirty="0" smtClean="0">
                  <a:latin typeface="Gill Sans Light"/>
                  <a:cs typeface="Gill Sans Light"/>
                </a:rPr>
                <a:t>2</a:t>
              </a:r>
              <a:endParaRPr lang="en-US" dirty="0">
                <a:latin typeface="Gill Sans Light"/>
                <a:cs typeface="Gill Sans Light"/>
              </a:endParaRPr>
            </a:p>
          </p:txBody>
        </p:sp>
        <p:sp>
          <p:nvSpPr>
            <p:cNvPr id="56" name="TextBox 55"/>
            <p:cNvSpPr txBox="1"/>
            <p:nvPr/>
          </p:nvSpPr>
          <p:spPr>
            <a:xfrm>
              <a:off x="91846" y="5997648"/>
              <a:ext cx="799280" cy="369332"/>
            </a:xfrm>
            <a:prstGeom prst="rect">
              <a:avLst/>
            </a:prstGeom>
            <a:noFill/>
          </p:spPr>
          <p:txBody>
            <a:bodyPr wrap="none" rtlCol="0">
              <a:spAutoFit/>
            </a:bodyPr>
            <a:lstStyle/>
            <a:p>
              <a:r>
                <a:rPr lang="en-US" dirty="0">
                  <a:latin typeface="Gill Sans Light"/>
                  <a:cs typeface="Gill Sans Light"/>
                </a:rPr>
                <a:t>CPU </a:t>
              </a:r>
              <a:r>
                <a:rPr lang="en-US" dirty="0" smtClean="0">
                  <a:latin typeface="Gill Sans Light"/>
                  <a:cs typeface="Gill Sans Light"/>
                </a:rPr>
                <a:t>3</a:t>
              </a:r>
              <a:endParaRPr lang="en-US" dirty="0">
                <a:latin typeface="Gill Sans Light"/>
                <a:cs typeface="Gill Sans Light"/>
              </a:endParaRPr>
            </a:p>
          </p:txBody>
        </p:sp>
        <p:sp>
          <p:nvSpPr>
            <p:cNvPr id="58" name="Rectangle 57"/>
            <p:cNvSpPr/>
            <p:nvPr/>
          </p:nvSpPr>
          <p:spPr>
            <a:xfrm>
              <a:off x="3149911" y="5666625"/>
              <a:ext cx="857434" cy="242608"/>
            </a:xfrm>
            <a:prstGeom prst="rect">
              <a:avLst/>
            </a:prstGeom>
            <a:solidFill>
              <a:srgbClr val="3AB68A">
                <a:alpha val="5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solidFill>
                  <a:srgbClr val="000000"/>
                </a:solidFill>
                <a:latin typeface="Gill Sans Light"/>
                <a:cs typeface="Gill Sans Light"/>
              </a:endParaRPr>
            </a:p>
          </p:txBody>
        </p:sp>
        <p:sp>
          <p:nvSpPr>
            <p:cNvPr id="59" name="Rectangle 58"/>
            <p:cNvSpPr/>
            <p:nvPr/>
          </p:nvSpPr>
          <p:spPr>
            <a:xfrm>
              <a:off x="2326061" y="5272234"/>
              <a:ext cx="2223167" cy="242607"/>
            </a:xfrm>
            <a:prstGeom prst="rect">
              <a:avLst/>
            </a:prstGeom>
            <a:solidFill>
              <a:srgbClr val="4B4F8F">
                <a:alpha val="50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solidFill>
                  <a:srgbClr val="000000"/>
                </a:solidFill>
                <a:latin typeface="Gill Sans Light"/>
                <a:cs typeface="Gill Sans Light"/>
              </a:endParaRPr>
            </a:p>
          </p:txBody>
        </p:sp>
        <p:sp>
          <p:nvSpPr>
            <p:cNvPr id="60" name="Rectangle 59"/>
            <p:cNvSpPr/>
            <p:nvPr/>
          </p:nvSpPr>
          <p:spPr>
            <a:xfrm>
              <a:off x="2489524" y="6061013"/>
              <a:ext cx="1568634" cy="242608"/>
            </a:xfrm>
            <a:prstGeom prst="rect">
              <a:avLst/>
            </a:prstGeom>
            <a:solidFill>
              <a:srgbClr val="C14480">
                <a:alpha val="5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solidFill>
                  <a:srgbClr val="000000"/>
                </a:solidFill>
                <a:latin typeface="Gill Sans Light"/>
                <a:cs typeface="Gill Sans Light"/>
              </a:endParaRPr>
            </a:p>
          </p:txBody>
        </p:sp>
        <p:sp>
          <p:nvSpPr>
            <p:cNvPr id="62" name="Rectangle 61"/>
            <p:cNvSpPr/>
            <p:nvPr/>
          </p:nvSpPr>
          <p:spPr>
            <a:xfrm>
              <a:off x="4086658" y="5666622"/>
              <a:ext cx="1243769" cy="242611"/>
            </a:xfrm>
            <a:prstGeom prst="rect">
              <a:avLst/>
            </a:prstGeom>
            <a:solidFill>
              <a:srgbClr val="3AB68A">
                <a:alpha val="5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solidFill>
                  <a:srgbClr val="000000"/>
                </a:solidFill>
                <a:latin typeface="Gill Sans Light"/>
                <a:cs typeface="Gill Sans Light"/>
              </a:endParaRPr>
            </a:p>
          </p:txBody>
        </p:sp>
        <p:sp>
          <p:nvSpPr>
            <p:cNvPr id="63" name="Rectangle 62"/>
            <p:cNvSpPr/>
            <p:nvPr/>
          </p:nvSpPr>
          <p:spPr>
            <a:xfrm>
              <a:off x="4617450" y="5272234"/>
              <a:ext cx="1579700" cy="242607"/>
            </a:xfrm>
            <a:prstGeom prst="rect">
              <a:avLst/>
            </a:prstGeom>
            <a:solidFill>
              <a:srgbClr val="4B4F8F">
                <a:alpha val="50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solidFill>
                  <a:srgbClr val="000000"/>
                </a:solidFill>
                <a:latin typeface="Gill Sans Light"/>
                <a:cs typeface="Gill Sans Light"/>
              </a:endParaRPr>
            </a:p>
          </p:txBody>
        </p:sp>
        <p:sp>
          <p:nvSpPr>
            <p:cNvPr id="64" name="Rectangle 63"/>
            <p:cNvSpPr/>
            <p:nvPr/>
          </p:nvSpPr>
          <p:spPr>
            <a:xfrm>
              <a:off x="4137457" y="6061013"/>
              <a:ext cx="2392983" cy="242608"/>
            </a:xfrm>
            <a:prstGeom prst="rect">
              <a:avLst/>
            </a:prstGeom>
            <a:solidFill>
              <a:srgbClr val="C14480">
                <a:alpha val="5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solidFill>
                  <a:srgbClr val="000000"/>
                </a:solidFill>
                <a:latin typeface="Gill Sans Light"/>
                <a:cs typeface="Gill Sans Light"/>
              </a:endParaRPr>
            </a:p>
          </p:txBody>
        </p:sp>
      </p:grpSp>
      <p:sp>
        <p:nvSpPr>
          <p:cNvPr id="57" name="TextBox 56"/>
          <p:cNvSpPr txBox="1"/>
          <p:nvPr/>
        </p:nvSpPr>
        <p:spPr>
          <a:xfrm>
            <a:off x="-4032" y="1336463"/>
            <a:ext cx="9106520" cy="461665"/>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pPr algn="ctr"/>
            <a:r>
              <a:rPr lang="en-US" sz="2400" b="1" dirty="0" smtClean="0">
                <a:solidFill>
                  <a:schemeClr val="bg1"/>
                </a:solidFill>
                <a:latin typeface="Gill Sans Light"/>
                <a:cs typeface="Gill Sans Light"/>
              </a:rPr>
              <a:t>Asynchronous World</a:t>
            </a:r>
          </a:p>
        </p:txBody>
      </p:sp>
      <p:sp>
        <p:nvSpPr>
          <p:cNvPr id="67" name="Rounded Rectangle 66"/>
          <p:cNvSpPr/>
          <p:nvPr/>
        </p:nvSpPr>
        <p:spPr>
          <a:xfrm>
            <a:off x="0" y="4021250"/>
            <a:ext cx="9181480" cy="696666"/>
          </a:xfrm>
          <a:prstGeom prst="roundRect">
            <a:avLst>
              <a:gd name="adj" fmla="val 9379"/>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FFFFFF"/>
                </a:solidFill>
                <a:latin typeface="Gill Sans Light"/>
                <a:cs typeface="Gill Sans Light"/>
              </a:rPr>
              <a:t>Serial </a:t>
            </a:r>
            <a:r>
              <a:rPr lang="en-US" sz="3600" dirty="0" err="1" smtClean="0">
                <a:solidFill>
                  <a:srgbClr val="FFFFFF"/>
                </a:solidFill>
                <a:latin typeface="Gill Sans Light"/>
                <a:cs typeface="Gill Sans Light"/>
              </a:rPr>
              <a:t>Equialence</a:t>
            </a:r>
            <a:r>
              <a:rPr lang="en-US" sz="3600" dirty="0" smtClean="0">
                <a:solidFill>
                  <a:srgbClr val="FFFFFF"/>
                </a:solidFill>
                <a:latin typeface="Gill Sans Light"/>
                <a:cs typeface="Gill Sans Light"/>
              </a:rPr>
              <a:t> is missing</a:t>
            </a:r>
          </a:p>
        </p:txBody>
      </p:sp>
      <p:pic>
        <p:nvPicPr>
          <p:cNvPr id="2" name="Picture 1" descr="A_text_serial_(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1929" y="5108172"/>
            <a:ext cx="5524500" cy="482600"/>
          </a:xfrm>
          <a:prstGeom prst="rect">
            <a:avLst/>
          </a:prstGeom>
        </p:spPr>
      </p:pic>
      <p:sp>
        <p:nvSpPr>
          <p:cNvPr id="68" name="Rectangle 67"/>
          <p:cNvSpPr/>
          <p:nvPr/>
        </p:nvSpPr>
        <p:spPr>
          <a:xfrm>
            <a:off x="2353608" y="5780782"/>
            <a:ext cx="6827872" cy="1077218"/>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marL="457200" indent="-457200" algn="ctr">
              <a:buFont typeface="Arial"/>
              <a:buChar char="•"/>
            </a:pPr>
            <a:r>
              <a:rPr lang="en-US" sz="3200" dirty="0" smtClean="0">
                <a:solidFill>
                  <a:schemeClr val="bg1"/>
                </a:solidFill>
                <a:latin typeface="Gill Sans Light"/>
                <a:cs typeface="Gill Sans Light"/>
              </a:rPr>
              <a:t>Reduces reproducibility of models</a:t>
            </a:r>
          </a:p>
          <a:p>
            <a:pPr marL="457200" indent="-457200" algn="ctr">
              <a:buFont typeface="Arial"/>
              <a:buChar char="•"/>
            </a:pPr>
            <a:r>
              <a:rPr lang="en-US" sz="3200" dirty="0" smtClean="0">
                <a:solidFill>
                  <a:schemeClr val="bg1"/>
                </a:solidFill>
                <a:latin typeface="Gill Sans Light"/>
                <a:cs typeface="Gill Sans Light"/>
              </a:rPr>
              <a:t>Makes theory more complicated</a:t>
            </a:r>
            <a:endParaRPr lang="en-US" sz="2800" dirty="0" smtClean="0">
              <a:solidFill>
                <a:schemeClr val="bg1"/>
              </a:solidFill>
              <a:latin typeface="Gill Sans Light"/>
              <a:cs typeface="Gill Sans Light"/>
            </a:endParaRPr>
          </a:p>
        </p:txBody>
      </p:sp>
      <p:sp>
        <p:nvSpPr>
          <p:cNvPr id="77" name="Rounded Rectangle 76"/>
          <p:cNvSpPr/>
          <p:nvPr/>
        </p:nvSpPr>
        <p:spPr>
          <a:xfrm>
            <a:off x="-4032" y="1232788"/>
            <a:ext cx="9337912" cy="5801416"/>
          </a:xfrm>
          <a:prstGeom prst="roundRect">
            <a:avLst>
              <a:gd name="adj" fmla="val 0"/>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500" dirty="0" smtClean="0">
                <a:solidFill>
                  <a:srgbClr val="FFFFFF"/>
                </a:solidFill>
                <a:latin typeface="Gill Sans Light"/>
                <a:cs typeface="Gill Sans Light"/>
              </a:rPr>
              <a:t>Can we overcome stragglers </a:t>
            </a:r>
          </a:p>
          <a:p>
            <a:pPr algn="ctr"/>
            <a:r>
              <a:rPr lang="en-US" sz="4500" dirty="0" smtClean="0">
                <a:solidFill>
                  <a:srgbClr val="FFFFFF"/>
                </a:solidFill>
                <a:latin typeface="Gill Sans Light"/>
                <a:cs typeface="Gill Sans Light"/>
              </a:rPr>
              <a:t>in the synchronous setting?</a:t>
            </a:r>
          </a:p>
        </p:txBody>
      </p:sp>
    </p:spTree>
    <p:extLst>
      <p:ext uri="{BB962C8B-B14F-4D97-AF65-F5344CB8AC3E}">
        <p14:creationId xmlns:p14="http://schemas.microsoft.com/office/powerpoint/2010/main" val="1971078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7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40"/>
          <p:cNvSpPr>
            <a:spLocks noGrp="1"/>
          </p:cNvSpPr>
          <p:nvPr>
            <p:ph type="ctrTitle"/>
          </p:nvPr>
        </p:nvSpPr>
        <p:spPr>
          <a:xfrm>
            <a:off x="37480" y="-197058"/>
            <a:ext cx="9144000" cy="1470025"/>
          </a:xfrm>
        </p:spPr>
        <p:txBody>
          <a:bodyPr>
            <a:noAutofit/>
          </a:bodyPr>
          <a:lstStyle/>
          <a:p>
            <a:r>
              <a:rPr lang="en-US" sz="6000" dirty="0" smtClean="0">
                <a:latin typeface="Gill Sans Light"/>
                <a:cs typeface="Gill Sans Light"/>
              </a:rPr>
              <a:t>Idea 1: Terminate Stragglers?</a:t>
            </a:r>
            <a:endParaRPr lang="en-US" sz="5500" dirty="0">
              <a:solidFill>
                <a:srgbClr val="000000"/>
              </a:solidFill>
              <a:latin typeface="Gill Sans Light"/>
              <a:cs typeface="Gill Sans Light"/>
            </a:endParaRPr>
          </a:p>
        </p:txBody>
      </p:sp>
      <p:sp>
        <p:nvSpPr>
          <p:cNvPr id="11" name="TextBox 10"/>
          <p:cNvSpPr txBox="1"/>
          <p:nvPr/>
        </p:nvSpPr>
        <p:spPr>
          <a:xfrm>
            <a:off x="-14598" y="1373763"/>
            <a:ext cx="9144000" cy="2831544"/>
          </a:xfrm>
          <a:prstGeom prst="rect">
            <a:avLst/>
          </a:prstGeom>
          <a:noFill/>
        </p:spPr>
        <p:txBody>
          <a:bodyPr wrap="square" rtlCol="0">
            <a:spAutoFit/>
          </a:bodyPr>
          <a:lstStyle/>
          <a:p>
            <a:endParaRPr lang="en-US" sz="2400" dirty="0">
              <a:solidFill>
                <a:srgbClr val="000000"/>
              </a:solidFill>
              <a:latin typeface="Gill Sans Light"/>
              <a:cs typeface="Gill Sans Light"/>
            </a:endParaRPr>
          </a:p>
          <a:p>
            <a:pPr marL="457200" indent="-457200">
              <a:buFontTx/>
              <a:buChar char="-"/>
            </a:pPr>
            <a:endParaRPr lang="en-US" sz="1400" dirty="0" smtClean="0">
              <a:solidFill>
                <a:srgbClr val="000000"/>
              </a:solidFill>
              <a:latin typeface="Gill Sans Light"/>
              <a:cs typeface="Gill Sans Light"/>
            </a:endParaRPr>
          </a:p>
          <a:p>
            <a:endParaRPr lang="en-US" sz="2800" b="1" dirty="0">
              <a:solidFill>
                <a:srgbClr val="000000"/>
              </a:solidFill>
              <a:latin typeface="Gill Sans Light"/>
              <a:cs typeface="Gill Sans Light"/>
            </a:endParaRPr>
          </a:p>
          <a:p>
            <a:pPr marL="457200" indent="-457200">
              <a:buFontTx/>
              <a:buChar char="-"/>
            </a:pPr>
            <a:endParaRPr lang="en-US" sz="2800" b="1" dirty="0" smtClean="0">
              <a:solidFill>
                <a:srgbClr val="000000"/>
              </a:solidFill>
              <a:latin typeface="Gill Sans Light"/>
              <a:cs typeface="Gill Sans Light"/>
            </a:endParaRPr>
          </a:p>
          <a:p>
            <a:pPr marL="457200" indent="-457200">
              <a:buFontTx/>
              <a:buChar char="-"/>
            </a:pPr>
            <a:endParaRPr lang="en-US" sz="2800" b="1" dirty="0">
              <a:solidFill>
                <a:srgbClr val="000000"/>
              </a:solidFill>
              <a:latin typeface="Gill Sans Light"/>
              <a:cs typeface="Gill Sans Light"/>
            </a:endParaRPr>
          </a:p>
          <a:p>
            <a:pPr marL="457200" indent="-457200">
              <a:buFontTx/>
              <a:buChar char="-"/>
            </a:pPr>
            <a:endParaRPr lang="en-US" sz="2800" b="1" dirty="0" smtClean="0">
              <a:solidFill>
                <a:srgbClr val="000000"/>
              </a:solidFill>
              <a:latin typeface="Gill Sans Light"/>
              <a:cs typeface="Gill Sans Light"/>
            </a:endParaRPr>
          </a:p>
          <a:p>
            <a:pPr marL="457200" indent="-457200">
              <a:buFontTx/>
              <a:buChar char="-"/>
            </a:pPr>
            <a:endParaRPr lang="en-US" sz="2800" b="1" dirty="0">
              <a:solidFill>
                <a:srgbClr val="000000"/>
              </a:solidFill>
              <a:latin typeface="Gill Sans Light"/>
              <a:cs typeface="Gill Sans Light"/>
            </a:endParaRPr>
          </a:p>
        </p:txBody>
      </p:sp>
      <p:grpSp>
        <p:nvGrpSpPr>
          <p:cNvPr id="4" name="Group 3"/>
          <p:cNvGrpSpPr/>
          <p:nvPr/>
        </p:nvGrpSpPr>
        <p:grpSpPr>
          <a:xfrm>
            <a:off x="557997" y="1373763"/>
            <a:ext cx="1402218" cy="1714902"/>
            <a:chOff x="656923" y="3695008"/>
            <a:chExt cx="1402218" cy="1714902"/>
          </a:xfrm>
        </p:grpSpPr>
        <p:pic>
          <p:nvPicPr>
            <p:cNvPr id="10" name="Picture 6" descr="CPU Icon by pacr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3" y="4574639"/>
              <a:ext cx="1121169" cy="8352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at studying.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923" y="3695008"/>
              <a:ext cx="1402218" cy="788046"/>
            </a:xfrm>
            <a:prstGeom prst="rect">
              <a:avLst/>
            </a:prstGeom>
          </p:spPr>
        </p:pic>
      </p:grpSp>
      <p:grpSp>
        <p:nvGrpSpPr>
          <p:cNvPr id="17" name="Group 16"/>
          <p:cNvGrpSpPr/>
          <p:nvPr/>
        </p:nvGrpSpPr>
        <p:grpSpPr>
          <a:xfrm>
            <a:off x="2259400" y="1373763"/>
            <a:ext cx="1402218" cy="1714902"/>
            <a:chOff x="656923" y="3695008"/>
            <a:chExt cx="1402218" cy="1714902"/>
          </a:xfrm>
        </p:grpSpPr>
        <p:pic>
          <p:nvPicPr>
            <p:cNvPr id="18" name="Picture 6" descr="CPU Icon by pacr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3" y="4574639"/>
              <a:ext cx="1121169" cy="8352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at studying.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923" y="3695008"/>
              <a:ext cx="1402218" cy="788046"/>
            </a:xfrm>
            <a:prstGeom prst="rect">
              <a:avLst/>
            </a:prstGeom>
          </p:spPr>
        </p:pic>
      </p:grpSp>
      <p:grpSp>
        <p:nvGrpSpPr>
          <p:cNvPr id="20" name="Group 19"/>
          <p:cNvGrpSpPr/>
          <p:nvPr/>
        </p:nvGrpSpPr>
        <p:grpSpPr>
          <a:xfrm>
            <a:off x="3814018" y="1395943"/>
            <a:ext cx="1402218" cy="1714902"/>
            <a:chOff x="656923" y="3695008"/>
            <a:chExt cx="1402218" cy="1714902"/>
          </a:xfrm>
        </p:grpSpPr>
        <p:pic>
          <p:nvPicPr>
            <p:cNvPr id="21" name="Picture 6" descr="CPU Icon by pacr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3" y="4574639"/>
              <a:ext cx="1121169" cy="83527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cat studying.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923" y="3695008"/>
              <a:ext cx="1402218" cy="788046"/>
            </a:xfrm>
            <a:prstGeom prst="rect">
              <a:avLst/>
            </a:prstGeom>
          </p:spPr>
        </p:pic>
      </p:grpSp>
      <p:grpSp>
        <p:nvGrpSpPr>
          <p:cNvPr id="23" name="Group 22"/>
          <p:cNvGrpSpPr/>
          <p:nvPr/>
        </p:nvGrpSpPr>
        <p:grpSpPr>
          <a:xfrm>
            <a:off x="5389552" y="1373763"/>
            <a:ext cx="1402218" cy="1714902"/>
            <a:chOff x="656923" y="3695008"/>
            <a:chExt cx="1402218" cy="1714902"/>
          </a:xfrm>
        </p:grpSpPr>
        <p:pic>
          <p:nvPicPr>
            <p:cNvPr id="24" name="Picture 6" descr="CPU Icon by pacr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3" y="4574639"/>
              <a:ext cx="1121169" cy="83527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cat studying.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923" y="3695008"/>
              <a:ext cx="1402218" cy="788046"/>
            </a:xfrm>
            <a:prstGeom prst="rect">
              <a:avLst/>
            </a:prstGeom>
          </p:spPr>
        </p:pic>
      </p:grpSp>
      <p:pic>
        <p:nvPicPr>
          <p:cNvPr id="27" name="Picture 6" descr="CPU Icon by pacr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1630" y="2275574"/>
            <a:ext cx="1121169" cy="83527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CPU Icon by pacr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5067" y="4038734"/>
            <a:ext cx="1121169" cy="835271"/>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Arrow Connector 38"/>
          <p:cNvCxnSpPr>
            <a:stCxn id="10" idx="2"/>
            <a:endCxn id="38" idx="0"/>
          </p:cNvCxnSpPr>
          <p:nvPr/>
        </p:nvCxnSpPr>
        <p:spPr>
          <a:xfrm>
            <a:off x="1286042" y="3088665"/>
            <a:ext cx="3369610" cy="95006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18" idx="2"/>
          </p:cNvCxnSpPr>
          <p:nvPr/>
        </p:nvCxnSpPr>
        <p:spPr>
          <a:xfrm>
            <a:off x="2987445" y="3088665"/>
            <a:ext cx="1559930" cy="95006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21" idx="2"/>
            <a:endCxn id="38" idx="0"/>
          </p:cNvCxnSpPr>
          <p:nvPr/>
        </p:nvCxnSpPr>
        <p:spPr>
          <a:xfrm>
            <a:off x="4542063" y="3110845"/>
            <a:ext cx="113589" cy="92788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24" idx="2"/>
            <a:endCxn id="38" idx="0"/>
          </p:cNvCxnSpPr>
          <p:nvPr/>
        </p:nvCxnSpPr>
        <p:spPr>
          <a:xfrm flipH="1">
            <a:off x="4655652" y="3088665"/>
            <a:ext cx="1461945" cy="95006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27" idx="2"/>
            <a:endCxn id="38" idx="0"/>
          </p:cNvCxnSpPr>
          <p:nvPr/>
        </p:nvCxnSpPr>
        <p:spPr>
          <a:xfrm flipH="1">
            <a:off x="4655652" y="3110845"/>
            <a:ext cx="3016563" cy="92788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5" name="Picture 4" descr="straggling cat.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1630" y="1303772"/>
            <a:ext cx="1266163" cy="949622"/>
          </a:xfrm>
          <a:prstGeom prst="rect">
            <a:avLst/>
          </a:prstGeom>
        </p:spPr>
      </p:pic>
      <p:sp>
        <p:nvSpPr>
          <p:cNvPr id="30" name="Rectangle 29"/>
          <p:cNvSpPr/>
          <p:nvPr/>
        </p:nvSpPr>
        <p:spPr>
          <a:xfrm>
            <a:off x="1194980" y="3088665"/>
            <a:ext cx="1231880" cy="446276"/>
          </a:xfrm>
          <a:prstGeom prst="rect">
            <a:avLst/>
          </a:prstGeom>
          <a:solidFill>
            <a:srgbClr val="202680">
              <a:alpha val="68000"/>
            </a:srgbClr>
          </a:solidFill>
          <a:effectLst/>
        </p:spPr>
        <p:txBody>
          <a:bodyPr wrap="square">
            <a:spAutoFit/>
          </a:bodyPr>
          <a:lstStyle/>
          <a:p>
            <a:pPr algn="ctr"/>
            <a:r>
              <a:rPr lang="en-US" sz="2300" i="1" dirty="0" smtClean="0">
                <a:solidFill>
                  <a:schemeClr val="bg1"/>
                </a:solidFill>
                <a:latin typeface="Gill Sans Light"/>
                <a:cs typeface="Gill Sans Light"/>
              </a:rPr>
              <a:t>model</a:t>
            </a:r>
            <a:endParaRPr lang="en-US" sz="2300" i="1" dirty="0">
              <a:solidFill>
                <a:schemeClr val="bg1"/>
              </a:solidFill>
              <a:latin typeface="Gill Sans Light"/>
              <a:cs typeface="Gill Sans Light"/>
            </a:endParaRPr>
          </a:p>
        </p:txBody>
      </p:sp>
      <p:sp>
        <p:nvSpPr>
          <p:cNvPr id="31" name="Rectangle 30"/>
          <p:cNvSpPr/>
          <p:nvPr/>
        </p:nvSpPr>
        <p:spPr>
          <a:xfrm>
            <a:off x="2594786" y="3088665"/>
            <a:ext cx="1231880" cy="446276"/>
          </a:xfrm>
          <a:prstGeom prst="rect">
            <a:avLst/>
          </a:prstGeom>
          <a:solidFill>
            <a:srgbClr val="202680">
              <a:alpha val="68000"/>
            </a:srgbClr>
          </a:solidFill>
          <a:effectLst/>
        </p:spPr>
        <p:txBody>
          <a:bodyPr wrap="square">
            <a:spAutoFit/>
          </a:bodyPr>
          <a:lstStyle/>
          <a:p>
            <a:pPr algn="ctr"/>
            <a:r>
              <a:rPr lang="en-US" sz="2300" i="1" dirty="0" smtClean="0">
                <a:solidFill>
                  <a:schemeClr val="bg1"/>
                </a:solidFill>
                <a:latin typeface="Gill Sans Light"/>
                <a:cs typeface="Gill Sans Light"/>
              </a:rPr>
              <a:t>model</a:t>
            </a:r>
            <a:endParaRPr lang="en-US" sz="2300" i="1" dirty="0">
              <a:solidFill>
                <a:schemeClr val="bg1"/>
              </a:solidFill>
              <a:latin typeface="Gill Sans Light"/>
              <a:cs typeface="Gill Sans Light"/>
            </a:endParaRPr>
          </a:p>
        </p:txBody>
      </p:sp>
      <p:sp>
        <p:nvSpPr>
          <p:cNvPr id="32" name="Rectangle 31"/>
          <p:cNvSpPr/>
          <p:nvPr/>
        </p:nvSpPr>
        <p:spPr>
          <a:xfrm>
            <a:off x="3979066" y="3110845"/>
            <a:ext cx="1231880" cy="446276"/>
          </a:xfrm>
          <a:prstGeom prst="rect">
            <a:avLst/>
          </a:prstGeom>
          <a:solidFill>
            <a:srgbClr val="202680">
              <a:alpha val="68000"/>
            </a:srgbClr>
          </a:solidFill>
          <a:effectLst/>
        </p:spPr>
        <p:txBody>
          <a:bodyPr wrap="square">
            <a:spAutoFit/>
          </a:bodyPr>
          <a:lstStyle/>
          <a:p>
            <a:pPr algn="ctr"/>
            <a:r>
              <a:rPr lang="en-US" sz="2300" i="1" dirty="0" smtClean="0">
                <a:solidFill>
                  <a:schemeClr val="bg1"/>
                </a:solidFill>
                <a:latin typeface="Gill Sans Light"/>
                <a:cs typeface="Gill Sans Light"/>
              </a:rPr>
              <a:t>model</a:t>
            </a:r>
            <a:endParaRPr lang="en-US" sz="2300" i="1" dirty="0">
              <a:solidFill>
                <a:schemeClr val="bg1"/>
              </a:solidFill>
              <a:latin typeface="Gill Sans Light"/>
              <a:cs typeface="Gill Sans Light"/>
            </a:endParaRPr>
          </a:p>
        </p:txBody>
      </p:sp>
      <p:sp>
        <p:nvSpPr>
          <p:cNvPr id="33" name="Rectangle 32"/>
          <p:cNvSpPr/>
          <p:nvPr/>
        </p:nvSpPr>
        <p:spPr>
          <a:xfrm>
            <a:off x="5389552" y="3110845"/>
            <a:ext cx="1231880" cy="446276"/>
          </a:xfrm>
          <a:prstGeom prst="rect">
            <a:avLst/>
          </a:prstGeom>
          <a:solidFill>
            <a:srgbClr val="202680">
              <a:alpha val="68000"/>
            </a:srgbClr>
          </a:solidFill>
          <a:effectLst/>
        </p:spPr>
        <p:txBody>
          <a:bodyPr wrap="square">
            <a:spAutoFit/>
          </a:bodyPr>
          <a:lstStyle/>
          <a:p>
            <a:pPr algn="ctr"/>
            <a:r>
              <a:rPr lang="en-US" sz="2300" i="1" dirty="0" smtClean="0">
                <a:solidFill>
                  <a:schemeClr val="bg1"/>
                </a:solidFill>
                <a:latin typeface="Gill Sans Light"/>
                <a:cs typeface="Gill Sans Light"/>
              </a:rPr>
              <a:t>model</a:t>
            </a:r>
            <a:endParaRPr lang="en-US" sz="2300" i="1" dirty="0">
              <a:solidFill>
                <a:schemeClr val="bg1"/>
              </a:solidFill>
              <a:latin typeface="Gill Sans Light"/>
              <a:cs typeface="Gill Sans Light"/>
            </a:endParaRPr>
          </a:p>
        </p:txBody>
      </p:sp>
      <p:sp>
        <p:nvSpPr>
          <p:cNvPr id="3" name="&quot;No&quot; Symbol 2"/>
          <p:cNvSpPr/>
          <p:nvPr/>
        </p:nvSpPr>
        <p:spPr>
          <a:xfrm>
            <a:off x="6949169" y="1337339"/>
            <a:ext cx="1987177" cy="1876470"/>
          </a:xfrm>
          <a:prstGeom prst="noSmoking">
            <a:avLst/>
          </a:prstGeom>
          <a:solidFill>
            <a:srgbClr val="C62E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Rectangle 33"/>
          <p:cNvSpPr/>
          <p:nvPr/>
        </p:nvSpPr>
        <p:spPr>
          <a:xfrm>
            <a:off x="79202" y="5110858"/>
            <a:ext cx="8936346" cy="1569660"/>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marL="457200" indent="-457200" algn="ctr">
              <a:buFont typeface="Arial"/>
              <a:buChar char="•"/>
            </a:pPr>
            <a:r>
              <a:rPr lang="en-US" sz="3200" dirty="0" smtClean="0">
                <a:solidFill>
                  <a:schemeClr val="bg1"/>
                </a:solidFill>
                <a:latin typeface="Gill Sans Light"/>
                <a:cs typeface="Gill Sans Light"/>
              </a:rPr>
              <a:t>Q: How many nodes to wait for before </a:t>
            </a:r>
            <a:r>
              <a:rPr lang="en-US" sz="3200" dirty="0" smtClean="0">
                <a:solidFill>
                  <a:schemeClr val="bg1"/>
                </a:solidFill>
                <a:latin typeface="Gill Sans Light"/>
                <a:cs typeface="Gill Sans Light"/>
              </a:rPr>
              <a:t>moving on to next iteration?</a:t>
            </a:r>
            <a:endParaRPr lang="en-US" sz="3200" dirty="0" smtClean="0">
              <a:solidFill>
                <a:schemeClr val="bg1"/>
              </a:solidFill>
              <a:latin typeface="Gill Sans Light"/>
              <a:cs typeface="Gill Sans Light"/>
            </a:endParaRPr>
          </a:p>
          <a:p>
            <a:pPr marL="457200" indent="-457200" algn="ctr">
              <a:buFont typeface="Arial"/>
              <a:buChar char="•"/>
            </a:pPr>
            <a:r>
              <a:rPr lang="en-US" sz="3200" dirty="0" smtClean="0">
                <a:solidFill>
                  <a:schemeClr val="bg1"/>
                </a:solidFill>
                <a:latin typeface="Gill Sans Light"/>
                <a:cs typeface="Gill Sans Light"/>
              </a:rPr>
              <a:t>Q: How much does the error affect us?</a:t>
            </a:r>
            <a:endParaRPr lang="en-US" sz="2800" dirty="0" smtClean="0">
              <a:solidFill>
                <a:schemeClr val="bg1"/>
              </a:solidFill>
              <a:latin typeface="Gill Sans Light"/>
              <a:cs typeface="Gill Sans Light"/>
            </a:endParaRPr>
          </a:p>
        </p:txBody>
      </p:sp>
    </p:spTree>
    <p:extLst>
      <p:ext uri="{BB962C8B-B14F-4D97-AF65-F5344CB8AC3E}">
        <p14:creationId xmlns:p14="http://schemas.microsoft.com/office/powerpoint/2010/main" val="16470073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0" presetClass="path" presetSubtype="0" accel="50000" decel="50000" fill="hold" grpId="1" nodeType="withEffect">
                                  <p:stCondLst>
                                    <p:cond delay="0"/>
                                  </p:stCondLst>
                                  <p:childTnLst>
                                    <p:animMotion origin="layout" path="M 0 0 L 0.30688 0.11212 " pathEditMode="relative" ptsTypes="AA">
                                      <p:cBhvr>
                                        <p:cTn id="36" dur="2000" fill="hold"/>
                                        <p:tgtEl>
                                          <p:spTgt spid="30"/>
                                        </p:tgtEl>
                                        <p:attrNameLst>
                                          <p:attrName>ppt_x</p:attrName>
                                          <p:attrName>ppt_y</p:attrName>
                                        </p:attrNameLst>
                                      </p:cBhvr>
                                    </p:animMotion>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0" presetClass="path" presetSubtype="0" accel="50000" decel="50000" fill="hold" grpId="1" nodeType="withEffect">
                                  <p:stCondLst>
                                    <p:cond delay="0"/>
                                  </p:stCondLst>
                                  <p:childTnLst>
                                    <p:animMotion origin="layout" path="M -3.59847E-6 4.06996E-6 L 0.15405 0.11234 " pathEditMode="relative" rAng="0" ptsTypes="AA">
                                      <p:cBhvr>
                                        <p:cTn id="40" dur="2000" fill="hold"/>
                                        <p:tgtEl>
                                          <p:spTgt spid="31"/>
                                        </p:tgtEl>
                                        <p:attrNameLst>
                                          <p:attrName>ppt_x</p:attrName>
                                          <p:attrName>ppt_y</p:attrName>
                                        </p:attrNameLst>
                                      </p:cBhvr>
                                      <p:rCtr x="7694" y="5606"/>
                                    </p:animMotion>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0" presetClass="path" presetSubtype="0" accel="50000" decel="50000" fill="hold" grpId="1" nodeType="withEffect">
                                  <p:stCondLst>
                                    <p:cond delay="0"/>
                                  </p:stCondLst>
                                  <p:childTnLst>
                                    <p:animMotion origin="layout" path="M 4.92879E-6 1.07714E-6 L 0.0026 0.10933 " pathEditMode="relative" rAng="0" ptsTypes="AA">
                                      <p:cBhvr>
                                        <p:cTn id="44" dur="2000" fill="hold"/>
                                        <p:tgtEl>
                                          <p:spTgt spid="32"/>
                                        </p:tgtEl>
                                        <p:attrNameLst>
                                          <p:attrName>ppt_x</p:attrName>
                                          <p:attrName>ppt_y</p:attrName>
                                        </p:attrNameLst>
                                      </p:cBhvr>
                                      <p:rCtr x="122" y="5467"/>
                                    </p:animMotion>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0" presetClass="path" presetSubtype="0" accel="50000" decel="50000" fill="hold" grpId="1" nodeType="withEffect">
                                  <p:stCondLst>
                                    <p:cond delay="0"/>
                                  </p:stCondLst>
                                  <p:childTnLst>
                                    <p:animMotion origin="layout" path="M 1.04203E-6 1.07714E-6 L -0.15439 0.10957 " pathEditMode="relative" rAng="0" ptsTypes="AA">
                                      <p:cBhvr>
                                        <p:cTn id="48" dur="2000" fill="hold"/>
                                        <p:tgtEl>
                                          <p:spTgt spid="33"/>
                                        </p:tgtEl>
                                        <p:attrNameLst>
                                          <p:attrName>ppt_x</p:attrName>
                                          <p:attrName>ppt_y</p:attrName>
                                        </p:attrNameLst>
                                      </p:cBhvr>
                                      <p:rCtr x="-7728" y="5467"/>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P spid="33" grpId="0" animBg="1"/>
      <p:bldP spid="33" grpId="1" animBg="1"/>
      <p:bldP spid="3"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58695"/>
            <a:ext cx="9144000" cy="1216295"/>
          </a:xfrm>
          <a:prstGeom prst="rect">
            <a:avLst/>
          </a:prstGeom>
          <a:solidFill>
            <a:srgbClr val="0C1268">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latin typeface="Gill Sans Light"/>
                <a:cs typeface="Gill Sans Light"/>
              </a:rPr>
              <a:t>Expected Savings: Straggler Termination</a:t>
            </a:r>
            <a:endParaRPr lang="en-US" sz="4400" dirty="0">
              <a:latin typeface="Gill Sans Light"/>
              <a:cs typeface="Gill Sans Light"/>
            </a:endParaRPr>
          </a:p>
        </p:txBody>
      </p:sp>
      <p:sp>
        <p:nvSpPr>
          <p:cNvPr id="5" name="TextBox 4"/>
          <p:cNvSpPr txBox="1"/>
          <p:nvPr/>
        </p:nvSpPr>
        <p:spPr>
          <a:xfrm>
            <a:off x="201823" y="1468249"/>
            <a:ext cx="8979657" cy="2554545"/>
          </a:xfrm>
          <a:prstGeom prst="rect">
            <a:avLst/>
          </a:prstGeom>
          <a:noFill/>
        </p:spPr>
        <p:txBody>
          <a:bodyPr wrap="square" rtlCol="0">
            <a:spAutoFit/>
          </a:bodyPr>
          <a:lstStyle/>
          <a:p>
            <a:pPr marL="342900" indent="-342900">
              <a:buFont typeface="Arial"/>
              <a:buChar char="•"/>
            </a:pPr>
            <a:r>
              <a:rPr lang="en-US" sz="3200" dirty="0" smtClean="0">
                <a:solidFill>
                  <a:srgbClr val="000000"/>
                </a:solidFill>
                <a:latin typeface="Gill Sans Light"/>
                <a:cs typeface="Gill Sans Light"/>
              </a:rPr>
              <a:t>Let </a:t>
            </a:r>
            <a:r>
              <a:rPr lang="en-US" sz="3200" dirty="0" smtClean="0">
                <a:solidFill>
                  <a:srgbClr val="000000"/>
                </a:solidFill>
                <a:latin typeface="Gill Sans Light"/>
                <a:cs typeface="Gill Sans Light"/>
              </a:rPr>
              <a:t>the runtime of each node:</a:t>
            </a:r>
            <a:endParaRPr lang="en-US" sz="3200" dirty="0">
              <a:solidFill>
                <a:srgbClr val="000000"/>
              </a:solidFill>
              <a:latin typeface="Gill Sans Light"/>
              <a:cs typeface="Gill Sans Light"/>
            </a:endParaRPr>
          </a:p>
          <a:p>
            <a:pPr lvl="2"/>
            <a:r>
              <a:rPr lang="en-US" sz="3200" dirty="0" smtClean="0">
                <a:solidFill>
                  <a:srgbClr val="000000"/>
                </a:solidFill>
                <a:latin typeface="Gill Sans Light"/>
                <a:cs typeface="Gill Sans Light"/>
              </a:rPr>
              <a:t>	X </a:t>
            </a:r>
            <a:r>
              <a:rPr lang="en-US" sz="3200" dirty="0" smtClean="0">
                <a:solidFill>
                  <a:srgbClr val="000000"/>
                </a:solidFill>
                <a:latin typeface="Gill Sans Light"/>
                <a:cs typeface="Gill Sans Light"/>
              </a:rPr>
              <a:t>= </a:t>
            </a:r>
            <a:r>
              <a:rPr lang="en-US" sz="3200" dirty="0" smtClean="0">
                <a:solidFill>
                  <a:srgbClr val="000000"/>
                </a:solidFill>
                <a:latin typeface="Gill Sans Light"/>
                <a:cs typeface="Gill Sans Light"/>
              </a:rPr>
              <a:t>1+ Y, wher</a:t>
            </a:r>
            <a:r>
              <a:rPr lang="en-US" sz="3200" dirty="0" smtClean="0">
                <a:solidFill>
                  <a:srgbClr val="000000"/>
                </a:solidFill>
                <a:latin typeface="Gill Sans Light"/>
                <a:cs typeface="Gill Sans Light"/>
              </a:rPr>
              <a:t>e Y ~ </a:t>
            </a:r>
            <a:r>
              <a:rPr lang="en-US" sz="3200" dirty="0" err="1" smtClean="0">
                <a:solidFill>
                  <a:srgbClr val="000000"/>
                </a:solidFill>
                <a:latin typeface="Gill Sans Light"/>
                <a:cs typeface="Gill Sans Light"/>
              </a:rPr>
              <a:t>Exp</a:t>
            </a:r>
            <a:r>
              <a:rPr lang="en-US" sz="3200" dirty="0" smtClean="0">
                <a:solidFill>
                  <a:srgbClr val="000000"/>
                </a:solidFill>
                <a:latin typeface="Gill Sans Light"/>
                <a:cs typeface="Gill Sans Light"/>
              </a:rPr>
              <a:t>(</a:t>
            </a:r>
            <a:r>
              <a:rPr lang="el-GR" sz="3200" dirty="0" smtClean="0">
                <a:solidFill>
                  <a:srgbClr val="000000"/>
                </a:solidFill>
                <a:latin typeface="Gill Sans Light"/>
                <a:cs typeface="Gill Sans Light"/>
              </a:rPr>
              <a:t>λ</a:t>
            </a:r>
            <a:r>
              <a:rPr lang="el-GR" sz="3200" dirty="0" smtClean="0">
                <a:solidFill>
                  <a:srgbClr val="000000"/>
                </a:solidFill>
                <a:latin typeface="Gill Sans Light"/>
                <a:cs typeface="Gill Sans Light"/>
              </a:rPr>
              <a:t>)</a:t>
            </a:r>
            <a:endParaRPr lang="en-US" sz="3200" dirty="0" smtClean="0">
              <a:solidFill>
                <a:srgbClr val="000000"/>
              </a:solidFill>
              <a:latin typeface="Gill Sans Light"/>
              <a:cs typeface="Gill Sans Light"/>
            </a:endParaRPr>
          </a:p>
          <a:p>
            <a:pPr marL="342900" indent="-342900">
              <a:buFont typeface="Arial"/>
              <a:buChar char="•"/>
            </a:pPr>
            <a:r>
              <a:rPr lang="en-US" sz="3200" dirty="0" smtClean="0">
                <a:solidFill>
                  <a:srgbClr val="000000"/>
                </a:solidFill>
                <a:latin typeface="Gill Sans Light"/>
                <a:cs typeface="Gill Sans Light"/>
              </a:rPr>
              <a:t>Then,</a:t>
            </a:r>
            <a:endParaRPr lang="en-US" sz="3200" dirty="0" smtClean="0">
              <a:solidFill>
                <a:srgbClr val="000000"/>
              </a:solidFill>
              <a:latin typeface="Gill Sans Light"/>
              <a:cs typeface="Gill Sans Light"/>
            </a:endParaRPr>
          </a:p>
          <a:p>
            <a:pPr lvl="1"/>
            <a:endParaRPr lang="en-US" sz="3200" dirty="0" smtClean="0">
              <a:solidFill>
                <a:srgbClr val="000000"/>
              </a:solidFill>
              <a:latin typeface="Gill Sans Light"/>
              <a:cs typeface="Gill Sans Light"/>
            </a:endParaRPr>
          </a:p>
          <a:p>
            <a:pPr lvl="1"/>
            <a:endParaRPr lang="en-US" sz="3200" dirty="0" smtClean="0">
              <a:solidFill>
                <a:srgbClr val="000000"/>
              </a:solidFill>
              <a:latin typeface="Gill Sans Light"/>
              <a:cs typeface="Gill Sans Light"/>
            </a:endParaRPr>
          </a:p>
        </p:txBody>
      </p:sp>
      <p:grpSp>
        <p:nvGrpSpPr>
          <p:cNvPr id="3" name="Group 2"/>
          <p:cNvGrpSpPr/>
          <p:nvPr/>
        </p:nvGrpSpPr>
        <p:grpSpPr>
          <a:xfrm>
            <a:off x="323753" y="3290915"/>
            <a:ext cx="8857727" cy="1919268"/>
            <a:chOff x="1049413" y="3625883"/>
            <a:chExt cx="8857727" cy="1919268"/>
          </a:xfrm>
        </p:grpSpPr>
        <p:sp>
          <p:nvSpPr>
            <p:cNvPr id="6" name="Rectangle 5"/>
            <p:cNvSpPr/>
            <p:nvPr/>
          </p:nvSpPr>
          <p:spPr>
            <a:xfrm>
              <a:off x="1049413" y="3625883"/>
              <a:ext cx="8857727" cy="1919268"/>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ctr"/>
              <a:r>
                <a:rPr lang="en-US" sz="3200" b="1" dirty="0" smtClean="0">
                  <a:solidFill>
                    <a:schemeClr val="bg1"/>
                  </a:solidFill>
                  <a:latin typeface="Gill Sans Light"/>
                  <a:cs typeface="Gill Sans Light"/>
                </a:rPr>
                <a:t>Lemma</a:t>
              </a:r>
              <a:r>
                <a:rPr lang="en-US" sz="3200" b="1" dirty="0" smtClean="0">
                  <a:solidFill>
                    <a:schemeClr val="bg1"/>
                  </a:solidFill>
                  <a:latin typeface="Gill Sans Light"/>
                  <a:cs typeface="Gill Sans Light"/>
                </a:rPr>
                <a:t>:</a:t>
              </a:r>
            </a:p>
            <a:p>
              <a:pPr algn="ctr"/>
              <a:r>
                <a:rPr lang="en-US" sz="3200" b="1" dirty="0" smtClean="0">
                  <a:solidFill>
                    <a:schemeClr val="bg1"/>
                  </a:solidFill>
                  <a:latin typeface="Gill Sans Light"/>
                  <a:cs typeface="Gill Sans Light"/>
                </a:rPr>
                <a:t>The expected runtime of one node is </a:t>
              </a:r>
              <a:endParaRPr lang="en-US" sz="3200" b="1" dirty="0" smtClean="0">
                <a:solidFill>
                  <a:schemeClr val="bg1"/>
                </a:solidFill>
                <a:latin typeface="Gill Sans Light"/>
                <a:cs typeface="Gill Sans Light"/>
              </a:endParaRPr>
            </a:p>
            <a:p>
              <a:pPr algn="ctr"/>
              <a:endParaRPr lang="en-US" sz="3200" dirty="0" smtClean="0">
                <a:solidFill>
                  <a:schemeClr val="bg1"/>
                </a:solidFill>
                <a:latin typeface="Gill Sans Light"/>
                <a:cs typeface="Gill Sans Light"/>
              </a:endParaRPr>
            </a:p>
            <a:p>
              <a:pPr algn="ctr"/>
              <a:endParaRPr lang="en-US" sz="3200" dirty="0">
                <a:solidFill>
                  <a:schemeClr val="bg1"/>
                </a:solidFill>
                <a:latin typeface="Gill Sans Light"/>
                <a:cs typeface="Gill Sans Light"/>
              </a:endParaRPr>
            </a:p>
            <a:p>
              <a:pPr algn="ctr"/>
              <a:endParaRPr lang="en-US" sz="3200" dirty="0" smtClean="0">
                <a:solidFill>
                  <a:schemeClr val="bg1"/>
                </a:solidFill>
                <a:latin typeface="Gill Sans Light"/>
                <a:cs typeface="Gill Sans Light"/>
              </a:endParaRPr>
            </a:p>
          </p:txBody>
        </p:sp>
        <p:pic>
          <p:nvPicPr>
            <p:cNvPr id="2" name="Picture 1" descr="mathbb_E_X_=_1+_.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0760" y="4526513"/>
              <a:ext cx="2655455" cy="912091"/>
            </a:xfrm>
            <a:prstGeom prst="rect">
              <a:avLst/>
            </a:prstGeom>
          </p:spPr>
        </p:pic>
      </p:grpSp>
    </p:spTree>
    <p:extLst>
      <p:ext uri="{BB962C8B-B14F-4D97-AF65-F5344CB8AC3E}">
        <p14:creationId xmlns:p14="http://schemas.microsoft.com/office/powerpoint/2010/main" val="39413384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58695"/>
            <a:ext cx="9144000" cy="1216295"/>
          </a:xfrm>
          <a:prstGeom prst="rect">
            <a:avLst/>
          </a:prstGeom>
          <a:solidFill>
            <a:srgbClr val="0C1268">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latin typeface="Gill Sans Light"/>
                <a:cs typeface="Gill Sans Light"/>
              </a:rPr>
              <a:t>Expected Savings: Straggler Termination</a:t>
            </a:r>
            <a:endParaRPr lang="en-US" sz="4400" dirty="0">
              <a:latin typeface="Gill Sans Light"/>
              <a:cs typeface="Gill Sans Light"/>
            </a:endParaRPr>
          </a:p>
        </p:txBody>
      </p:sp>
      <p:sp>
        <p:nvSpPr>
          <p:cNvPr id="5" name="TextBox 4"/>
          <p:cNvSpPr txBox="1"/>
          <p:nvPr/>
        </p:nvSpPr>
        <p:spPr>
          <a:xfrm>
            <a:off x="201823" y="1468249"/>
            <a:ext cx="8979657" cy="5016757"/>
          </a:xfrm>
          <a:prstGeom prst="rect">
            <a:avLst/>
          </a:prstGeom>
          <a:noFill/>
        </p:spPr>
        <p:txBody>
          <a:bodyPr wrap="square" rtlCol="0">
            <a:spAutoFit/>
          </a:bodyPr>
          <a:lstStyle/>
          <a:p>
            <a:pPr marL="342900" indent="-342900">
              <a:buFont typeface="Arial"/>
              <a:buChar char="•"/>
            </a:pPr>
            <a:r>
              <a:rPr lang="en-US" sz="3200" dirty="0" smtClean="0">
                <a:solidFill>
                  <a:srgbClr val="000000"/>
                </a:solidFill>
                <a:latin typeface="Gill Sans Light"/>
                <a:cs typeface="Gill Sans Light"/>
              </a:rPr>
              <a:t>If runtime of node is X </a:t>
            </a:r>
            <a:r>
              <a:rPr lang="en-US" sz="3200" dirty="0" smtClean="0">
                <a:solidFill>
                  <a:srgbClr val="000000"/>
                </a:solidFill>
                <a:latin typeface="Gill Sans Light"/>
                <a:cs typeface="Gill Sans Light"/>
              </a:rPr>
              <a:t>= </a:t>
            </a:r>
            <a:r>
              <a:rPr lang="en-US" sz="3200" dirty="0" smtClean="0">
                <a:solidFill>
                  <a:srgbClr val="000000"/>
                </a:solidFill>
                <a:latin typeface="Gill Sans Light"/>
                <a:cs typeface="Gill Sans Light"/>
              </a:rPr>
              <a:t>1+ Y, wher</a:t>
            </a:r>
            <a:r>
              <a:rPr lang="en-US" sz="3200" dirty="0" smtClean="0">
                <a:solidFill>
                  <a:srgbClr val="000000"/>
                </a:solidFill>
                <a:latin typeface="Gill Sans Light"/>
                <a:cs typeface="Gill Sans Light"/>
              </a:rPr>
              <a:t>e Y ~ </a:t>
            </a:r>
            <a:r>
              <a:rPr lang="en-US" sz="3200" dirty="0" err="1" smtClean="0">
                <a:solidFill>
                  <a:srgbClr val="000000"/>
                </a:solidFill>
                <a:latin typeface="Gill Sans Light"/>
                <a:cs typeface="Gill Sans Light"/>
              </a:rPr>
              <a:t>Exp</a:t>
            </a:r>
            <a:r>
              <a:rPr lang="en-US" sz="3200" dirty="0" smtClean="0">
                <a:solidFill>
                  <a:srgbClr val="000000"/>
                </a:solidFill>
                <a:latin typeface="Gill Sans Light"/>
                <a:cs typeface="Gill Sans Light"/>
              </a:rPr>
              <a:t>(</a:t>
            </a:r>
            <a:r>
              <a:rPr lang="el-GR" sz="3200" dirty="0" smtClean="0">
                <a:solidFill>
                  <a:srgbClr val="000000"/>
                </a:solidFill>
                <a:latin typeface="Gill Sans Light"/>
                <a:cs typeface="Gill Sans Light"/>
              </a:rPr>
              <a:t>λ</a:t>
            </a:r>
            <a:r>
              <a:rPr lang="el-GR" sz="3200" dirty="0" smtClean="0">
                <a:solidFill>
                  <a:srgbClr val="000000"/>
                </a:solidFill>
                <a:latin typeface="Gill Sans Light"/>
                <a:cs typeface="Gill Sans Light"/>
              </a:rPr>
              <a:t>)</a:t>
            </a:r>
            <a:endParaRPr lang="en-US" sz="3200" dirty="0" smtClean="0">
              <a:solidFill>
                <a:srgbClr val="000000"/>
              </a:solidFill>
              <a:latin typeface="Gill Sans Light"/>
              <a:cs typeface="Gill Sans Light"/>
            </a:endParaRPr>
          </a:p>
          <a:p>
            <a:pPr marL="342900" indent="-342900">
              <a:buFont typeface="Arial"/>
              <a:buChar char="•"/>
            </a:pPr>
            <a:r>
              <a:rPr lang="en-US" sz="3200" dirty="0" smtClean="0">
                <a:solidFill>
                  <a:srgbClr val="000000"/>
                </a:solidFill>
                <a:latin typeface="Gill Sans Light"/>
                <a:cs typeface="Gill Sans Light"/>
              </a:rPr>
              <a:t>Then, let’s define as          the k-</a:t>
            </a:r>
            <a:r>
              <a:rPr lang="en-US" sz="3200" dirty="0" err="1" smtClean="0">
                <a:solidFill>
                  <a:srgbClr val="000000"/>
                </a:solidFill>
                <a:latin typeface="Gill Sans Light"/>
                <a:cs typeface="Gill Sans Light"/>
              </a:rPr>
              <a:t>th</a:t>
            </a:r>
            <a:r>
              <a:rPr lang="en-US" sz="3200" dirty="0" smtClean="0">
                <a:solidFill>
                  <a:srgbClr val="000000"/>
                </a:solidFill>
                <a:latin typeface="Gill Sans Light"/>
                <a:cs typeface="Gill Sans Light"/>
              </a:rPr>
              <a:t> fastest runtime</a:t>
            </a:r>
          </a:p>
          <a:p>
            <a:pPr marL="342900" indent="-342900">
              <a:buFont typeface="Arial"/>
              <a:buChar char="•"/>
            </a:pPr>
            <a:endParaRPr lang="en-US" sz="3200" dirty="0">
              <a:solidFill>
                <a:srgbClr val="000000"/>
              </a:solidFill>
              <a:latin typeface="Gill Sans Light"/>
              <a:cs typeface="Gill Sans Light"/>
            </a:endParaRPr>
          </a:p>
          <a:p>
            <a:pPr marL="342900" indent="-342900">
              <a:buFont typeface="Arial"/>
              <a:buChar char="•"/>
            </a:pPr>
            <a:endParaRPr lang="en-US" sz="3200" dirty="0" smtClean="0">
              <a:solidFill>
                <a:srgbClr val="000000"/>
              </a:solidFill>
              <a:latin typeface="Gill Sans Light"/>
              <a:cs typeface="Gill Sans Light"/>
            </a:endParaRPr>
          </a:p>
          <a:p>
            <a:pPr marL="342900" indent="-342900">
              <a:buFont typeface="Arial"/>
              <a:buChar char="•"/>
            </a:pPr>
            <a:endParaRPr lang="en-US" sz="3200" dirty="0">
              <a:solidFill>
                <a:srgbClr val="000000"/>
              </a:solidFill>
              <a:latin typeface="Gill Sans Light"/>
              <a:cs typeface="Gill Sans Light"/>
            </a:endParaRPr>
          </a:p>
          <a:p>
            <a:pPr marL="342900" indent="-342900">
              <a:buFont typeface="Arial"/>
              <a:buChar char="•"/>
            </a:pPr>
            <a:endParaRPr lang="en-US" sz="3200" dirty="0" smtClean="0">
              <a:solidFill>
                <a:srgbClr val="000000"/>
              </a:solidFill>
              <a:latin typeface="Gill Sans Light"/>
              <a:cs typeface="Gill Sans Light"/>
            </a:endParaRPr>
          </a:p>
          <a:p>
            <a:pPr marL="342900" indent="-342900">
              <a:buFont typeface="Arial"/>
              <a:buChar char="•"/>
            </a:pPr>
            <a:endParaRPr lang="en-US" sz="3200" dirty="0">
              <a:solidFill>
                <a:srgbClr val="000000"/>
              </a:solidFill>
              <a:latin typeface="Gill Sans Light"/>
              <a:cs typeface="Gill Sans Light"/>
            </a:endParaRPr>
          </a:p>
          <a:p>
            <a:pPr marL="342900" indent="-342900">
              <a:buFont typeface="Arial"/>
              <a:buChar char="•"/>
            </a:pPr>
            <a:r>
              <a:rPr lang="en-US" sz="3200" dirty="0" smtClean="0">
                <a:solidFill>
                  <a:srgbClr val="000000"/>
                </a:solidFill>
                <a:latin typeface="Gill Sans Light"/>
                <a:cs typeface="Gill Sans Light"/>
              </a:rPr>
              <a:t>Proof:</a:t>
            </a:r>
            <a:endParaRPr lang="en-US" sz="3200" dirty="0" smtClean="0">
              <a:solidFill>
                <a:srgbClr val="000000"/>
              </a:solidFill>
              <a:latin typeface="Gill Sans Light"/>
              <a:cs typeface="Gill Sans Light"/>
            </a:endParaRPr>
          </a:p>
          <a:p>
            <a:pPr lvl="1"/>
            <a:endParaRPr lang="en-US" sz="3200" dirty="0" smtClean="0">
              <a:solidFill>
                <a:srgbClr val="000000"/>
              </a:solidFill>
              <a:latin typeface="Gill Sans Light"/>
              <a:cs typeface="Gill Sans Light"/>
            </a:endParaRPr>
          </a:p>
          <a:p>
            <a:pPr lvl="1"/>
            <a:endParaRPr lang="en-US" sz="3200" dirty="0" smtClean="0">
              <a:solidFill>
                <a:srgbClr val="000000"/>
              </a:solidFill>
              <a:latin typeface="Gill Sans Light"/>
              <a:cs typeface="Gill Sans Light"/>
            </a:endParaRPr>
          </a:p>
        </p:txBody>
      </p:sp>
      <p:sp>
        <p:nvSpPr>
          <p:cNvPr id="6" name="Rectangle 5"/>
          <p:cNvSpPr/>
          <p:nvPr/>
        </p:nvSpPr>
        <p:spPr>
          <a:xfrm>
            <a:off x="201823" y="2551221"/>
            <a:ext cx="8857727" cy="2062103"/>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ctr"/>
            <a:r>
              <a:rPr lang="en-US" sz="3200" b="1" dirty="0" smtClean="0">
                <a:solidFill>
                  <a:schemeClr val="bg1"/>
                </a:solidFill>
                <a:latin typeface="Gill Sans Light"/>
                <a:cs typeface="Gill Sans Light"/>
              </a:rPr>
              <a:t>Lemma</a:t>
            </a:r>
            <a:r>
              <a:rPr lang="en-US" sz="3200" b="1" dirty="0" smtClean="0">
                <a:solidFill>
                  <a:schemeClr val="bg1"/>
                </a:solidFill>
                <a:latin typeface="Gill Sans Light"/>
                <a:cs typeface="Gill Sans Light"/>
              </a:rPr>
              <a:t>:</a:t>
            </a:r>
          </a:p>
          <a:p>
            <a:pPr algn="ctr"/>
            <a:r>
              <a:rPr lang="en-US" sz="3200" b="1" dirty="0" smtClean="0">
                <a:solidFill>
                  <a:schemeClr val="bg1"/>
                </a:solidFill>
                <a:latin typeface="Gill Sans Light"/>
                <a:cs typeface="Gill Sans Light"/>
              </a:rPr>
              <a:t>The expected runtime of the k fastest nodes</a:t>
            </a:r>
            <a:endParaRPr lang="en-US" sz="3200" dirty="0" smtClean="0">
              <a:solidFill>
                <a:schemeClr val="bg1"/>
              </a:solidFill>
              <a:latin typeface="Gill Sans Light"/>
              <a:cs typeface="Gill Sans Light"/>
            </a:endParaRPr>
          </a:p>
          <a:p>
            <a:pPr algn="ctr"/>
            <a:endParaRPr lang="en-US" sz="3200" dirty="0">
              <a:solidFill>
                <a:schemeClr val="bg1"/>
              </a:solidFill>
              <a:latin typeface="Gill Sans Light"/>
              <a:cs typeface="Gill Sans Light"/>
            </a:endParaRPr>
          </a:p>
          <a:p>
            <a:pPr algn="ctr"/>
            <a:endParaRPr lang="en-US" sz="3200" dirty="0" smtClean="0">
              <a:solidFill>
                <a:schemeClr val="bg1"/>
              </a:solidFill>
              <a:latin typeface="Gill Sans Light"/>
              <a:cs typeface="Gill Sans Light"/>
            </a:endParaRPr>
          </a:p>
        </p:txBody>
      </p:sp>
      <p:pic>
        <p:nvPicPr>
          <p:cNvPr id="7" name="Picture 6" descr="mathbb_E_X_(k)_=.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10" y="3506919"/>
            <a:ext cx="8312727" cy="1077575"/>
          </a:xfrm>
          <a:prstGeom prst="rect">
            <a:avLst/>
          </a:prstGeom>
        </p:spPr>
      </p:pic>
      <p:pic>
        <p:nvPicPr>
          <p:cNvPr id="8" name="Picture 7" descr="X_(k)_-X_(k-1)_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563" y="5100035"/>
            <a:ext cx="6832600" cy="1104900"/>
          </a:xfrm>
          <a:prstGeom prst="rect">
            <a:avLst/>
          </a:prstGeom>
        </p:spPr>
      </p:pic>
      <p:pic>
        <p:nvPicPr>
          <p:cNvPr id="9" name="Picture 8" descr="X_(k).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158" y="2075521"/>
            <a:ext cx="825500" cy="482600"/>
          </a:xfrm>
          <a:prstGeom prst="rect">
            <a:avLst/>
          </a:prstGeom>
        </p:spPr>
      </p:pic>
    </p:spTree>
    <p:extLst>
      <p:ext uri="{BB962C8B-B14F-4D97-AF65-F5344CB8AC3E}">
        <p14:creationId xmlns:p14="http://schemas.microsoft.com/office/powerpoint/2010/main" val="24555854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1823" y="1468249"/>
            <a:ext cx="8979657" cy="3046988"/>
          </a:xfrm>
          <a:prstGeom prst="rect">
            <a:avLst/>
          </a:prstGeom>
          <a:noFill/>
        </p:spPr>
        <p:txBody>
          <a:bodyPr wrap="square" rtlCol="0">
            <a:spAutoFit/>
          </a:bodyPr>
          <a:lstStyle/>
          <a:p>
            <a:endParaRPr lang="en-US" sz="3200" dirty="0">
              <a:solidFill>
                <a:srgbClr val="000000"/>
              </a:solidFill>
              <a:latin typeface="Gill Sans Light"/>
              <a:cs typeface="Gill Sans Light"/>
            </a:endParaRPr>
          </a:p>
          <a:p>
            <a:r>
              <a:rPr lang="en-US" sz="3200" dirty="0" smtClean="0">
                <a:solidFill>
                  <a:srgbClr val="000000"/>
                </a:solidFill>
                <a:latin typeface="Gill Sans Light"/>
                <a:cs typeface="Gill Sans Light"/>
              </a:rPr>
              <a:t>Proof:</a:t>
            </a:r>
            <a:endParaRPr lang="en-US" sz="3200" dirty="0">
              <a:solidFill>
                <a:srgbClr val="000000"/>
              </a:solidFill>
              <a:latin typeface="Gill Sans Light"/>
              <a:cs typeface="Gill Sans Light"/>
            </a:endParaRPr>
          </a:p>
          <a:p>
            <a:pPr marL="342900" indent="-342900">
              <a:buFont typeface="Arial"/>
              <a:buChar char="•"/>
            </a:pPr>
            <a:r>
              <a:rPr lang="en-US" sz="3200" dirty="0" smtClean="0">
                <a:solidFill>
                  <a:srgbClr val="000000"/>
                </a:solidFill>
                <a:latin typeface="Gill Sans Light"/>
                <a:cs typeface="Gill Sans Light"/>
              </a:rPr>
              <a:t>We know that</a:t>
            </a:r>
          </a:p>
          <a:p>
            <a:pPr marL="342900" indent="-342900">
              <a:buFont typeface="Arial"/>
              <a:buChar char="•"/>
            </a:pPr>
            <a:r>
              <a:rPr lang="en-US" sz="3200" dirty="0" smtClean="0">
                <a:solidFill>
                  <a:srgbClr val="000000"/>
                </a:solidFill>
                <a:latin typeface="Gill Sans Light"/>
                <a:cs typeface="Gill Sans Light"/>
              </a:rPr>
              <a:t>Then,</a:t>
            </a:r>
          </a:p>
          <a:p>
            <a:pPr marL="342900" indent="-342900">
              <a:buFont typeface="Arial"/>
              <a:buChar char="•"/>
            </a:pPr>
            <a:endParaRPr lang="en-US" sz="3200" dirty="0" smtClean="0">
              <a:solidFill>
                <a:srgbClr val="000000"/>
              </a:solidFill>
              <a:latin typeface="Gill Sans Light"/>
              <a:cs typeface="Gill Sans Light"/>
            </a:endParaRPr>
          </a:p>
          <a:p>
            <a:pPr lvl="1"/>
            <a:endParaRPr lang="en-US" sz="3200" dirty="0" smtClean="0">
              <a:solidFill>
                <a:srgbClr val="000000"/>
              </a:solidFill>
              <a:latin typeface="Gill Sans Light"/>
              <a:cs typeface="Gill Sans Light"/>
            </a:endParaRPr>
          </a:p>
        </p:txBody>
      </p:sp>
      <p:sp>
        <p:nvSpPr>
          <p:cNvPr id="6" name="Rectangle 5"/>
          <p:cNvSpPr/>
          <p:nvPr/>
        </p:nvSpPr>
        <p:spPr>
          <a:xfrm>
            <a:off x="237235" y="13418"/>
            <a:ext cx="8857727" cy="2062103"/>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ctr"/>
            <a:r>
              <a:rPr lang="en-US" sz="3200" b="1" dirty="0" smtClean="0">
                <a:solidFill>
                  <a:schemeClr val="bg1"/>
                </a:solidFill>
                <a:latin typeface="Gill Sans Light"/>
                <a:cs typeface="Gill Sans Light"/>
              </a:rPr>
              <a:t>Lemma</a:t>
            </a:r>
            <a:r>
              <a:rPr lang="en-US" sz="3200" b="1" dirty="0" smtClean="0">
                <a:solidFill>
                  <a:schemeClr val="bg1"/>
                </a:solidFill>
                <a:latin typeface="Gill Sans Light"/>
                <a:cs typeface="Gill Sans Light"/>
              </a:rPr>
              <a:t>:</a:t>
            </a:r>
          </a:p>
          <a:p>
            <a:pPr algn="ctr"/>
            <a:r>
              <a:rPr lang="en-US" sz="3200" b="1" dirty="0" smtClean="0">
                <a:solidFill>
                  <a:schemeClr val="bg1"/>
                </a:solidFill>
                <a:latin typeface="Gill Sans Light"/>
                <a:cs typeface="Gill Sans Light"/>
              </a:rPr>
              <a:t>The expected runtime of the k fastest nodes</a:t>
            </a:r>
            <a:endParaRPr lang="en-US" sz="3200" dirty="0" smtClean="0">
              <a:solidFill>
                <a:schemeClr val="bg1"/>
              </a:solidFill>
              <a:latin typeface="Gill Sans Light"/>
              <a:cs typeface="Gill Sans Light"/>
            </a:endParaRPr>
          </a:p>
          <a:p>
            <a:pPr algn="ctr"/>
            <a:endParaRPr lang="en-US" sz="3200" dirty="0">
              <a:solidFill>
                <a:schemeClr val="bg1"/>
              </a:solidFill>
              <a:latin typeface="Gill Sans Light"/>
              <a:cs typeface="Gill Sans Light"/>
            </a:endParaRPr>
          </a:p>
          <a:p>
            <a:pPr algn="ctr"/>
            <a:endParaRPr lang="en-US" sz="3200" dirty="0" smtClean="0">
              <a:solidFill>
                <a:schemeClr val="bg1"/>
              </a:solidFill>
              <a:latin typeface="Gill Sans Light"/>
              <a:cs typeface="Gill Sans Light"/>
            </a:endParaRPr>
          </a:p>
        </p:txBody>
      </p:sp>
      <p:pic>
        <p:nvPicPr>
          <p:cNvPr id="7" name="Picture 6" descr="mathbb_E_X_(k)_=.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277" y="955159"/>
            <a:ext cx="8312727" cy="1077575"/>
          </a:xfrm>
          <a:prstGeom prst="rect">
            <a:avLst/>
          </a:prstGeom>
        </p:spPr>
      </p:pic>
      <p:pic>
        <p:nvPicPr>
          <p:cNvPr id="8" name="Picture 7" descr="X_(k)_-X_(k-1)_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4488" y="2226364"/>
            <a:ext cx="5646777" cy="913141"/>
          </a:xfrm>
          <a:prstGeom prst="rect">
            <a:avLst/>
          </a:prstGeom>
        </p:spPr>
      </p:pic>
      <p:pic>
        <p:nvPicPr>
          <p:cNvPr id="3" name="Picture 2" descr="&amp;E_X_(k)_-X_(k-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52" y="2914777"/>
            <a:ext cx="8312727" cy="3859481"/>
          </a:xfrm>
          <a:prstGeom prst="rect">
            <a:avLst/>
          </a:prstGeom>
        </p:spPr>
      </p:pic>
      <p:sp>
        <p:nvSpPr>
          <p:cNvPr id="4" name="Rectangle 3"/>
          <p:cNvSpPr/>
          <p:nvPr/>
        </p:nvSpPr>
        <p:spPr>
          <a:xfrm>
            <a:off x="-223280" y="2075522"/>
            <a:ext cx="10312730" cy="512616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10887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1823" y="1468249"/>
            <a:ext cx="8979657" cy="3046988"/>
          </a:xfrm>
          <a:prstGeom prst="rect">
            <a:avLst/>
          </a:prstGeom>
          <a:noFill/>
        </p:spPr>
        <p:txBody>
          <a:bodyPr wrap="square" rtlCol="0">
            <a:spAutoFit/>
          </a:bodyPr>
          <a:lstStyle/>
          <a:p>
            <a:endParaRPr lang="en-US" sz="3200" dirty="0">
              <a:solidFill>
                <a:srgbClr val="000000"/>
              </a:solidFill>
              <a:latin typeface="Gill Sans Light"/>
              <a:cs typeface="Gill Sans Light"/>
            </a:endParaRPr>
          </a:p>
          <a:p>
            <a:r>
              <a:rPr lang="en-US" sz="3200" dirty="0" smtClean="0">
                <a:solidFill>
                  <a:srgbClr val="000000"/>
                </a:solidFill>
                <a:latin typeface="Gill Sans Light"/>
                <a:cs typeface="Gill Sans Light"/>
              </a:rPr>
              <a:t>Proof:</a:t>
            </a:r>
            <a:endParaRPr lang="en-US" sz="3200" dirty="0">
              <a:solidFill>
                <a:srgbClr val="000000"/>
              </a:solidFill>
              <a:latin typeface="Gill Sans Light"/>
              <a:cs typeface="Gill Sans Light"/>
            </a:endParaRPr>
          </a:p>
          <a:p>
            <a:pPr marL="342900" indent="-342900">
              <a:buFont typeface="Arial"/>
              <a:buChar char="•"/>
            </a:pPr>
            <a:r>
              <a:rPr lang="en-US" sz="3200" dirty="0" smtClean="0">
                <a:solidFill>
                  <a:srgbClr val="000000"/>
                </a:solidFill>
                <a:latin typeface="Gill Sans Light"/>
                <a:cs typeface="Gill Sans Light"/>
              </a:rPr>
              <a:t>We know that</a:t>
            </a:r>
          </a:p>
          <a:p>
            <a:pPr marL="342900" indent="-342900">
              <a:buFont typeface="Arial"/>
              <a:buChar char="•"/>
            </a:pPr>
            <a:r>
              <a:rPr lang="en-US" sz="3200" dirty="0" smtClean="0">
                <a:solidFill>
                  <a:srgbClr val="000000"/>
                </a:solidFill>
                <a:latin typeface="Gill Sans Light"/>
                <a:cs typeface="Gill Sans Light"/>
              </a:rPr>
              <a:t>Then,</a:t>
            </a:r>
          </a:p>
          <a:p>
            <a:pPr marL="342900" indent="-342900">
              <a:buFont typeface="Arial"/>
              <a:buChar char="•"/>
            </a:pPr>
            <a:endParaRPr lang="en-US" sz="3200" dirty="0" smtClean="0">
              <a:solidFill>
                <a:srgbClr val="000000"/>
              </a:solidFill>
              <a:latin typeface="Gill Sans Light"/>
              <a:cs typeface="Gill Sans Light"/>
            </a:endParaRPr>
          </a:p>
          <a:p>
            <a:pPr lvl="1"/>
            <a:endParaRPr lang="en-US" sz="3200" dirty="0" smtClean="0">
              <a:solidFill>
                <a:srgbClr val="000000"/>
              </a:solidFill>
              <a:latin typeface="Gill Sans Light"/>
              <a:cs typeface="Gill Sans Light"/>
            </a:endParaRPr>
          </a:p>
        </p:txBody>
      </p:sp>
      <p:sp>
        <p:nvSpPr>
          <p:cNvPr id="6" name="Rectangle 5"/>
          <p:cNvSpPr/>
          <p:nvPr/>
        </p:nvSpPr>
        <p:spPr>
          <a:xfrm>
            <a:off x="237235" y="13418"/>
            <a:ext cx="8857727" cy="2062103"/>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ctr"/>
            <a:r>
              <a:rPr lang="en-US" sz="3200" b="1" dirty="0" smtClean="0">
                <a:solidFill>
                  <a:schemeClr val="bg1"/>
                </a:solidFill>
                <a:latin typeface="Gill Sans Light"/>
                <a:cs typeface="Gill Sans Light"/>
              </a:rPr>
              <a:t>Lemma</a:t>
            </a:r>
            <a:r>
              <a:rPr lang="en-US" sz="3200" b="1" dirty="0" smtClean="0">
                <a:solidFill>
                  <a:schemeClr val="bg1"/>
                </a:solidFill>
                <a:latin typeface="Gill Sans Light"/>
                <a:cs typeface="Gill Sans Light"/>
              </a:rPr>
              <a:t>:</a:t>
            </a:r>
          </a:p>
          <a:p>
            <a:pPr algn="ctr"/>
            <a:r>
              <a:rPr lang="en-US" sz="3200" b="1" dirty="0" smtClean="0">
                <a:solidFill>
                  <a:schemeClr val="bg1"/>
                </a:solidFill>
                <a:latin typeface="Gill Sans Light"/>
                <a:cs typeface="Gill Sans Light"/>
              </a:rPr>
              <a:t>The expected runtime of the k fastest nodes</a:t>
            </a:r>
            <a:endParaRPr lang="en-US" sz="3200" dirty="0" smtClean="0">
              <a:solidFill>
                <a:schemeClr val="bg1"/>
              </a:solidFill>
              <a:latin typeface="Gill Sans Light"/>
              <a:cs typeface="Gill Sans Light"/>
            </a:endParaRPr>
          </a:p>
          <a:p>
            <a:pPr algn="ctr"/>
            <a:endParaRPr lang="en-US" sz="3200" dirty="0">
              <a:solidFill>
                <a:schemeClr val="bg1"/>
              </a:solidFill>
              <a:latin typeface="Gill Sans Light"/>
              <a:cs typeface="Gill Sans Light"/>
            </a:endParaRPr>
          </a:p>
          <a:p>
            <a:pPr algn="ctr"/>
            <a:endParaRPr lang="en-US" sz="3200" dirty="0" smtClean="0">
              <a:solidFill>
                <a:schemeClr val="bg1"/>
              </a:solidFill>
              <a:latin typeface="Gill Sans Light"/>
              <a:cs typeface="Gill Sans Light"/>
            </a:endParaRPr>
          </a:p>
        </p:txBody>
      </p:sp>
      <p:pic>
        <p:nvPicPr>
          <p:cNvPr id="7" name="Picture 6" descr="mathbb_E_X_(k)_=.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277" y="955159"/>
            <a:ext cx="8312727" cy="1077575"/>
          </a:xfrm>
          <a:prstGeom prst="rect">
            <a:avLst/>
          </a:prstGeom>
        </p:spPr>
      </p:pic>
      <p:pic>
        <p:nvPicPr>
          <p:cNvPr id="8" name="Picture 7" descr="X_(k)_-X_(k-1)_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4488" y="2226364"/>
            <a:ext cx="5646777" cy="913141"/>
          </a:xfrm>
          <a:prstGeom prst="rect">
            <a:avLst/>
          </a:prstGeom>
        </p:spPr>
      </p:pic>
      <p:pic>
        <p:nvPicPr>
          <p:cNvPr id="3" name="Picture 2" descr="&amp;E_X_(k)_-X_(k-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52" y="2914777"/>
            <a:ext cx="8312727" cy="3859481"/>
          </a:xfrm>
          <a:prstGeom prst="rect">
            <a:avLst/>
          </a:prstGeom>
        </p:spPr>
      </p:pic>
      <p:sp>
        <p:nvSpPr>
          <p:cNvPr id="4" name="Rectangle 3"/>
          <p:cNvSpPr/>
          <p:nvPr/>
        </p:nvSpPr>
        <p:spPr>
          <a:xfrm>
            <a:off x="-223280" y="3809433"/>
            <a:ext cx="10312730" cy="512616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28760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1823" y="1468249"/>
            <a:ext cx="8979657" cy="3046988"/>
          </a:xfrm>
          <a:prstGeom prst="rect">
            <a:avLst/>
          </a:prstGeom>
          <a:noFill/>
        </p:spPr>
        <p:txBody>
          <a:bodyPr wrap="square" rtlCol="0">
            <a:spAutoFit/>
          </a:bodyPr>
          <a:lstStyle/>
          <a:p>
            <a:endParaRPr lang="en-US" sz="3200" dirty="0">
              <a:solidFill>
                <a:srgbClr val="000000"/>
              </a:solidFill>
              <a:latin typeface="Gill Sans Light"/>
              <a:cs typeface="Gill Sans Light"/>
            </a:endParaRPr>
          </a:p>
          <a:p>
            <a:r>
              <a:rPr lang="en-US" sz="3200" dirty="0" smtClean="0">
                <a:solidFill>
                  <a:srgbClr val="000000"/>
                </a:solidFill>
                <a:latin typeface="Gill Sans Light"/>
                <a:cs typeface="Gill Sans Light"/>
              </a:rPr>
              <a:t>Proof:</a:t>
            </a:r>
            <a:endParaRPr lang="en-US" sz="3200" dirty="0">
              <a:solidFill>
                <a:srgbClr val="000000"/>
              </a:solidFill>
              <a:latin typeface="Gill Sans Light"/>
              <a:cs typeface="Gill Sans Light"/>
            </a:endParaRPr>
          </a:p>
          <a:p>
            <a:pPr marL="342900" indent="-342900">
              <a:buFont typeface="Arial"/>
              <a:buChar char="•"/>
            </a:pPr>
            <a:r>
              <a:rPr lang="en-US" sz="3200" dirty="0" smtClean="0">
                <a:solidFill>
                  <a:srgbClr val="000000"/>
                </a:solidFill>
                <a:latin typeface="Gill Sans Light"/>
                <a:cs typeface="Gill Sans Light"/>
              </a:rPr>
              <a:t>We know that</a:t>
            </a:r>
          </a:p>
          <a:p>
            <a:pPr marL="342900" indent="-342900">
              <a:buFont typeface="Arial"/>
              <a:buChar char="•"/>
            </a:pPr>
            <a:r>
              <a:rPr lang="en-US" sz="3200" dirty="0" smtClean="0">
                <a:solidFill>
                  <a:srgbClr val="000000"/>
                </a:solidFill>
                <a:latin typeface="Gill Sans Light"/>
                <a:cs typeface="Gill Sans Light"/>
              </a:rPr>
              <a:t>Then,</a:t>
            </a:r>
          </a:p>
          <a:p>
            <a:pPr marL="342900" indent="-342900">
              <a:buFont typeface="Arial"/>
              <a:buChar char="•"/>
            </a:pPr>
            <a:endParaRPr lang="en-US" sz="3200" dirty="0" smtClean="0">
              <a:solidFill>
                <a:srgbClr val="000000"/>
              </a:solidFill>
              <a:latin typeface="Gill Sans Light"/>
              <a:cs typeface="Gill Sans Light"/>
            </a:endParaRPr>
          </a:p>
          <a:p>
            <a:pPr lvl="1"/>
            <a:endParaRPr lang="en-US" sz="3200" dirty="0" smtClean="0">
              <a:solidFill>
                <a:srgbClr val="000000"/>
              </a:solidFill>
              <a:latin typeface="Gill Sans Light"/>
              <a:cs typeface="Gill Sans Light"/>
            </a:endParaRPr>
          </a:p>
        </p:txBody>
      </p:sp>
      <p:sp>
        <p:nvSpPr>
          <p:cNvPr id="6" name="Rectangle 5"/>
          <p:cNvSpPr/>
          <p:nvPr/>
        </p:nvSpPr>
        <p:spPr>
          <a:xfrm>
            <a:off x="237235" y="13418"/>
            <a:ext cx="8857727" cy="2062103"/>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ctr"/>
            <a:r>
              <a:rPr lang="en-US" sz="3200" b="1" dirty="0" smtClean="0">
                <a:solidFill>
                  <a:schemeClr val="bg1"/>
                </a:solidFill>
                <a:latin typeface="Gill Sans Light"/>
                <a:cs typeface="Gill Sans Light"/>
              </a:rPr>
              <a:t>Lemma</a:t>
            </a:r>
            <a:r>
              <a:rPr lang="en-US" sz="3200" b="1" dirty="0" smtClean="0">
                <a:solidFill>
                  <a:schemeClr val="bg1"/>
                </a:solidFill>
                <a:latin typeface="Gill Sans Light"/>
                <a:cs typeface="Gill Sans Light"/>
              </a:rPr>
              <a:t>:</a:t>
            </a:r>
          </a:p>
          <a:p>
            <a:pPr algn="ctr"/>
            <a:r>
              <a:rPr lang="en-US" sz="3200" b="1" dirty="0" smtClean="0">
                <a:solidFill>
                  <a:schemeClr val="bg1"/>
                </a:solidFill>
                <a:latin typeface="Gill Sans Light"/>
                <a:cs typeface="Gill Sans Light"/>
              </a:rPr>
              <a:t>The expected runtime of the k fastest nodes</a:t>
            </a:r>
            <a:endParaRPr lang="en-US" sz="3200" dirty="0" smtClean="0">
              <a:solidFill>
                <a:schemeClr val="bg1"/>
              </a:solidFill>
              <a:latin typeface="Gill Sans Light"/>
              <a:cs typeface="Gill Sans Light"/>
            </a:endParaRPr>
          </a:p>
          <a:p>
            <a:pPr algn="ctr"/>
            <a:endParaRPr lang="en-US" sz="3200" dirty="0">
              <a:solidFill>
                <a:schemeClr val="bg1"/>
              </a:solidFill>
              <a:latin typeface="Gill Sans Light"/>
              <a:cs typeface="Gill Sans Light"/>
            </a:endParaRPr>
          </a:p>
          <a:p>
            <a:pPr algn="ctr"/>
            <a:endParaRPr lang="en-US" sz="3200" dirty="0" smtClean="0">
              <a:solidFill>
                <a:schemeClr val="bg1"/>
              </a:solidFill>
              <a:latin typeface="Gill Sans Light"/>
              <a:cs typeface="Gill Sans Light"/>
            </a:endParaRPr>
          </a:p>
        </p:txBody>
      </p:sp>
      <p:pic>
        <p:nvPicPr>
          <p:cNvPr id="7" name="Picture 6" descr="mathbb_E_X_(k)_=.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277" y="955159"/>
            <a:ext cx="8312727" cy="1077575"/>
          </a:xfrm>
          <a:prstGeom prst="rect">
            <a:avLst/>
          </a:prstGeom>
        </p:spPr>
      </p:pic>
      <p:pic>
        <p:nvPicPr>
          <p:cNvPr id="8" name="Picture 7" descr="X_(k)_-X_(k-1)_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4488" y="2226364"/>
            <a:ext cx="5646777" cy="913141"/>
          </a:xfrm>
          <a:prstGeom prst="rect">
            <a:avLst/>
          </a:prstGeom>
        </p:spPr>
      </p:pic>
      <p:pic>
        <p:nvPicPr>
          <p:cNvPr id="3" name="Picture 2" descr="&amp;E_X_(k)_-X_(k-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52" y="2914777"/>
            <a:ext cx="8312727" cy="3859481"/>
          </a:xfrm>
          <a:prstGeom prst="rect">
            <a:avLst/>
          </a:prstGeom>
        </p:spPr>
      </p:pic>
      <p:sp>
        <p:nvSpPr>
          <p:cNvPr id="4" name="Rectangle 3"/>
          <p:cNvSpPr/>
          <p:nvPr/>
        </p:nvSpPr>
        <p:spPr>
          <a:xfrm>
            <a:off x="-223280" y="4646839"/>
            <a:ext cx="10312730" cy="512616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59728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1823" y="1468249"/>
            <a:ext cx="8979657" cy="3046988"/>
          </a:xfrm>
          <a:prstGeom prst="rect">
            <a:avLst/>
          </a:prstGeom>
          <a:noFill/>
        </p:spPr>
        <p:txBody>
          <a:bodyPr wrap="square" rtlCol="0">
            <a:spAutoFit/>
          </a:bodyPr>
          <a:lstStyle/>
          <a:p>
            <a:endParaRPr lang="en-US" sz="3200" dirty="0">
              <a:solidFill>
                <a:srgbClr val="000000"/>
              </a:solidFill>
              <a:latin typeface="Gill Sans Light"/>
              <a:cs typeface="Gill Sans Light"/>
            </a:endParaRPr>
          </a:p>
          <a:p>
            <a:r>
              <a:rPr lang="en-US" sz="3200" dirty="0" smtClean="0">
                <a:solidFill>
                  <a:srgbClr val="000000"/>
                </a:solidFill>
                <a:latin typeface="Gill Sans Light"/>
                <a:cs typeface="Gill Sans Light"/>
              </a:rPr>
              <a:t>Proof:</a:t>
            </a:r>
            <a:endParaRPr lang="en-US" sz="3200" dirty="0">
              <a:solidFill>
                <a:srgbClr val="000000"/>
              </a:solidFill>
              <a:latin typeface="Gill Sans Light"/>
              <a:cs typeface="Gill Sans Light"/>
            </a:endParaRPr>
          </a:p>
          <a:p>
            <a:pPr marL="342900" indent="-342900">
              <a:buFont typeface="Arial"/>
              <a:buChar char="•"/>
            </a:pPr>
            <a:r>
              <a:rPr lang="en-US" sz="3200" dirty="0" smtClean="0">
                <a:solidFill>
                  <a:srgbClr val="000000"/>
                </a:solidFill>
                <a:latin typeface="Gill Sans Light"/>
                <a:cs typeface="Gill Sans Light"/>
              </a:rPr>
              <a:t>We know that</a:t>
            </a:r>
          </a:p>
          <a:p>
            <a:pPr marL="342900" indent="-342900">
              <a:buFont typeface="Arial"/>
              <a:buChar char="•"/>
            </a:pPr>
            <a:r>
              <a:rPr lang="en-US" sz="3200" dirty="0" smtClean="0">
                <a:solidFill>
                  <a:srgbClr val="000000"/>
                </a:solidFill>
                <a:latin typeface="Gill Sans Light"/>
                <a:cs typeface="Gill Sans Light"/>
              </a:rPr>
              <a:t>Then,</a:t>
            </a:r>
          </a:p>
          <a:p>
            <a:pPr marL="342900" indent="-342900">
              <a:buFont typeface="Arial"/>
              <a:buChar char="•"/>
            </a:pPr>
            <a:endParaRPr lang="en-US" sz="3200" dirty="0" smtClean="0">
              <a:solidFill>
                <a:srgbClr val="000000"/>
              </a:solidFill>
              <a:latin typeface="Gill Sans Light"/>
              <a:cs typeface="Gill Sans Light"/>
            </a:endParaRPr>
          </a:p>
          <a:p>
            <a:pPr lvl="1"/>
            <a:endParaRPr lang="en-US" sz="3200" dirty="0" smtClean="0">
              <a:solidFill>
                <a:srgbClr val="000000"/>
              </a:solidFill>
              <a:latin typeface="Gill Sans Light"/>
              <a:cs typeface="Gill Sans Light"/>
            </a:endParaRPr>
          </a:p>
        </p:txBody>
      </p:sp>
      <p:sp>
        <p:nvSpPr>
          <p:cNvPr id="6" name="Rectangle 5"/>
          <p:cNvSpPr/>
          <p:nvPr/>
        </p:nvSpPr>
        <p:spPr>
          <a:xfrm>
            <a:off x="237235" y="13418"/>
            <a:ext cx="8857727" cy="2062103"/>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ctr"/>
            <a:r>
              <a:rPr lang="en-US" sz="3200" b="1" dirty="0" smtClean="0">
                <a:solidFill>
                  <a:schemeClr val="bg1"/>
                </a:solidFill>
                <a:latin typeface="Gill Sans Light"/>
                <a:cs typeface="Gill Sans Light"/>
              </a:rPr>
              <a:t>Lemma</a:t>
            </a:r>
            <a:r>
              <a:rPr lang="en-US" sz="3200" b="1" dirty="0" smtClean="0">
                <a:solidFill>
                  <a:schemeClr val="bg1"/>
                </a:solidFill>
                <a:latin typeface="Gill Sans Light"/>
                <a:cs typeface="Gill Sans Light"/>
              </a:rPr>
              <a:t>:</a:t>
            </a:r>
          </a:p>
          <a:p>
            <a:pPr algn="ctr"/>
            <a:r>
              <a:rPr lang="en-US" sz="3200" b="1" dirty="0" smtClean="0">
                <a:solidFill>
                  <a:schemeClr val="bg1"/>
                </a:solidFill>
                <a:latin typeface="Gill Sans Light"/>
                <a:cs typeface="Gill Sans Light"/>
              </a:rPr>
              <a:t>The expected runtime of the k fastest nodes</a:t>
            </a:r>
            <a:endParaRPr lang="en-US" sz="3200" dirty="0" smtClean="0">
              <a:solidFill>
                <a:schemeClr val="bg1"/>
              </a:solidFill>
              <a:latin typeface="Gill Sans Light"/>
              <a:cs typeface="Gill Sans Light"/>
            </a:endParaRPr>
          </a:p>
          <a:p>
            <a:pPr algn="ctr"/>
            <a:endParaRPr lang="en-US" sz="3200" dirty="0">
              <a:solidFill>
                <a:schemeClr val="bg1"/>
              </a:solidFill>
              <a:latin typeface="Gill Sans Light"/>
              <a:cs typeface="Gill Sans Light"/>
            </a:endParaRPr>
          </a:p>
          <a:p>
            <a:pPr algn="ctr"/>
            <a:endParaRPr lang="en-US" sz="3200" dirty="0" smtClean="0">
              <a:solidFill>
                <a:schemeClr val="bg1"/>
              </a:solidFill>
              <a:latin typeface="Gill Sans Light"/>
              <a:cs typeface="Gill Sans Light"/>
            </a:endParaRPr>
          </a:p>
        </p:txBody>
      </p:sp>
      <p:pic>
        <p:nvPicPr>
          <p:cNvPr id="7" name="Picture 6" descr="mathbb_E_X_(k)_=.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277" y="955159"/>
            <a:ext cx="8312727" cy="1077575"/>
          </a:xfrm>
          <a:prstGeom prst="rect">
            <a:avLst/>
          </a:prstGeom>
        </p:spPr>
      </p:pic>
      <p:pic>
        <p:nvPicPr>
          <p:cNvPr id="8" name="Picture 7" descr="X_(k)_-X_(k-1)_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4488" y="2226364"/>
            <a:ext cx="5646777" cy="913141"/>
          </a:xfrm>
          <a:prstGeom prst="rect">
            <a:avLst/>
          </a:prstGeom>
        </p:spPr>
      </p:pic>
      <p:pic>
        <p:nvPicPr>
          <p:cNvPr id="3" name="Picture 2" descr="&amp;E_X_(k)_-X_(k-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52" y="2914777"/>
            <a:ext cx="8312727" cy="3859481"/>
          </a:xfrm>
          <a:prstGeom prst="rect">
            <a:avLst/>
          </a:prstGeom>
        </p:spPr>
      </p:pic>
      <p:sp>
        <p:nvSpPr>
          <p:cNvPr id="4" name="Rectangle 3"/>
          <p:cNvSpPr/>
          <p:nvPr/>
        </p:nvSpPr>
        <p:spPr>
          <a:xfrm>
            <a:off x="-223280" y="5707552"/>
            <a:ext cx="10312730" cy="512616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351353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1823" y="1468249"/>
            <a:ext cx="8979657" cy="3046988"/>
          </a:xfrm>
          <a:prstGeom prst="rect">
            <a:avLst/>
          </a:prstGeom>
          <a:noFill/>
        </p:spPr>
        <p:txBody>
          <a:bodyPr wrap="square" rtlCol="0">
            <a:spAutoFit/>
          </a:bodyPr>
          <a:lstStyle/>
          <a:p>
            <a:endParaRPr lang="en-US" sz="3200" dirty="0">
              <a:solidFill>
                <a:srgbClr val="000000"/>
              </a:solidFill>
              <a:latin typeface="Gill Sans Light"/>
              <a:cs typeface="Gill Sans Light"/>
            </a:endParaRPr>
          </a:p>
          <a:p>
            <a:r>
              <a:rPr lang="en-US" sz="3200" dirty="0" smtClean="0">
                <a:solidFill>
                  <a:srgbClr val="000000"/>
                </a:solidFill>
                <a:latin typeface="Gill Sans Light"/>
                <a:cs typeface="Gill Sans Light"/>
              </a:rPr>
              <a:t>Proof:</a:t>
            </a:r>
            <a:endParaRPr lang="en-US" sz="3200" dirty="0">
              <a:solidFill>
                <a:srgbClr val="000000"/>
              </a:solidFill>
              <a:latin typeface="Gill Sans Light"/>
              <a:cs typeface="Gill Sans Light"/>
            </a:endParaRPr>
          </a:p>
          <a:p>
            <a:pPr marL="342900" indent="-342900">
              <a:buFont typeface="Arial"/>
              <a:buChar char="•"/>
            </a:pPr>
            <a:r>
              <a:rPr lang="en-US" sz="3200" dirty="0" smtClean="0">
                <a:solidFill>
                  <a:srgbClr val="000000"/>
                </a:solidFill>
                <a:latin typeface="Gill Sans Light"/>
                <a:cs typeface="Gill Sans Light"/>
              </a:rPr>
              <a:t>We know that</a:t>
            </a:r>
          </a:p>
          <a:p>
            <a:pPr marL="342900" indent="-342900">
              <a:buFont typeface="Arial"/>
              <a:buChar char="•"/>
            </a:pPr>
            <a:r>
              <a:rPr lang="en-US" sz="3200" dirty="0" smtClean="0">
                <a:solidFill>
                  <a:srgbClr val="000000"/>
                </a:solidFill>
                <a:latin typeface="Gill Sans Light"/>
                <a:cs typeface="Gill Sans Light"/>
              </a:rPr>
              <a:t>Then,</a:t>
            </a:r>
          </a:p>
          <a:p>
            <a:pPr marL="342900" indent="-342900">
              <a:buFont typeface="Arial"/>
              <a:buChar char="•"/>
            </a:pPr>
            <a:endParaRPr lang="en-US" sz="3200" dirty="0" smtClean="0">
              <a:solidFill>
                <a:srgbClr val="000000"/>
              </a:solidFill>
              <a:latin typeface="Gill Sans Light"/>
              <a:cs typeface="Gill Sans Light"/>
            </a:endParaRPr>
          </a:p>
          <a:p>
            <a:pPr lvl="1"/>
            <a:endParaRPr lang="en-US" sz="3200" dirty="0" smtClean="0">
              <a:solidFill>
                <a:srgbClr val="000000"/>
              </a:solidFill>
              <a:latin typeface="Gill Sans Light"/>
              <a:cs typeface="Gill Sans Light"/>
            </a:endParaRPr>
          </a:p>
        </p:txBody>
      </p:sp>
      <p:pic>
        <p:nvPicPr>
          <p:cNvPr id="8" name="Picture 7" descr="X_(k)_-X_(k-1)_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4488" y="2226364"/>
            <a:ext cx="5646777" cy="913141"/>
          </a:xfrm>
          <a:prstGeom prst="rect">
            <a:avLst/>
          </a:prstGeom>
        </p:spPr>
      </p:pic>
      <p:pic>
        <p:nvPicPr>
          <p:cNvPr id="3" name="Picture 2" descr="&amp;E_X_(k)_-X_(k-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52" y="2914777"/>
            <a:ext cx="8312727" cy="3859481"/>
          </a:xfrm>
          <a:prstGeom prst="rect">
            <a:avLst/>
          </a:prstGeom>
        </p:spPr>
      </p:pic>
      <p:sp>
        <p:nvSpPr>
          <p:cNvPr id="9" name="Rectangle 8"/>
          <p:cNvSpPr/>
          <p:nvPr/>
        </p:nvSpPr>
        <p:spPr>
          <a:xfrm>
            <a:off x="136218" y="13418"/>
            <a:ext cx="8857727" cy="2062103"/>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ctr"/>
            <a:r>
              <a:rPr lang="en-US" sz="3200" b="1" dirty="0" smtClean="0">
                <a:solidFill>
                  <a:schemeClr val="bg1"/>
                </a:solidFill>
                <a:latin typeface="Gill Sans Light"/>
                <a:cs typeface="Gill Sans Light"/>
              </a:rPr>
              <a:t>Lemma</a:t>
            </a:r>
            <a:r>
              <a:rPr lang="en-US" sz="3200" b="1" dirty="0" smtClean="0">
                <a:solidFill>
                  <a:schemeClr val="bg1"/>
                </a:solidFill>
                <a:latin typeface="Gill Sans Light"/>
                <a:cs typeface="Gill Sans Light"/>
              </a:rPr>
              <a:t>:</a:t>
            </a:r>
          </a:p>
          <a:p>
            <a:pPr algn="ctr"/>
            <a:r>
              <a:rPr lang="en-US" sz="3200" b="1" dirty="0" smtClean="0">
                <a:solidFill>
                  <a:schemeClr val="bg1"/>
                </a:solidFill>
                <a:latin typeface="Gill Sans Light"/>
                <a:cs typeface="Gill Sans Light"/>
              </a:rPr>
              <a:t>The expected runtime of the k fastest nodes</a:t>
            </a:r>
            <a:endParaRPr lang="en-US" sz="3200" dirty="0" smtClean="0">
              <a:solidFill>
                <a:schemeClr val="bg1"/>
              </a:solidFill>
              <a:latin typeface="Gill Sans Light"/>
              <a:cs typeface="Gill Sans Light"/>
            </a:endParaRPr>
          </a:p>
          <a:p>
            <a:pPr algn="ctr"/>
            <a:endParaRPr lang="en-US" sz="3200" dirty="0">
              <a:solidFill>
                <a:schemeClr val="bg1"/>
              </a:solidFill>
              <a:latin typeface="Gill Sans Light"/>
              <a:cs typeface="Gill Sans Light"/>
            </a:endParaRPr>
          </a:p>
          <a:p>
            <a:pPr algn="ctr"/>
            <a:endParaRPr lang="en-US" sz="3200" dirty="0" smtClean="0">
              <a:solidFill>
                <a:schemeClr val="bg1"/>
              </a:solidFill>
              <a:latin typeface="Gill Sans Light"/>
              <a:cs typeface="Gill Sans Light"/>
            </a:endParaRPr>
          </a:p>
        </p:txBody>
      </p:sp>
      <p:pic>
        <p:nvPicPr>
          <p:cNvPr id="10" name="Picture 9" descr="mathbb_E_X_(k)_=.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260" y="955159"/>
            <a:ext cx="8312727" cy="1077575"/>
          </a:xfrm>
          <a:prstGeom prst="rect">
            <a:avLst/>
          </a:prstGeom>
        </p:spPr>
      </p:pic>
    </p:spTree>
    <p:extLst>
      <p:ext uri="{BB962C8B-B14F-4D97-AF65-F5344CB8AC3E}">
        <p14:creationId xmlns:p14="http://schemas.microsoft.com/office/powerpoint/2010/main" val="63810306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1823" y="1468249"/>
            <a:ext cx="8979657" cy="3046988"/>
          </a:xfrm>
          <a:prstGeom prst="rect">
            <a:avLst/>
          </a:prstGeom>
          <a:noFill/>
        </p:spPr>
        <p:txBody>
          <a:bodyPr wrap="square" rtlCol="0">
            <a:spAutoFit/>
          </a:bodyPr>
          <a:lstStyle/>
          <a:p>
            <a:endParaRPr lang="en-US" sz="3200" dirty="0">
              <a:solidFill>
                <a:srgbClr val="000000"/>
              </a:solidFill>
              <a:latin typeface="Gill Sans Light"/>
              <a:cs typeface="Gill Sans Light"/>
            </a:endParaRPr>
          </a:p>
          <a:p>
            <a:r>
              <a:rPr lang="en-US" sz="3200" dirty="0" smtClean="0">
                <a:solidFill>
                  <a:srgbClr val="000000"/>
                </a:solidFill>
                <a:latin typeface="Gill Sans Light"/>
                <a:cs typeface="Gill Sans Light"/>
              </a:rPr>
              <a:t>Proof:</a:t>
            </a:r>
            <a:endParaRPr lang="en-US" sz="3200" dirty="0">
              <a:solidFill>
                <a:srgbClr val="000000"/>
              </a:solidFill>
              <a:latin typeface="Gill Sans Light"/>
              <a:cs typeface="Gill Sans Light"/>
            </a:endParaRPr>
          </a:p>
          <a:p>
            <a:pPr marL="342900" indent="-342900">
              <a:buFont typeface="Arial"/>
              <a:buChar char="•"/>
            </a:pPr>
            <a:r>
              <a:rPr lang="en-US" sz="3200" dirty="0" smtClean="0">
                <a:solidFill>
                  <a:srgbClr val="000000"/>
                </a:solidFill>
                <a:latin typeface="Gill Sans Light"/>
                <a:cs typeface="Gill Sans Light"/>
              </a:rPr>
              <a:t>We know that</a:t>
            </a:r>
          </a:p>
          <a:p>
            <a:pPr marL="342900" indent="-342900">
              <a:buFont typeface="Arial"/>
              <a:buChar char="•"/>
            </a:pPr>
            <a:r>
              <a:rPr lang="en-US" sz="3200" dirty="0" smtClean="0">
                <a:solidFill>
                  <a:srgbClr val="000000"/>
                </a:solidFill>
                <a:latin typeface="Gill Sans Light"/>
                <a:cs typeface="Gill Sans Light"/>
              </a:rPr>
              <a:t>Then,</a:t>
            </a:r>
          </a:p>
          <a:p>
            <a:pPr marL="342900" indent="-342900">
              <a:buFont typeface="Arial"/>
              <a:buChar char="•"/>
            </a:pPr>
            <a:endParaRPr lang="en-US" sz="3200" dirty="0" smtClean="0">
              <a:solidFill>
                <a:srgbClr val="000000"/>
              </a:solidFill>
              <a:latin typeface="Gill Sans Light"/>
              <a:cs typeface="Gill Sans Light"/>
            </a:endParaRPr>
          </a:p>
          <a:p>
            <a:pPr lvl="1"/>
            <a:endParaRPr lang="en-US" sz="3200" dirty="0" smtClean="0">
              <a:solidFill>
                <a:srgbClr val="000000"/>
              </a:solidFill>
              <a:latin typeface="Gill Sans Light"/>
              <a:cs typeface="Gill Sans Light"/>
            </a:endParaRPr>
          </a:p>
        </p:txBody>
      </p:sp>
      <p:sp>
        <p:nvSpPr>
          <p:cNvPr id="6" name="Rectangle 5"/>
          <p:cNvSpPr/>
          <p:nvPr/>
        </p:nvSpPr>
        <p:spPr>
          <a:xfrm>
            <a:off x="136218" y="13418"/>
            <a:ext cx="8857727" cy="2062103"/>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ctr"/>
            <a:r>
              <a:rPr lang="en-US" sz="3200" b="1" dirty="0" smtClean="0">
                <a:solidFill>
                  <a:schemeClr val="bg1"/>
                </a:solidFill>
                <a:latin typeface="Gill Sans Light"/>
                <a:cs typeface="Gill Sans Light"/>
              </a:rPr>
              <a:t>Lemma</a:t>
            </a:r>
            <a:r>
              <a:rPr lang="en-US" sz="3200" b="1" dirty="0" smtClean="0">
                <a:solidFill>
                  <a:schemeClr val="bg1"/>
                </a:solidFill>
                <a:latin typeface="Gill Sans Light"/>
                <a:cs typeface="Gill Sans Light"/>
              </a:rPr>
              <a:t>:</a:t>
            </a:r>
          </a:p>
          <a:p>
            <a:pPr algn="ctr"/>
            <a:r>
              <a:rPr lang="en-US" sz="3200" b="1" dirty="0" smtClean="0">
                <a:solidFill>
                  <a:schemeClr val="bg1"/>
                </a:solidFill>
                <a:latin typeface="Gill Sans Light"/>
                <a:cs typeface="Gill Sans Light"/>
              </a:rPr>
              <a:t>The expected runtime of the k fastest nodes</a:t>
            </a:r>
            <a:endParaRPr lang="en-US" sz="3200" dirty="0" smtClean="0">
              <a:solidFill>
                <a:schemeClr val="bg1"/>
              </a:solidFill>
              <a:latin typeface="Gill Sans Light"/>
              <a:cs typeface="Gill Sans Light"/>
            </a:endParaRPr>
          </a:p>
          <a:p>
            <a:pPr algn="ctr"/>
            <a:endParaRPr lang="en-US" sz="3200" dirty="0">
              <a:solidFill>
                <a:schemeClr val="bg1"/>
              </a:solidFill>
              <a:latin typeface="Gill Sans Light"/>
              <a:cs typeface="Gill Sans Light"/>
            </a:endParaRPr>
          </a:p>
          <a:p>
            <a:pPr algn="ctr"/>
            <a:endParaRPr lang="en-US" sz="3200" dirty="0" smtClean="0">
              <a:solidFill>
                <a:schemeClr val="bg1"/>
              </a:solidFill>
              <a:latin typeface="Gill Sans Light"/>
              <a:cs typeface="Gill Sans Light"/>
            </a:endParaRPr>
          </a:p>
        </p:txBody>
      </p:sp>
      <p:pic>
        <p:nvPicPr>
          <p:cNvPr id="7" name="Picture 6" descr="mathbb_E_X_(k)_=.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260" y="955159"/>
            <a:ext cx="8312727" cy="1077575"/>
          </a:xfrm>
          <a:prstGeom prst="rect">
            <a:avLst/>
          </a:prstGeom>
        </p:spPr>
      </p:pic>
      <p:pic>
        <p:nvPicPr>
          <p:cNvPr id="8" name="Picture 7" descr="X_(k)_-X_(k-1)_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4488" y="2226364"/>
            <a:ext cx="5646777" cy="913141"/>
          </a:xfrm>
          <a:prstGeom prst="rect">
            <a:avLst/>
          </a:prstGeom>
        </p:spPr>
      </p:pic>
      <p:pic>
        <p:nvPicPr>
          <p:cNvPr id="13" name="Picture 12" descr="E_X_(k)_&amp;=_1+_fr.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1098" y="3621885"/>
            <a:ext cx="7215909" cy="2309091"/>
          </a:xfrm>
          <a:prstGeom prst="rect">
            <a:avLst/>
          </a:prstGeom>
        </p:spPr>
      </p:pic>
    </p:spTree>
    <p:extLst>
      <p:ext uri="{BB962C8B-B14F-4D97-AF65-F5344CB8AC3E}">
        <p14:creationId xmlns:p14="http://schemas.microsoft.com/office/powerpoint/2010/main" val="41239991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 y="-406606"/>
            <a:ext cx="9143999" cy="7001917"/>
          </a:xfrm>
          <a:prstGeom prst="rect">
            <a:avLst/>
          </a:prstGeom>
          <a:noFill/>
        </p:spPr>
        <p:txBody>
          <a:bodyPr wrap="square" rtlCol="0">
            <a:spAutoFit/>
          </a:bodyPr>
          <a:lstStyle/>
          <a:p>
            <a:pPr algn="ctr"/>
            <a:endParaRPr lang="en-US" sz="4200" dirty="0" smtClean="0">
              <a:solidFill>
                <a:schemeClr val="bg1"/>
              </a:solidFill>
              <a:latin typeface="Gill Sans Light"/>
              <a:cs typeface="Gill Sans Light"/>
            </a:endParaRPr>
          </a:p>
          <a:p>
            <a:pPr algn="ctr"/>
            <a:endParaRPr lang="en-US" sz="3500" i="1" dirty="0" smtClean="0">
              <a:solidFill>
                <a:schemeClr val="bg1"/>
              </a:solidFill>
              <a:latin typeface="Gill Sans Light"/>
              <a:cs typeface="Gill Sans Light"/>
            </a:endParaRPr>
          </a:p>
          <a:p>
            <a:pPr algn="ctr"/>
            <a:r>
              <a:rPr lang="en-US" sz="4500" b="1" dirty="0">
                <a:solidFill>
                  <a:schemeClr val="bg1"/>
                </a:solidFill>
                <a:latin typeface="Gill Sans Light"/>
                <a:cs typeface="Gill Sans Light"/>
              </a:rPr>
              <a:t/>
            </a:r>
            <a:br>
              <a:rPr lang="en-US" sz="4500" b="1" dirty="0">
                <a:solidFill>
                  <a:schemeClr val="bg1"/>
                </a:solidFill>
                <a:latin typeface="Gill Sans Light"/>
                <a:cs typeface="Gill Sans Light"/>
              </a:rPr>
            </a:br>
            <a:endParaRPr lang="en-US" sz="2000" b="1" dirty="0" smtClean="0">
              <a:solidFill>
                <a:schemeClr val="bg1"/>
              </a:solidFill>
              <a:latin typeface="Gill Sans Light"/>
              <a:cs typeface="Gill Sans Light"/>
            </a:endParaRPr>
          </a:p>
          <a:p>
            <a:pPr algn="ctr"/>
            <a:endParaRPr lang="en-US" sz="2100" b="1" dirty="0" smtClean="0">
              <a:solidFill>
                <a:schemeClr val="bg1"/>
              </a:solidFill>
              <a:latin typeface="Gill Sans Light"/>
              <a:cs typeface="Gill Sans Light"/>
            </a:endParaRPr>
          </a:p>
          <a:p>
            <a:pPr algn="ctr"/>
            <a:endParaRPr lang="en-US" sz="2100" b="1" dirty="0">
              <a:solidFill>
                <a:schemeClr val="bg1"/>
              </a:solidFill>
              <a:latin typeface="Gill Sans Light"/>
              <a:cs typeface="Gill Sans Light"/>
            </a:endParaRPr>
          </a:p>
          <a:p>
            <a:pPr algn="ctr"/>
            <a:endParaRPr lang="en-US" sz="2100" b="1" dirty="0" smtClean="0">
              <a:solidFill>
                <a:schemeClr val="bg1"/>
              </a:solidFill>
              <a:latin typeface="Gill Sans Light"/>
              <a:cs typeface="Gill Sans Light"/>
            </a:endParaRPr>
          </a:p>
          <a:p>
            <a:pPr algn="ctr"/>
            <a:endParaRPr lang="en-US" sz="2100" b="1" dirty="0">
              <a:solidFill>
                <a:schemeClr val="bg1"/>
              </a:solidFill>
              <a:latin typeface="Gill Sans Light"/>
              <a:cs typeface="Gill Sans Light"/>
            </a:endParaRPr>
          </a:p>
          <a:p>
            <a:pPr algn="ctr"/>
            <a:endParaRPr lang="en-US" sz="2100" b="1" dirty="0" smtClean="0">
              <a:solidFill>
                <a:schemeClr val="bg1"/>
              </a:solidFill>
              <a:latin typeface="Gill Sans Light"/>
              <a:cs typeface="Gill Sans Light"/>
            </a:endParaRPr>
          </a:p>
          <a:p>
            <a:pPr algn="ctr"/>
            <a:endParaRPr lang="en-US" sz="2100" b="1" dirty="0">
              <a:solidFill>
                <a:schemeClr val="bg1"/>
              </a:solidFill>
              <a:latin typeface="Gill Sans Light"/>
              <a:cs typeface="Gill Sans Light"/>
            </a:endParaRPr>
          </a:p>
          <a:p>
            <a:pPr algn="r"/>
            <a:endParaRPr lang="en-US" sz="3500" dirty="0" smtClean="0">
              <a:solidFill>
                <a:schemeClr val="bg1"/>
              </a:solidFill>
              <a:latin typeface="Gill Sans Light"/>
              <a:cs typeface="Gill Sans Light"/>
            </a:endParaRPr>
          </a:p>
          <a:p>
            <a:pPr algn="r"/>
            <a:endParaRPr lang="en-US" sz="3500" dirty="0">
              <a:solidFill>
                <a:schemeClr val="bg1"/>
              </a:solidFill>
              <a:latin typeface="Gill Sans Light"/>
              <a:cs typeface="Gill Sans Light"/>
            </a:endParaRPr>
          </a:p>
          <a:p>
            <a:pPr algn="r"/>
            <a:endParaRPr lang="en-US" sz="3500" dirty="0" smtClean="0">
              <a:solidFill>
                <a:schemeClr val="bg1"/>
              </a:solidFill>
              <a:latin typeface="Gill Sans Light"/>
              <a:cs typeface="Gill Sans Light"/>
            </a:endParaRPr>
          </a:p>
          <a:p>
            <a:pPr algn="r"/>
            <a:r>
              <a:rPr lang="en-US" sz="4000" dirty="0" err="1" smtClean="0">
                <a:solidFill>
                  <a:schemeClr val="bg1"/>
                </a:solidFill>
                <a:latin typeface="Gill Sans Light"/>
                <a:cs typeface="Gill Sans Light"/>
              </a:rPr>
              <a:t>Dimitris</a:t>
            </a:r>
            <a:r>
              <a:rPr lang="en-US" sz="4000" dirty="0" smtClean="0">
                <a:solidFill>
                  <a:schemeClr val="bg1"/>
                </a:solidFill>
                <a:latin typeface="Gill Sans Light"/>
                <a:cs typeface="Gill Sans Light"/>
              </a:rPr>
              <a:t> </a:t>
            </a:r>
            <a:r>
              <a:rPr lang="en-US" sz="4000" dirty="0" err="1" smtClean="0">
                <a:solidFill>
                  <a:schemeClr val="bg1"/>
                </a:solidFill>
                <a:latin typeface="Gill Sans Light"/>
                <a:cs typeface="Gill Sans Light"/>
              </a:rPr>
              <a:t>Papailiopoulos</a:t>
            </a:r>
            <a:endParaRPr lang="en-US" sz="3600" dirty="0" smtClean="0">
              <a:solidFill>
                <a:schemeClr val="bg1"/>
              </a:solidFill>
              <a:latin typeface="Gill Sans Light"/>
              <a:cs typeface="Gill Sans Light"/>
            </a:endParaRPr>
          </a:p>
          <a:p>
            <a:pPr algn="r"/>
            <a:r>
              <a:rPr lang="en-US" sz="3600" dirty="0" smtClean="0">
                <a:solidFill>
                  <a:schemeClr val="bg1"/>
                </a:solidFill>
                <a:latin typeface="Gill Sans Light"/>
                <a:cs typeface="Gill Sans Light"/>
              </a:rPr>
              <a:t>University of Wisconsin-Madison</a:t>
            </a:r>
          </a:p>
        </p:txBody>
      </p:sp>
      <p:sp>
        <p:nvSpPr>
          <p:cNvPr id="5" name="Rectangle 4"/>
          <p:cNvSpPr/>
          <p:nvPr/>
        </p:nvSpPr>
        <p:spPr>
          <a:xfrm>
            <a:off x="0" y="328195"/>
            <a:ext cx="9144000" cy="2180754"/>
          </a:xfrm>
          <a:prstGeom prst="rect">
            <a:avLst/>
          </a:prstGeom>
          <a:solidFill>
            <a:schemeClr val="tx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6000" dirty="0" smtClean="0">
                <a:latin typeface="Gill Sans Light"/>
                <a:cs typeface="Gill Sans Light"/>
              </a:rPr>
              <a:t>Mitigating Stragglers during Distributed Computation</a:t>
            </a:r>
            <a:endParaRPr lang="en-US" sz="6000" dirty="0">
              <a:latin typeface="Gill Sans Light"/>
              <a:cs typeface="Gill Sans Light"/>
            </a:endParaRPr>
          </a:p>
        </p:txBody>
      </p:sp>
    </p:spTree>
    <p:extLst>
      <p:ext uri="{BB962C8B-B14F-4D97-AF65-F5344CB8AC3E}">
        <p14:creationId xmlns:p14="http://schemas.microsoft.com/office/powerpoint/2010/main" val="38042766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58695"/>
            <a:ext cx="9144000" cy="1216295"/>
          </a:xfrm>
          <a:prstGeom prst="rect">
            <a:avLst/>
          </a:prstGeom>
          <a:solidFill>
            <a:srgbClr val="0C1268">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latin typeface="Gill Sans Light"/>
                <a:cs typeface="Gill Sans Light"/>
              </a:rPr>
              <a:t>Expected Savings: Straggler Termination</a:t>
            </a:r>
            <a:endParaRPr lang="en-US" sz="4400" dirty="0">
              <a:latin typeface="Gill Sans Light"/>
              <a:cs typeface="Gill Sans Light"/>
            </a:endParaRPr>
          </a:p>
        </p:txBody>
      </p:sp>
      <p:sp>
        <p:nvSpPr>
          <p:cNvPr id="5" name="TextBox 4"/>
          <p:cNvSpPr txBox="1"/>
          <p:nvPr/>
        </p:nvSpPr>
        <p:spPr>
          <a:xfrm>
            <a:off x="201823" y="1468249"/>
            <a:ext cx="8979657" cy="6001642"/>
          </a:xfrm>
          <a:prstGeom prst="rect">
            <a:avLst/>
          </a:prstGeom>
          <a:noFill/>
        </p:spPr>
        <p:txBody>
          <a:bodyPr wrap="square" rtlCol="0">
            <a:spAutoFit/>
          </a:bodyPr>
          <a:lstStyle/>
          <a:p>
            <a:pPr marL="342900" indent="-342900">
              <a:buFont typeface="Arial"/>
              <a:buChar char="•"/>
            </a:pPr>
            <a:r>
              <a:rPr lang="en-US" sz="3200" dirty="0" smtClean="0">
                <a:solidFill>
                  <a:srgbClr val="000000"/>
                </a:solidFill>
                <a:latin typeface="Gill Sans Light"/>
                <a:cs typeface="Gill Sans Light"/>
              </a:rPr>
              <a:t>If we wait for the fastest k, then the runtime is</a:t>
            </a:r>
          </a:p>
          <a:p>
            <a:pPr marL="342900" indent="-342900">
              <a:buFont typeface="Arial"/>
              <a:buChar char="•"/>
            </a:pPr>
            <a:endParaRPr lang="en-US" sz="3200" dirty="0">
              <a:solidFill>
                <a:srgbClr val="000000"/>
              </a:solidFill>
              <a:latin typeface="Gill Sans Light"/>
              <a:cs typeface="Gill Sans Light"/>
            </a:endParaRPr>
          </a:p>
          <a:p>
            <a:pPr marL="342900" indent="-342900">
              <a:buFont typeface="Arial"/>
              <a:buChar char="•"/>
            </a:pPr>
            <a:endParaRPr lang="en-US" sz="3200" dirty="0" smtClean="0">
              <a:solidFill>
                <a:srgbClr val="000000"/>
              </a:solidFill>
              <a:latin typeface="Gill Sans Light"/>
              <a:cs typeface="Gill Sans Light"/>
            </a:endParaRPr>
          </a:p>
          <a:p>
            <a:pPr marL="342900" indent="-342900">
              <a:buFont typeface="Arial"/>
              <a:buChar char="•"/>
            </a:pPr>
            <a:endParaRPr lang="en-US" sz="3200" dirty="0">
              <a:solidFill>
                <a:srgbClr val="000000"/>
              </a:solidFill>
              <a:latin typeface="Gill Sans Light"/>
              <a:cs typeface="Gill Sans Light"/>
            </a:endParaRPr>
          </a:p>
          <a:p>
            <a:pPr marL="342900" indent="-342900">
              <a:buFont typeface="Arial"/>
              <a:buChar char="•"/>
            </a:pPr>
            <a:endParaRPr lang="en-US" sz="3200" dirty="0" smtClean="0">
              <a:solidFill>
                <a:srgbClr val="000000"/>
              </a:solidFill>
              <a:latin typeface="Gill Sans Light"/>
              <a:cs typeface="Gill Sans Light"/>
            </a:endParaRPr>
          </a:p>
          <a:p>
            <a:pPr marL="342900" indent="-342900">
              <a:buFont typeface="Arial"/>
              <a:buChar char="•"/>
            </a:pPr>
            <a:r>
              <a:rPr lang="en-US" sz="3200" dirty="0" smtClean="0">
                <a:solidFill>
                  <a:srgbClr val="000000"/>
                </a:solidFill>
                <a:latin typeface="Gill Sans Light"/>
                <a:cs typeface="Gill Sans Light"/>
              </a:rPr>
              <a:t>If we wait for all the runtime is</a:t>
            </a:r>
          </a:p>
          <a:p>
            <a:pPr marL="342900" indent="-342900">
              <a:buFont typeface="Arial"/>
              <a:buChar char="•"/>
            </a:pPr>
            <a:endParaRPr lang="en-US" sz="3200" dirty="0">
              <a:solidFill>
                <a:srgbClr val="000000"/>
              </a:solidFill>
              <a:latin typeface="Gill Sans Light"/>
              <a:cs typeface="Gill Sans Light"/>
            </a:endParaRPr>
          </a:p>
          <a:p>
            <a:pPr marL="342900" indent="-342900">
              <a:buFont typeface="Arial"/>
              <a:buChar char="•"/>
            </a:pPr>
            <a:endParaRPr lang="en-US" sz="3200" dirty="0" smtClean="0">
              <a:solidFill>
                <a:srgbClr val="000000"/>
              </a:solidFill>
              <a:latin typeface="Gill Sans Light"/>
              <a:cs typeface="Gill Sans Light"/>
            </a:endParaRPr>
          </a:p>
          <a:p>
            <a:pPr marL="342900" indent="-342900">
              <a:buFont typeface="Arial"/>
              <a:buChar char="•"/>
            </a:pPr>
            <a:endParaRPr lang="en-US" sz="3200" dirty="0">
              <a:solidFill>
                <a:srgbClr val="000000"/>
              </a:solidFill>
              <a:latin typeface="Gill Sans Light"/>
              <a:cs typeface="Gill Sans Light"/>
            </a:endParaRPr>
          </a:p>
          <a:p>
            <a:pPr marL="342900" indent="-342900">
              <a:buFont typeface="Arial"/>
              <a:buChar char="•"/>
            </a:pPr>
            <a:r>
              <a:rPr lang="en-US" sz="3200" dirty="0" smtClean="0">
                <a:solidFill>
                  <a:srgbClr val="000000"/>
                </a:solidFill>
                <a:latin typeface="Gill Sans Light"/>
                <a:cs typeface="Gill Sans Light"/>
              </a:rPr>
              <a:t>Speedup factor                      X faster</a:t>
            </a:r>
            <a:endParaRPr lang="en-US" sz="3200" dirty="0">
              <a:solidFill>
                <a:srgbClr val="000000"/>
              </a:solidFill>
              <a:latin typeface="Gill Sans Light"/>
              <a:cs typeface="Gill Sans Light"/>
            </a:endParaRPr>
          </a:p>
          <a:p>
            <a:pPr lvl="1"/>
            <a:endParaRPr lang="en-US" sz="3200" dirty="0" smtClean="0">
              <a:solidFill>
                <a:srgbClr val="000000"/>
              </a:solidFill>
              <a:latin typeface="Gill Sans Light"/>
              <a:cs typeface="Gill Sans Light"/>
            </a:endParaRPr>
          </a:p>
          <a:p>
            <a:pPr lvl="1"/>
            <a:endParaRPr lang="en-US" sz="3200" dirty="0" smtClean="0">
              <a:solidFill>
                <a:srgbClr val="000000"/>
              </a:solidFill>
              <a:latin typeface="Gill Sans Light"/>
              <a:cs typeface="Gill Sans Light"/>
            </a:endParaRPr>
          </a:p>
        </p:txBody>
      </p:sp>
      <p:pic>
        <p:nvPicPr>
          <p:cNvPr id="3" name="Picture 2" descr="mathbb_E_X_(k)_=.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448" y="2392425"/>
            <a:ext cx="7023100" cy="1104900"/>
          </a:xfrm>
          <a:prstGeom prst="rect">
            <a:avLst/>
          </a:prstGeom>
        </p:spPr>
      </p:pic>
      <p:pic>
        <p:nvPicPr>
          <p:cNvPr id="11" name="Picture 10" descr="1+O_left(_frac_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2382" y="4639462"/>
            <a:ext cx="3505200" cy="1104900"/>
          </a:xfrm>
          <a:prstGeom prst="rect">
            <a:avLst/>
          </a:prstGeom>
        </p:spPr>
      </p:pic>
      <p:sp>
        <p:nvSpPr>
          <p:cNvPr id="13" name="Rectangle 12"/>
          <p:cNvSpPr/>
          <p:nvPr/>
        </p:nvSpPr>
        <p:spPr>
          <a:xfrm>
            <a:off x="201823" y="2551221"/>
            <a:ext cx="8857727" cy="2739211"/>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ctr"/>
            <a:endParaRPr lang="en-US" sz="4300" b="1" dirty="0" smtClean="0">
              <a:solidFill>
                <a:schemeClr val="bg1"/>
              </a:solidFill>
              <a:latin typeface="Gill Sans Light"/>
              <a:cs typeface="Gill Sans Light"/>
            </a:endParaRPr>
          </a:p>
          <a:p>
            <a:pPr algn="ctr"/>
            <a:r>
              <a:rPr lang="en-US" sz="4300" b="1" dirty="0" smtClean="0">
                <a:solidFill>
                  <a:schemeClr val="bg1"/>
                </a:solidFill>
                <a:latin typeface="Gill Sans Light"/>
                <a:cs typeface="Gill Sans Light"/>
              </a:rPr>
              <a:t>Q: How much faster did </a:t>
            </a:r>
          </a:p>
          <a:p>
            <a:pPr algn="ctr"/>
            <a:r>
              <a:rPr lang="en-US" sz="4300" b="1" dirty="0" smtClean="0">
                <a:solidFill>
                  <a:schemeClr val="bg1"/>
                </a:solidFill>
                <a:latin typeface="Gill Sans Light"/>
                <a:cs typeface="Gill Sans Light"/>
              </a:rPr>
              <a:t>distributed SGD become?</a:t>
            </a:r>
          </a:p>
          <a:p>
            <a:pPr algn="ctr"/>
            <a:endParaRPr lang="en-US" sz="4300" dirty="0" smtClean="0">
              <a:solidFill>
                <a:schemeClr val="bg1"/>
              </a:solidFill>
              <a:latin typeface="Gill Sans Light"/>
              <a:cs typeface="Gill Sans Light"/>
            </a:endParaRPr>
          </a:p>
        </p:txBody>
      </p:sp>
      <p:pic>
        <p:nvPicPr>
          <p:cNvPr id="14" name="Picture 13" descr="frac_log(n)_log(.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0972" y="5744638"/>
            <a:ext cx="2165965" cy="820586"/>
          </a:xfrm>
          <a:prstGeom prst="rect">
            <a:avLst/>
          </a:prstGeom>
        </p:spPr>
      </p:pic>
    </p:spTree>
    <p:extLst>
      <p:ext uri="{BB962C8B-B14F-4D97-AF65-F5344CB8AC3E}">
        <p14:creationId xmlns:p14="http://schemas.microsoft.com/office/powerpoint/2010/main" val="33105075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58695"/>
            <a:ext cx="9144000" cy="1216295"/>
          </a:xfrm>
          <a:prstGeom prst="rect">
            <a:avLst/>
          </a:prstGeom>
          <a:solidFill>
            <a:srgbClr val="0C1268">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latin typeface="Gill Sans Light"/>
                <a:cs typeface="Gill Sans Light"/>
              </a:rPr>
              <a:t>Expected Savings: Straggler Termination</a:t>
            </a:r>
            <a:endParaRPr lang="en-US" sz="4400" dirty="0">
              <a:latin typeface="Gill Sans Light"/>
              <a:cs typeface="Gill Sans Light"/>
            </a:endParaRPr>
          </a:p>
        </p:txBody>
      </p:sp>
      <p:sp>
        <p:nvSpPr>
          <p:cNvPr id="5" name="TextBox 4"/>
          <p:cNvSpPr txBox="1"/>
          <p:nvPr/>
        </p:nvSpPr>
        <p:spPr>
          <a:xfrm>
            <a:off x="201823" y="1468249"/>
            <a:ext cx="8979657" cy="3539430"/>
          </a:xfrm>
          <a:prstGeom prst="rect">
            <a:avLst/>
          </a:prstGeom>
          <a:noFill/>
        </p:spPr>
        <p:txBody>
          <a:bodyPr wrap="square" rtlCol="0">
            <a:spAutoFit/>
          </a:bodyPr>
          <a:lstStyle/>
          <a:p>
            <a:pPr marL="342900" indent="-342900">
              <a:buFont typeface="Arial"/>
              <a:buChar char="•"/>
            </a:pPr>
            <a:r>
              <a:rPr lang="en-US" sz="3200" dirty="0" smtClean="0">
                <a:solidFill>
                  <a:srgbClr val="000000"/>
                </a:solidFill>
                <a:latin typeface="Gill Sans Light"/>
                <a:cs typeface="Gill Sans Light"/>
              </a:rPr>
              <a:t>Say we wait for k = </a:t>
            </a:r>
            <a:r>
              <a:rPr lang="en-US" sz="3200" dirty="0" smtClean="0">
                <a:solidFill>
                  <a:srgbClr val="000000"/>
                </a:solidFill>
                <a:latin typeface="Gill Sans Light"/>
                <a:cs typeface="Gill Sans Light"/>
              </a:rPr>
              <a:t>(1-</a:t>
            </a:r>
            <a:r>
              <a:rPr lang="el-GR" sz="3200" dirty="0" smtClean="0">
                <a:solidFill>
                  <a:srgbClr val="000000"/>
                </a:solidFill>
                <a:latin typeface="Gill Sans Light"/>
                <a:cs typeface="Gill Sans Light"/>
              </a:rPr>
              <a:t>ε)</a:t>
            </a:r>
            <a:r>
              <a:rPr lang="en-US" sz="3200" dirty="0">
                <a:solidFill>
                  <a:srgbClr val="000000"/>
                </a:solidFill>
                <a:latin typeface="Gill Sans Light"/>
                <a:cs typeface="Gill Sans Light"/>
              </a:rPr>
              <a:t>n</a:t>
            </a:r>
            <a:r>
              <a:rPr lang="en-US" sz="3200" dirty="0" smtClean="0">
                <a:solidFill>
                  <a:srgbClr val="000000"/>
                </a:solidFill>
                <a:latin typeface="Gill Sans Light"/>
                <a:cs typeface="Gill Sans Light"/>
              </a:rPr>
              <a:t> of all nodes</a:t>
            </a:r>
          </a:p>
          <a:p>
            <a:pPr marL="342900" indent="-342900">
              <a:buFont typeface="Arial"/>
              <a:buChar char="•"/>
            </a:pPr>
            <a:endParaRPr lang="en-US" sz="3200" dirty="0" smtClean="0">
              <a:solidFill>
                <a:srgbClr val="000000"/>
              </a:solidFill>
              <a:latin typeface="Gill Sans Light"/>
              <a:cs typeface="Gill Sans Light"/>
            </a:endParaRPr>
          </a:p>
          <a:p>
            <a:pPr marL="342900" indent="-342900">
              <a:buFont typeface="Arial"/>
              <a:buChar char="•"/>
            </a:pPr>
            <a:r>
              <a:rPr lang="en-US" sz="3200" dirty="0" smtClean="0">
                <a:solidFill>
                  <a:srgbClr val="000000"/>
                </a:solidFill>
                <a:latin typeface="Gill Sans Light"/>
                <a:cs typeface="Gill Sans Light"/>
              </a:rPr>
              <a:t>Each iteration becomes              X faster</a:t>
            </a:r>
          </a:p>
          <a:p>
            <a:pPr marL="342900" indent="-342900">
              <a:buFont typeface="Arial"/>
              <a:buChar char="•"/>
            </a:pPr>
            <a:endParaRPr lang="en-US" sz="3200" dirty="0">
              <a:solidFill>
                <a:srgbClr val="000000"/>
              </a:solidFill>
              <a:latin typeface="Gill Sans Light"/>
              <a:cs typeface="Gill Sans Light"/>
            </a:endParaRPr>
          </a:p>
          <a:p>
            <a:pPr marL="342900" indent="-342900">
              <a:buFont typeface="Arial"/>
              <a:buChar char="•"/>
            </a:pPr>
            <a:r>
              <a:rPr lang="en-US" sz="3200" dirty="0" smtClean="0">
                <a:solidFill>
                  <a:srgbClr val="000000"/>
                </a:solidFill>
                <a:latin typeface="Gill Sans Light"/>
                <a:cs typeface="Gill Sans Light"/>
              </a:rPr>
              <a:t>But we have to perform ~       more iterations</a:t>
            </a:r>
            <a:endParaRPr lang="en-US" sz="3200" dirty="0">
              <a:solidFill>
                <a:srgbClr val="000000"/>
              </a:solidFill>
              <a:latin typeface="Gill Sans Light"/>
              <a:cs typeface="Gill Sans Light"/>
            </a:endParaRPr>
          </a:p>
          <a:p>
            <a:pPr lvl="1"/>
            <a:endParaRPr lang="en-US" sz="3200" dirty="0" smtClean="0">
              <a:solidFill>
                <a:srgbClr val="000000"/>
              </a:solidFill>
              <a:latin typeface="Gill Sans Light"/>
              <a:cs typeface="Gill Sans Light"/>
            </a:endParaRPr>
          </a:p>
          <a:p>
            <a:pPr lvl="1"/>
            <a:endParaRPr lang="en-US" sz="3200" dirty="0" smtClean="0">
              <a:solidFill>
                <a:srgbClr val="000000"/>
              </a:solidFill>
              <a:latin typeface="Gill Sans Light"/>
              <a:cs typeface="Gill Sans Light"/>
            </a:endParaRPr>
          </a:p>
        </p:txBody>
      </p:sp>
      <p:pic>
        <p:nvPicPr>
          <p:cNvPr id="2" name="Picture 1" descr="frac_log(n)_log(.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7125" y="2298161"/>
            <a:ext cx="1311984" cy="902645"/>
          </a:xfrm>
          <a:prstGeom prst="rect">
            <a:avLst/>
          </a:prstGeom>
        </p:spPr>
      </p:pic>
      <p:pic>
        <p:nvPicPr>
          <p:cNvPr id="4" name="Picture 3" descr="1∕_epsilon.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3888" y="3540777"/>
            <a:ext cx="542636" cy="427182"/>
          </a:xfrm>
          <a:prstGeom prst="rect">
            <a:avLst/>
          </a:prstGeom>
        </p:spPr>
      </p:pic>
      <p:sp>
        <p:nvSpPr>
          <p:cNvPr id="14" name="Rectangle 13"/>
          <p:cNvSpPr/>
          <p:nvPr/>
        </p:nvSpPr>
        <p:spPr>
          <a:xfrm>
            <a:off x="148261" y="5007679"/>
            <a:ext cx="8857727" cy="754053"/>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ctr"/>
            <a:r>
              <a:rPr lang="en-US" sz="4300" b="1" dirty="0" smtClean="0">
                <a:solidFill>
                  <a:schemeClr val="bg1"/>
                </a:solidFill>
                <a:latin typeface="Gill Sans Light"/>
                <a:cs typeface="Gill Sans Light"/>
              </a:rPr>
              <a:t>Q: Can we do better?</a:t>
            </a:r>
            <a:endParaRPr lang="en-US" sz="4300" dirty="0" smtClean="0">
              <a:solidFill>
                <a:schemeClr val="bg1"/>
              </a:solidFill>
              <a:latin typeface="Gill Sans Light"/>
              <a:cs typeface="Gill Sans Light"/>
            </a:endParaRPr>
          </a:p>
        </p:txBody>
      </p:sp>
    </p:spTree>
    <p:extLst>
      <p:ext uri="{BB962C8B-B14F-4D97-AF65-F5344CB8AC3E}">
        <p14:creationId xmlns:p14="http://schemas.microsoft.com/office/powerpoint/2010/main" val="22482651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29651" y="3545016"/>
            <a:ext cx="6489065" cy="2121426"/>
          </a:xfrm>
          <a:prstGeom prst="rect">
            <a:avLst/>
          </a:prstGeom>
          <a:solidFill>
            <a:srgbClr val="137CF8">
              <a:alpha val="1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Title 140"/>
          <p:cNvSpPr>
            <a:spLocks noGrp="1"/>
          </p:cNvSpPr>
          <p:nvPr>
            <p:ph type="ctrTitle"/>
          </p:nvPr>
        </p:nvSpPr>
        <p:spPr>
          <a:xfrm>
            <a:off x="37480" y="-237237"/>
            <a:ext cx="9144000" cy="1470025"/>
          </a:xfrm>
        </p:spPr>
        <p:txBody>
          <a:bodyPr>
            <a:noAutofit/>
          </a:bodyPr>
          <a:lstStyle/>
          <a:p>
            <a:r>
              <a:rPr lang="en-US" sz="5500" dirty="0" smtClean="0">
                <a:solidFill>
                  <a:srgbClr val="000000"/>
                </a:solidFill>
                <a:latin typeface="Gill Sans Light"/>
                <a:cs typeface="Gill Sans Light"/>
              </a:rPr>
              <a:t>Replication and backup workers</a:t>
            </a:r>
            <a:endParaRPr lang="en-US" sz="2000" dirty="0">
              <a:solidFill>
                <a:srgbClr val="000000"/>
              </a:solidFill>
              <a:latin typeface="Gill Sans Light"/>
              <a:cs typeface="Gill Sans Light"/>
            </a:endParaRPr>
          </a:p>
        </p:txBody>
      </p:sp>
      <p:pic>
        <p:nvPicPr>
          <p:cNvPr id="25" name="Picture 6" descr="CPU Icon by pacr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0924" y="1709453"/>
            <a:ext cx="1402053" cy="104453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PU Icon by pacr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1873" y="1709453"/>
            <a:ext cx="1402053" cy="10445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PU Icon by pacr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2823" y="1709453"/>
            <a:ext cx="1402053" cy="104453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nabla_f_1(w).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4814" y="2753983"/>
            <a:ext cx="1196529" cy="388347"/>
          </a:xfrm>
          <a:prstGeom prst="rect">
            <a:avLst/>
          </a:prstGeom>
        </p:spPr>
      </p:pic>
      <p:pic>
        <p:nvPicPr>
          <p:cNvPr id="4" name="Picture 3" descr="nabla_f_2(w).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1873" y="2753983"/>
            <a:ext cx="1447800" cy="469900"/>
          </a:xfrm>
          <a:prstGeom prst="rect">
            <a:avLst/>
          </a:prstGeom>
        </p:spPr>
      </p:pic>
      <p:pic>
        <p:nvPicPr>
          <p:cNvPr id="5" name="Picture 4" descr="nabla_f_3(w).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2823" y="2753983"/>
            <a:ext cx="1447800" cy="469900"/>
          </a:xfrm>
          <a:prstGeom prst="rect">
            <a:avLst/>
          </a:prstGeom>
        </p:spPr>
      </p:pic>
      <p:pic>
        <p:nvPicPr>
          <p:cNvPr id="34" name="Picture 6" descr="CPU Icon by pacr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5177" y="3746014"/>
            <a:ext cx="1402053" cy="104453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CPU Icon by pacr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6126" y="3746014"/>
            <a:ext cx="1402053" cy="104453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CPU Icon by pacr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7076" y="3746014"/>
            <a:ext cx="1402053" cy="104453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nabla_f_1(w).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067" y="4790544"/>
            <a:ext cx="1196529" cy="388347"/>
          </a:xfrm>
          <a:prstGeom prst="rect">
            <a:avLst/>
          </a:prstGeom>
        </p:spPr>
      </p:pic>
      <p:pic>
        <p:nvPicPr>
          <p:cNvPr id="38" name="Picture 37" descr="nabla_f_2(w).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6126" y="4790544"/>
            <a:ext cx="1447800" cy="469900"/>
          </a:xfrm>
          <a:prstGeom prst="rect">
            <a:avLst/>
          </a:prstGeom>
        </p:spPr>
      </p:pic>
      <p:pic>
        <p:nvPicPr>
          <p:cNvPr id="39" name="Picture 38" descr="nabla_f_3(w).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7076" y="4790544"/>
            <a:ext cx="1447800" cy="469900"/>
          </a:xfrm>
          <a:prstGeom prst="rect">
            <a:avLst/>
          </a:prstGeom>
        </p:spPr>
      </p:pic>
      <p:sp>
        <p:nvSpPr>
          <p:cNvPr id="41" name="TextBox 40"/>
          <p:cNvSpPr txBox="1"/>
          <p:nvPr/>
        </p:nvSpPr>
        <p:spPr>
          <a:xfrm>
            <a:off x="201823" y="940400"/>
            <a:ext cx="8979657" cy="584776"/>
          </a:xfrm>
          <a:prstGeom prst="rect">
            <a:avLst/>
          </a:prstGeom>
          <a:noFill/>
        </p:spPr>
        <p:txBody>
          <a:bodyPr wrap="square" rtlCol="0">
            <a:spAutoFit/>
          </a:bodyPr>
          <a:lstStyle/>
          <a:p>
            <a:pPr marL="342900" indent="-342900">
              <a:buFont typeface="Arial"/>
              <a:buChar char="•"/>
            </a:pPr>
            <a:r>
              <a:rPr lang="en-US" sz="3200" dirty="0" smtClean="0">
                <a:solidFill>
                  <a:srgbClr val="000000"/>
                </a:solidFill>
                <a:latin typeface="Gill Sans Light"/>
                <a:cs typeface="Gill Sans Light"/>
              </a:rPr>
              <a:t>What if we used some redundancy??</a:t>
            </a:r>
            <a:endParaRPr lang="en-US" sz="3200" dirty="0" smtClean="0">
              <a:solidFill>
                <a:srgbClr val="000000"/>
              </a:solidFill>
              <a:latin typeface="Gill Sans Light"/>
              <a:cs typeface="Gill Sans Light"/>
            </a:endParaRPr>
          </a:p>
        </p:txBody>
      </p:sp>
      <p:sp>
        <p:nvSpPr>
          <p:cNvPr id="42" name="Rectangle 41"/>
          <p:cNvSpPr/>
          <p:nvPr/>
        </p:nvSpPr>
        <p:spPr>
          <a:xfrm>
            <a:off x="2005177" y="5473005"/>
            <a:ext cx="4631537" cy="1384995"/>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ctr"/>
            <a:r>
              <a:rPr lang="en-US" sz="2800" b="1" dirty="0" smtClean="0">
                <a:solidFill>
                  <a:schemeClr val="bg1"/>
                </a:solidFill>
                <a:latin typeface="Gill Sans Light"/>
                <a:cs typeface="Gill Sans Light"/>
              </a:rPr>
              <a:t>Remarks:</a:t>
            </a:r>
          </a:p>
          <a:p>
            <a:pPr marL="457200" indent="-457200" algn="ctr">
              <a:buFont typeface="Arial"/>
              <a:buChar char="•"/>
            </a:pPr>
            <a:r>
              <a:rPr lang="en-US" sz="2800" b="1" dirty="0" smtClean="0">
                <a:solidFill>
                  <a:schemeClr val="bg1"/>
                </a:solidFill>
                <a:latin typeface="Gill Sans Light"/>
                <a:cs typeface="Gill Sans Light"/>
              </a:rPr>
              <a:t>No loss in accuracy</a:t>
            </a:r>
          </a:p>
          <a:p>
            <a:pPr marL="457200" indent="-457200" algn="ctr">
              <a:buFont typeface="Arial"/>
              <a:buChar char="•"/>
            </a:pPr>
            <a:r>
              <a:rPr lang="en-US" sz="2800" b="1" dirty="0" smtClean="0">
                <a:solidFill>
                  <a:schemeClr val="bg1"/>
                </a:solidFill>
                <a:latin typeface="Gill Sans Light"/>
                <a:cs typeface="Gill Sans Light"/>
              </a:rPr>
              <a:t>Seems wasteful</a:t>
            </a:r>
          </a:p>
        </p:txBody>
      </p:sp>
    </p:spTree>
    <p:extLst>
      <p:ext uri="{BB962C8B-B14F-4D97-AF65-F5344CB8AC3E}">
        <p14:creationId xmlns:p14="http://schemas.microsoft.com/office/powerpoint/2010/main" val="3190665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58695"/>
            <a:ext cx="9144000" cy="1216295"/>
          </a:xfrm>
          <a:prstGeom prst="rect">
            <a:avLst/>
          </a:prstGeom>
          <a:solidFill>
            <a:srgbClr val="0C1268">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latin typeface="Gill Sans Light"/>
                <a:cs typeface="Gill Sans Light"/>
              </a:rPr>
              <a:t>Expected Savings: </a:t>
            </a:r>
            <a:r>
              <a:rPr lang="en-US" sz="4400" dirty="0">
                <a:latin typeface="Gill Sans Light"/>
                <a:cs typeface="Gill Sans Light"/>
              </a:rPr>
              <a:t>R</a:t>
            </a:r>
            <a:r>
              <a:rPr lang="en-US" sz="4400" dirty="0" smtClean="0">
                <a:latin typeface="Gill Sans Light"/>
                <a:cs typeface="Gill Sans Light"/>
              </a:rPr>
              <a:t>eplication</a:t>
            </a:r>
            <a:endParaRPr lang="en-US" sz="4400" dirty="0">
              <a:latin typeface="Gill Sans Light"/>
              <a:cs typeface="Gill Sans Light"/>
            </a:endParaRPr>
          </a:p>
        </p:txBody>
      </p:sp>
      <p:sp>
        <p:nvSpPr>
          <p:cNvPr id="6" name="Rectangle 5"/>
          <p:cNvSpPr/>
          <p:nvPr/>
        </p:nvSpPr>
        <p:spPr>
          <a:xfrm>
            <a:off x="115237" y="4614754"/>
            <a:ext cx="8857727" cy="2062103"/>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ctr"/>
            <a:r>
              <a:rPr lang="en-US" sz="3200" b="1" dirty="0" smtClean="0">
                <a:solidFill>
                  <a:schemeClr val="bg1"/>
                </a:solidFill>
                <a:latin typeface="Gill Sans Light"/>
                <a:cs typeface="Gill Sans Light"/>
              </a:rPr>
              <a:t>Lemma</a:t>
            </a:r>
            <a:r>
              <a:rPr lang="en-US" sz="3200" b="1" dirty="0" smtClean="0">
                <a:solidFill>
                  <a:schemeClr val="bg1"/>
                </a:solidFill>
                <a:latin typeface="Gill Sans Light"/>
                <a:cs typeface="Gill Sans Light"/>
              </a:rPr>
              <a:t>:</a:t>
            </a:r>
          </a:p>
          <a:p>
            <a:pPr algn="ctr"/>
            <a:r>
              <a:rPr lang="en-US" sz="3200" b="1" dirty="0" smtClean="0">
                <a:solidFill>
                  <a:schemeClr val="bg1"/>
                </a:solidFill>
                <a:latin typeface="Gill Sans Light"/>
                <a:cs typeface="Gill Sans Light"/>
              </a:rPr>
              <a:t>The expected runtime of r-replication</a:t>
            </a:r>
            <a:endParaRPr lang="en-US" sz="3200" dirty="0" smtClean="0">
              <a:solidFill>
                <a:schemeClr val="bg1"/>
              </a:solidFill>
              <a:latin typeface="Gill Sans Light"/>
              <a:cs typeface="Gill Sans Light"/>
            </a:endParaRPr>
          </a:p>
          <a:p>
            <a:pPr algn="ctr"/>
            <a:endParaRPr lang="en-US" sz="3200" dirty="0">
              <a:solidFill>
                <a:schemeClr val="bg1"/>
              </a:solidFill>
              <a:latin typeface="Gill Sans Light"/>
              <a:cs typeface="Gill Sans Light"/>
            </a:endParaRPr>
          </a:p>
          <a:p>
            <a:pPr algn="ctr"/>
            <a:endParaRPr lang="en-US" sz="3200" dirty="0" smtClean="0">
              <a:solidFill>
                <a:schemeClr val="bg1"/>
              </a:solidFill>
              <a:latin typeface="Gill Sans Light"/>
              <a:cs typeface="Gill Sans Light"/>
            </a:endParaRPr>
          </a:p>
        </p:txBody>
      </p:sp>
      <p:sp>
        <p:nvSpPr>
          <p:cNvPr id="11" name="TextBox 10"/>
          <p:cNvSpPr txBox="1"/>
          <p:nvPr/>
        </p:nvSpPr>
        <p:spPr>
          <a:xfrm>
            <a:off x="201823" y="1468249"/>
            <a:ext cx="8979657" cy="3539430"/>
          </a:xfrm>
          <a:prstGeom prst="rect">
            <a:avLst/>
          </a:prstGeom>
          <a:noFill/>
        </p:spPr>
        <p:txBody>
          <a:bodyPr wrap="square" rtlCol="0">
            <a:spAutoFit/>
          </a:bodyPr>
          <a:lstStyle/>
          <a:p>
            <a:pPr marL="342900" indent="-342900">
              <a:buFont typeface="Arial"/>
              <a:buChar char="•"/>
            </a:pPr>
            <a:r>
              <a:rPr lang="en-US" sz="3200" dirty="0" smtClean="0">
                <a:solidFill>
                  <a:srgbClr val="000000"/>
                </a:solidFill>
                <a:latin typeface="Gill Sans Light"/>
                <a:cs typeface="Gill Sans Light"/>
              </a:rPr>
              <a:t>For every gradient </a:t>
            </a:r>
            <a:r>
              <a:rPr lang="en-US" sz="3200" dirty="0" err="1" smtClean="0">
                <a:solidFill>
                  <a:srgbClr val="000000"/>
                </a:solidFill>
                <a:latin typeface="Gill Sans Light"/>
                <a:cs typeface="Gill Sans Light"/>
              </a:rPr>
              <a:t>i</a:t>
            </a:r>
            <a:r>
              <a:rPr lang="en-US" sz="3200" dirty="0" smtClean="0">
                <a:solidFill>
                  <a:srgbClr val="000000"/>
                </a:solidFill>
                <a:latin typeface="Gill Sans Light"/>
                <a:cs typeface="Gill Sans Light"/>
              </a:rPr>
              <a:t>, the time that the PS will receive it is a random variable</a:t>
            </a:r>
          </a:p>
          <a:p>
            <a:pPr marL="342900" indent="-342900">
              <a:buFont typeface="Arial"/>
              <a:buChar char="•"/>
            </a:pPr>
            <a:endParaRPr lang="en-US" sz="3200" dirty="0">
              <a:solidFill>
                <a:srgbClr val="000000"/>
              </a:solidFill>
              <a:latin typeface="Gill Sans Light"/>
              <a:cs typeface="Gill Sans Light"/>
            </a:endParaRPr>
          </a:p>
          <a:p>
            <a:pPr marL="342900" indent="-342900">
              <a:buFont typeface="Arial"/>
              <a:buChar char="•"/>
            </a:pPr>
            <a:endParaRPr lang="en-US" sz="3200" dirty="0" smtClean="0">
              <a:solidFill>
                <a:srgbClr val="000000"/>
              </a:solidFill>
              <a:latin typeface="Gill Sans Light"/>
              <a:cs typeface="Gill Sans Light"/>
            </a:endParaRPr>
          </a:p>
          <a:p>
            <a:pPr marL="342900" indent="-342900">
              <a:buFont typeface="Arial"/>
              <a:buChar char="•"/>
            </a:pPr>
            <a:r>
              <a:rPr lang="en-US" sz="3200" dirty="0" smtClean="0">
                <a:solidFill>
                  <a:srgbClr val="000000"/>
                </a:solidFill>
                <a:latin typeface="Gill Sans Light"/>
                <a:cs typeface="Gill Sans Light"/>
              </a:rPr>
              <a:t>Lemma: </a:t>
            </a:r>
          </a:p>
          <a:p>
            <a:pPr marL="342900" indent="-342900">
              <a:buFont typeface="Arial"/>
              <a:buChar char="•"/>
            </a:pPr>
            <a:endParaRPr lang="en-US" sz="3200" dirty="0">
              <a:solidFill>
                <a:srgbClr val="000000"/>
              </a:solidFill>
              <a:latin typeface="Gill Sans Light"/>
              <a:cs typeface="Gill Sans Light"/>
            </a:endParaRPr>
          </a:p>
          <a:p>
            <a:endParaRPr lang="en-US" sz="3200" dirty="0">
              <a:solidFill>
                <a:srgbClr val="000000"/>
              </a:solidFill>
              <a:latin typeface="Gill Sans Light"/>
              <a:cs typeface="Gill Sans Light"/>
            </a:endParaRPr>
          </a:p>
        </p:txBody>
      </p:sp>
      <p:pic>
        <p:nvPicPr>
          <p:cNvPr id="2" name="Picture 1" descr="X_i_=_text_min_t.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776" y="3021198"/>
            <a:ext cx="7181273" cy="392545"/>
          </a:xfrm>
          <a:prstGeom prst="rect">
            <a:avLst/>
          </a:prstGeom>
        </p:spPr>
      </p:pic>
      <p:pic>
        <p:nvPicPr>
          <p:cNvPr id="4" name="Picture 3" descr="X_i_sim_1+_text_.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2718" y="3899044"/>
            <a:ext cx="3486727" cy="427182"/>
          </a:xfrm>
          <a:prstGeom prst="rect">
            <a:avLst/>
          </a:prstGeom>
        </p:spPr>
      </p:pic>
      <p:pic>
        <p:nvPicPr>
          <p:cNvPr id="13" name="Picture 12" descr="1+_frac_1_r_lamb.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9172" y="5647969"/>
            <a:ext cx="2990273" cy="912091"/>
          </a:xfrm>
          <a:prstGeom prst="rect">
            <a:avLst/>
          </a:prstGeom>
        </p:spPr>
      </p:pic>
    </p:spTree>
    <p:extLst>
      <p:ext uri="{BB962C8B-B14F-4D97-AF65-F5344CB8AC3E}">
        <p14:creationId xmlns:p14="http://schemas.microsoft.com/office/powerpoint/2010/main" val="32915073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58695"/>
            <a:ext cx="9144000" cy="1216295"/>
          </a:xfrm>
          <a:prstGeom prst="rect">
            <a:avLst/>
          </a:prstGeom>
          <a:solidFill>
            <a:srgbClr val="0C1268">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latin typeface="Gill Sans Light"/>
                <a:cs typeface="Gill Sans Light"/>
              </a:rPr>
              <a:t>Comparison of expected times</a:t>
            </a:r>
            <a:endParaRPr lang="en-US" sz="4400" dirty="0">
              <a:latin typeface="Gill Sans Light"/>
              <a:cs typeface="Gill Sans Light"/>
            </a:endParaRPr>
          </a:p>
        </p:txBody>
      </p:sp>
      <p:sp>
        <p:nvSpPr>
          <p:cNvPr id="11" name="TextBox 10"/>
          <p:cNvSpPr txBox="1"/>
          <p:nvPr/>
        </p:nvSpPr>
        <p:spPr>
          <a:xfrm>
            <a:off x="201823" y="1468249"/>
            <a:ext cx="8979657" cy="5016757"/>
          </a:xfrm>
          <a:prstGeom prst="rect">
            <a:avLst/>
          </a:prstGeom>
          <a:noFill/>
        </p:spPr>
        <p:txBody>
          <a:bodyPr wrap="square" rtlCol="0">
            <a:spAutoFit/>
          </a:bodyPr>
          <a:lstStyle/>
          <a:p>
            <a:pPr marL="342900" indent="-342900">
              <a:buFont typeface="Arial"/>
              <a:buChar char="•"/>
            </a:pPr>
            <a:endParaRPr lang="en-US" sz="3200" dirty="0" smtClean="0">
              <a:solidFill>
                <a:srgbClr val="000000"/>
              </a:solidFill>
              <a:latin typeface="Gill Sans Light"/>
              <a:cs typeface="Gill Sans Light"/>
            </a:endParaRPr>
          </a:p>
          <a:p>
            <a:pPr marL="342900" indent="-342900">
              <a:buFont typeface="Arial"/>
              <a:buChar char="•"/>
            </a:pPr>
            <a:r>
              <a:rPr lang="en-US" sz="3200" dirty="0" smtClean="0">
                <a:solidFill>
                  <a:srgbClr val="000000"/>
                </a:solidFill>
                <a:latin typeface="Gill Sans Light"/>
                <a:cs typeface="Gill Sans Light"/>
              </a:rPr>
              <a:t>Waiting for all nodes</a:t>
            </a:r>
            <a:endParaRPr lang="en-US" sz="3200" dirty="0" smtClean="0">
              <a:solidFill>
                <a:srgbClr val="000000"/>
              </a:solidFill>
              <a:latin typeface="Gill Sans Light"/>
              <a:cs typeface="Gill Sans Light"/>
            </a:endParaRPr>
          </a:p>
          <a:p>
            <a:pPr marL="342900" indent="-342900">
              <a:buFont typeface="Arial"/>
              <a:buChar char="•"/>
            </a:pPr>
            <a:endParaRPr lang="en-US" sz="3200" dirty="0">
              <a:solidFill>
                <a:srgbClr val="000000"/>
              </a:solidFill>
              <a:latin typeface="Gill Sans Light"/>
              <a:cs typeface="Gill Sans Light"/>
            </a:endParaRPr>
          </a:p>
          <a:p>
            <a:pPr marL="342900" indent="-342900">
              <a:buFont typeface="Arial"/>
              <a:buChar char="•"/>
            </a:pPr>
            <a:endParaRPr lang="en-US" sz="3200" dirty="0" smtClean="0">
              <a:solidFill>
                <a:srgbClr val="000000"/>
              </a:solidFill>
              <a:latin typeface="Gill Sans Light"/>
              <a:cs typeface="Gill Sans Light"/>
            </a:endParaRPr>
          </a:p>
          <a:p>
            <a:pPr marL="342900" indent="-342900">
              <a:buFont typeface="Arial"/>
              <a:buChar char="•"/>
            </a:pPr>
            <a:r>
              <a:rPr lang="en-US" sz="3200" dirty="0" smtClean="0">
                <a:solidFill>
                  <a:srgbClr val="000000"/>
                </a:solidFill>
                <a:latin typeface="Gill Sans Light"/>
                <a:cs typeface="Gill Sans Light"/>
              </a:rPr>
              <a:t>Waiting for the (1-</a:t>
            </a:r>
            <a:r>
              <a:rPr lang="el-GR" sz="3200" dirty="0" smtClean="0">
                <a:solidFill>
                  <a:srgbClr val="000000"/>
                </a:solidFill>
                <a:latin typeface="Gill Sans Light"/>
                <a:cs typeface="Gill Sans Light"/>
              </a:rPr>
              <a:t>ε)</a:t>
            </a:r>
            <a:r>
              <a:rPr lang="en-US" sz="3200" dirty="0" smtClean="0">
                <a:solidFill>
                  <a:srgbClr val="000000"/>
                </a:solidFill>
                <a:latin typeface="Gill Sans Light"/>
                <a:cs typeface="Gill Sans Light"/>
              </a:rPr>
              <a:t>n fastest</a:t>
            </a:r>
          </a:p>
          <a:p>
            <a:pPr marL="342900" indent="-342900">
              <a:buFont typeface="Arial"/>
              <a:buChar char="•"/>
            </a:pPr>
            <a:endParaRPr lang="en-US" sz="3200" dirty="0">
              <a:solidFill>
                <a:srgbClr val="000000"/>
              </a:solidFill>
              <a:latin typeface="Gill Sans Light"/>
              <a:cs typeface="Gill Sans Light"/>
            </a:endParaRPr>
          </a:p>
          <a:p>
            <a:endParaRPr lang="en-US" sz="3200" dirty="0">
              <a:solidFill>
                <a:srgbClr val="000000"/>
              </a:solidFill>
              <a:latin typeface="Gill Sans Light"/>
              <a:cs typeface="Gill Sans Light"/>
            </a:endParaRPr>
          </a:p>
          <a:p>
            <a:pPr marL="342900" indent="-342900">
              <a:buFont typeface="Arial"/>
              <a:buChar char="•"/>
            </a:pPr>
            <a:r>
              <a:rPr lang="en-US" sz="3200" dirty="0" smtClean="0">
                <a:solidFill>
                  <a:srgbClr val="000000"/>
                </a:solidFill>
                <a:latin typeface="Gill Sans Light"/>
                <a:cs typeface="Gill Sans Light"/>
              </a:rPr>
              <a:t>Replicating r-times</a:t>
            </a:r>
          </a:p>
          <a:p>
            <a:pPr marL="342900" indent="-342900">
              <a:buFont typeface="Arial"/>
              <a:buChar char="•"/>
            </a:pPr>
            <a:endParaRPr lang="en-US" sz="3200" dirty="0">
              <a:solidFill>
                <a:srgbClr val="000000"/>
              </a:solidFill>
              <a:latin typeface="Gill Sans Light"/>
              <a:cs typeface="Gill Sans Light"/>
            </a:endParaRPr>
          </a:p>
          <a:p>
            <a:endParaRPr lang="en-US" sz="3200" dirty="0">
              <a:solidFill>
                <a:srgbClr val="000000"/>
              </a:solidFill>
              <a:latin typeface="Gill Sans Light"/>
              <a:cs typeface="Gill Sans Light"/>
            </a:endParaRPr>
          </a:p>
        </p:txBody>
      </p:sp>
      <p:pic>
        <p:nvPicPr>
          <p:cNvPr id="13" name="Picture 12" descr="1+_frac_1_r_lamb.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9172" y="5647969"/>
            <a:ext cx="2990273" cy="912091"/>
          </a:xfrm>
          <a:prstGeom prst="rect">
            <a:avLst/>
          </a:prstGeom>
        </p:spPr>
      </p:pic>
      <p:pic>
        <p:nvPicPr>
          <p:cNvPr id="5" name="Picture 4" descr="1+_frac_1_lambda.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9043" y="2531017"/>
            <a:ext cx="2747818" cy="854364"/>
          </a:xfrm>
          <a:prstGeom prst="rect">
            <a:avLst/>
          </a:prstGeom>
        </p:spPr>
      </p:pic>
      <p:pic>
        <p:nvPicPr>
          <p:cNvPr id="7" name="Picture 6" descr="1+_frac_1_lambda.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2770" y="4276907"/>
            <a:ext cx="3140364" cy="854365"/>
          </a:xfrm>
          <a:prstGeom prst="rect">
            <a:avLst/>
          </a:prstGeom>
        </p:spPr>
      </p:pic>
      <p:pic>
        <p:nvPicPr>
          <p:cNvPr id="8" name="Picture 7" descr="1+_frac_1_r_lamb.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6680" y="5715400"/>
            <a:ext cx="2932545" cy="854364"/>
          </a:xfrm>
          <a:prstGeom prst="rect">
            <a:avLst/>
          </a:prstGeom>
        </p:spPr>
      </p:pic>
      <p:sp>
        <p:nvSpPr>
          <p:cNvPr id="14" name="Rectangle 13"/>
          <p:cNvSpPr/>
          <p:nvPr/>
        </p:nvSpPr>
        <p:spPr>
          <a:xfrm>
            <a:off x="201823" y="2453962"/>
            <a:ext cx="8857727" cy="4062651"/>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ctr"/>
            <a:endParaRPr lang="en-US" sz="4300" b="1" dirty="0" smtClean="0">
              <a:solidFill>
                <a:schemeClr val="bg1"/>
              </a:solidFill>
              <a:latin typeface="Gill Sans Light"/>
              <a:cs typeface="Gill Sans Light"/>
            </a:endParaRPr>
          </a:p>
          <a:p>
            <a:pPr algn="ctr"/>
            <a:r>
              <a:rPr lang="en-US" sz="4300" b="1" dirty="0" smtClean="0">
                <a:solidFill>
                  <a:schemeClr val="bg1"/>
                </a:solidFill>
                <a:latin typeface="Gill Sans Light"/>
                <a:cs typeface="Gill Sans Light"/>
              </a:rPr>
              <a:t>Either lose information</a:t>
            </a:r>
          </a:p>
          <a:p>
            <a:pPr algn="ctr"/>
            <a:r>
              <a:rPr lang="en-US" sz="4300" b="1" dirty="0" smtClean="0">
                <a:solidFill>
                  <a:schemeClr val="bg1"/>
                </a:solidFill>
                <a:latin typeface="Gill Sans Light"/>
                <a:cs typeface="Gill Sans Light"/>
              </a:rPr>
              <a:t>Or compute too much</a:t>
            </a:r>
          </a:p>
          <a:p>
            <a:pPr algn="ctr"/>
            <a:endParaRPr lang="en-US" sz="4300" b="1" dirty="0">
              <a:solidFill>
                <a:schemeClr val="bg1"/>
              </a:solidFill>
              <a:latin typeface="Gill Sans Light"/>
              <a:cs typeface="Gill Sans Light"/>
            </a:endParaRPr>
          </a:p>
          <a:p>
            <a:pPr algn="ctr"/>
            <a:r>
              <a:rPr lang="en-US" sz="4300" b="1" dirty="0" smtClean="0">
                <a:solidFill>
                  <a:schemeClr val="bg1"/>
                </a:solidFill>
                <a:latin typeface="Gill Sans Light"/>
                <a:cs typeface="Gill Sans Light"/>
              </a:rPr>
              <a:t>Can we do better?</a:t>
            </a:r>
          </a:p>
          <a:p>
            <a:pPr algn="ctr"/>
            <a:endParaRPr lang="en-US" sz="4300" dirty="0" smtClean="0">
              <a:solidFill>
                <a:schemeClr val="bg1"/>
              </a:solidFill>
              <a:latin typeface="Gill Sans Light"/>
              <a:cs typeface="Gill Sans Light"/>
            </a:endParaRPr>
          </a:p>
        </p:txBody>
      </p:sp>
    </p:spTree>
    <p:extLst>
      <p:ext uri="{BB962C8B-B14F-4D97-AF65-F5344CB8AC3E}">
        <p14:creationId xmlns:p14="http://schemas.microsoft.com/office/powerpoint/2010/main" val="42646614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0" dirty="0" smtClean="0">
                <a:latin typeface="Gill Sans Light"/>
                <a:cs typeface="Gill Sans Light"/>
              </a:rPr>
              <a:t>ERASURE CODES</a:t>
            </a:r>
            <a:endParaRPr lang="en-US" sz="11500" dirty="0">
              <a:latin typeface="Gill Sans Light"/>
              <a:cs typeface="Gill Sans Light"/>
            </a:endParaRPr>
          </a:p>
        </p:txBody>
      </p:sp>
    </p:spTree>
    <p:extLst>
      <p:ext uri="{BB962C8B-B14F-4D97-AF65-F5344CB8AC3E}">
        <p14:creationId xmlns:p14="http://schemas.microsoft.com/office/powerpoint/2010/main" val="343061367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40"/>
          <p:cNvSpPr>
            <a:spLocks noGrp="1"/>
          </p:cNvSpPr>
          <p:nvPr>
            <p:ph type="ctrTitle"/>
          </p:nvPr>
        </p:nvSpPr>
        <p:spPr>
          <a:xfrm>
            <a:off x="37480" y="-237237"/>
            <a:ext cx="9144000" cy="1470025"/>
          </a:xfrm>
        </p:spPr>
        <p:txBody>
          <a:bodyPr>
            <a:noAutofit/>
          </a:bodyPr>
          <a:lstStyle/>
          <a:p>
            <a:r>
              <a:rPr lang="en-US" sz="5500" b="1" dirty="0" smtClean="0">
                <a:solidFill>
                  <a:srgbClr val="000000"/>
                </a:solidFill>
                <a:latin typeface="Gill Sans Light"/>
                <a:cs typeface="Gill Sans Light"/>
              </a:rPr>
              <a:t>Coding Theory 101</a:t>
            </a:r>
            <a:endParaRPr lang="en-US" sz="2000" b="1" dirty="0">
              <a:solidFill>
                <a:srgbClr val="000000"/>
              </a:solidFill>
              <a:latin typeface="Gill Sans Light"/>
              <a:cs typeface="Gill Sans Light"/>
            </a:endParaRPr>
          </a:p>
        </p:txBody>
      </p:sp>
      <p:sp>
        <p:nvSpPr>
          <p:cNvPr id="41" name="TextBox 40"/>
          <p:cNvSpPr txBox="1"/>
          <p:nvPr/>
        </p:nvSpPr>
        <p:spPr>
          <a:xfrm>
            <a:off x="201823" y="940400"/>
            <a:ext cx="8979657" cy="584776"/>
          </a:xfrm>
          <a:prstGeom prst="rect">
            <a:avLst/>
          </a:prstGeom>
          <a:noFill/>
        </p:spPr>
        <p:txBody>
          <a:bodyPr wrap="square" rtlCol="0">
            <a:spAutoFit/>
          </a:bodyPr>
          <a:lstStyle/>
          <a:p>
            <a:pPr marL="342900" indent="-342900">
              <a:buFont typeface="Arial"/>
              <a:buChar char="•"/>
            </a:pPr>
            <a:r>
              <a:rPr lang="en-US" sz="3200" dirty="0" smtClean="0">
                <a:solidFill>
                  <a:srgbClr val="000000"/>
                </a:solidFill>
                <a:latin typeface="Gill Sans Light"/>
                <a:cs typeface="Gill Sans Light"/>
              </a:rPr>
              <a:t>Replication vs. Codes</a:t>
            </a:r>
            <a:endParaRPr lang="en-US" sz="3200" dirty="0" smtClean="0">
              <a:solidFill>
                <a:srgbClr val="000000"/>
              </a:solidFill>
              <a:latin typeface="Gill Sans Light"/>
              <a:cs typeface="Gill Sans Light"/>
            </a:endParaRPr>
          </a:p>
        </p:txBody>
      </p:sp>
      <p:sp>
        <p:nvSpPr>
          <p:cNvPr id="20" name="Rounded Rectangle 19"/>
          <p:cNvSpPr/>
          <p:nvPr/>
        </p:nvSpPr>
        <p:spPr>
          <a:xfrm>
            <a:off x="4985239" y="2432051"/>
            <a:ext cx="719504" cy="703263"/>
          </a:xfrm>
          <a:prstGeom prst="roundRect">
            <a:avLst/>
          </a:prstGeom>
          <a:solidFill>
            <a:srgbClr val="4DADE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000000"/>
                </a:solidFill>
              </a:rPr>
              <a:t>A</a:t>
            </a:r>
          </a:p>
          <a:p>
            <a:pPr algn="ctr">
              <a:defRPr/>
            </a:pPr>
            <a:endParaRPr lang="en-US" dirty="0">
              <a:solidFill>
                <a:srgbClr val="2DAAF4"/>
              </a:solidFill>
            </a:endParaRPr>
          </a:p>
        </p:txBody>
      </p:sp>
      <p:sp>
        <p:nvSpPr>
          <p:cNvPr id="21" name="Rounded Rectangle 20"/>
          <p:cNvSpPr/>
          <p:nvPr/>
        </p:nvSpPr>
        <p:spPr>
          <a:xfrm>
            <a:off x="4985239" y="3473451"/>
            <a:ext cx="719504" cy="703263"/>
          </a:xfrm>
          <a:prstGeom prst="roundRect">
            <a:avLst/>
          </a:prstGeom>
          <a:solidFill>
            <a:srgbClr val="F2939F"/>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dirty="0">
                <a:solidFill>
                  <a:srgbClr val="000000"/>
                </a:solidFill>
              </a:rPr>
              <a:t>B</a:t>
            </a:r>
          </a:p>
          <a:p>
            <a:pPr algn="ctr">
              <a:defRPr/>
            </a:pPr>
            <a:endParaRPr lang="en-US" dirty="0">
              <a:solidFill>
                <a:srgbClr val="2DAAF4"/>
              </a:solidFill>
            </a:endParaRPr>
          </a:p>
        </p:txBody>
      </p:sp>
      <p:sp>
        <p:nvSpPr>
          <p:cNvPr id="22" name="Rounded Rectangle 21"/>
          <p:cNvSpPr/>
          <p:nvPr/>
        </p:nvSpPr>
        <p:spPr>
          <a:xfrm>
            <a:off x="4985239" y="4471988"/>
            <a:ext cx="719504" cy="703262"/>
          </a:xfrm>
          <a:prstGeom prst="roundRect">
            <a:avLst/>
          </a:prstGeom>
          <a:solidFill>
            <a:srgbClr val="0E1730"/>
          </a:solidFill>
          <a:ln>
            <a:noFill/>
          </a:ln>
        </p:spPr>
        <p:style>
          <a:lnRef idx="1">
            <a:schemeClr val="accent3"/>
          </a:lnRef>
          <a:fillRef idx="3">
            <a:schemeClr val="accent3"/>
          </a:fillRef>
          <a:effectRef idx="2">
            <a:schemeClr val="accent3"/>
          </a:effectRef>
          <a:fontRef idx="minor">
            <a:schemeClr val="lt1"/>
          </a:fontRef>
        </p:style>
        <p:txBody>
          <a:bodyPr anchor="ctr"/>
          <a:lstStyle/>
          <a:p>
            <a:pPr algn="ctr">
              <a:defRPr/>
            </a:pPr>
            <a:r>
              <a:rPr lang="en-US" sz="1600" dirty="0">
                <a:solidFill>
                  <a:schemeClr val="bg1"/>
                </a:solidFill>
              </a:rPr>
              <a:t>A+B</a:t>
            </a:r>
          </a:p>
          <a:p>
            <a:pPr algn="ctr">
              <a:defRPr/>
            </a:pPr>
            <a:endParaRPr lang="en-US" dirty="0">
              <a:solidFill>
                <a:schemeClr val="bg1"/>
              </a:solidFill>
            </a:endParaRPr>
          </a:p>
        </p:txBody>
      </p:sp>
      <p:sp>
        <p:nvSpPr>
          <p:cNvPr id="29" name="Rounded Rectangle 28"/>
          <p:cNvSpPr/>
          <p:nvPr/>
        </p:nvSpPr>
        <p:spPr>
          <a:xfrm>
            <a:off x="478181" y="2378075"/>
            <a:ext cx="719504" cy="703263"/>
          </a:xfrm>
          <a:prstGeom prst="roundRect">
            <a:avLst/>
          </a:prstGeom>
          <a:solidFill>
            <a:srgbClr val="4DADE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000000"/>
                </a:solidFill>
              </a:rPr>
              <a:t>A</a:t>
            </a:r>
          </a:p>
          <a:p>
            <a:pPr algn="ctr">
              <a:defRPr/>
            </a:pPr>
            <a:endParaRPr lang="en-US" dirty="0">
              <a:solidFill>
                <a:srgbClr val="2DAAF4"/>
              </a:solidFill>
            </a:endParaRPr>
          </a:p>
        </p:txBody>
      </p:sp>
      <p:sp>
        <p:nvSpPr>
          <p:cNvPr id="30" name="Rounded Rectangle 29"/>
          <p:cNvSpPr/>
          <p:nvPr/>
        </p:nvSpPr>
        <p:spPr>
          <a:xfrm>
            <a:off x="478181" y="3419475"/>
            <a:ext cx="719504" cy="703263"/>
          </a:xfrm>
          <a:prstGeom prst="roundRect">
            <a:avLst/>
          </a:prstGeom>
          <a:solidFill>
            <a:srgbClr val="F2939F"/>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dirty="0">
                <a:solidFill>
                  <a:srgbClr val="000000"/>
                </a:solidFill>
              </a:rPr>
              <a:t>B</a:t>
            </a:r>
          </a:p>
          <a:p>
            <a:pPr algn="ctr">
              <a:defRPr/>
            </a:pPr>
            <a:endParaRPr lang="en-US" dirty="0">
              <a:solidFill>
                <a:srgbClr val="2DAAF4"/>
              </a:solidFill>
            </a:endParaRPr>
          </a:p>
        </p:txBody>
      </p:sp>
      <p:sp>
        <p:nvSpPr>
          <p:cNvPr id="31" name="Rounded Rectangle 30"/>
          <p:cNvSpPr/>
          <p:nvPr/>
        </p:nvSpPr>
        <p:spPr>
          <a:xfrm>
            <a:off x="476716" y="4395787"/>
            <a:ext cx="719504" cy="703263"/>
          </a:xfrm>
          <a:prstGeom prst="roundRect">
            <a:avLst/>
          </a:prstGeom>
          <a:solidFill>
            <a:srgbClr val="4DADE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solidFill>
                  <a:srgbClr val="000000"/>
                </a:solidFill>
              </a:rPr>
              <a:t>A</a:t>
            </a:r>
          </a:p>
          <a:p>
            <a:pPr algn="ctr">
              <a:defRPr/>
            </a:pPr>
            <a:endParaRPr lang="en-US" dirty="0">
              <a:solidFill>
                <a:srgbClr val="2DAAF4"/>
              </a:solidFill>
            </a:endParaRPr>
          </a:p>
        </p:txBody>
      </p:sp>
      <p:sp>
        <p:nvSpPr>
          <p:cNvPr id="32" name="Rounded Rectangle 31"/>
          <p:cNvSpPr/>
          <p:nvPr/>
        </p:nvSpPr>
        <p:spPr>
          <a:xfrm>
            <a:off x="476716" y="5437187"/>
            <a:ext cx="719504" cy="703263"/>
          </a:xfrm>
          <a:prstGeom prst="roundRect">
            <a:avLst/>
          </a:prstGeom>
          <a:solidFill>
            <a:srgbClr val="F2939F"/>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dirty="0">
                <a:solidFill>
                  <a:srgbClr val="000000"/>
                </a:solidFill>
              </a:rPr>
              <a:t>B</a:t>
            </a:r>
          </a:p>
          <a:p>
            <a:pPr algn="ctr">
              <a:defRPr/>
            </a:pPr>
            <a:endParaRPr lang="en-US" dirty="0">
              <a:solidFill>
                <a:srgbClr val="2DAAF4"/>
              </a:solidFill>
            </a:endParaRPr>
          </a:p>
        </p:txBody>
      </p:sp>
      <p:sp>
        <p:nvSpPr>
          <p:cNvPr id="33" name="Rectangle 32"/>
          <p:cNvSpPr/>
          <p:nvPr/>
        </p:nvSpPr>
        <p:spPr>
          <a:xfrm>
            <a:off x="1368275" y="3441680"/>
            <a:ext cx="3163402" cy="954107"/>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ctr"/>
            <a:r>
              <a:rPr lang="en-US" sz="2800" b="1" dirty="0" smtClean="0">
                <a:solidFill>
                  <a:schemeClr val="bg1"/>
                </a:solidFill>
                <a:latin typeface="Gill Sans Light"/>
                <a:cs typeface="Gill Sans Light"/>
              </a:rPr>
              <a:t>Can recover A and B from any 1 erasure</a:t>
            </a:r>
          </a:p>
        </p:txBody>
      </p:sp>
      <p:sp>
        <p:nvSpPr>
          <p:cNvPr id="40" name="Rectangle 39"/>
          <p:cNvSpPr/>
          <p:nvPr/>
        </p:nvSpPr>
        <p:spPr>
          <a:xfrm>
            <a:off x="6018078" y="3418969"/>
            <a:ext cx="3163402" cy="954107"/>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ctr"/>
            <a:r>
              <a:rPr lang="en-US" sz="2800" b="1" dirty="0" smtClean="0">
                <a:solidFill>
                  <a:schemeClr val="bg1"/>
                </a:solidFill>
                <a:latin typeface="Gill Sans Light"/>
                <a:cs typeface="Gill Sans Light"/>
              </a:rPr>
              <a:t>Can also recover A, B from any 1 erasure</a:t>
            </a:r>
          </a:p>
        </p:txBody>
      </p:sp>
      <p:sp>
        <p:nvSpPr>
          <p:cNvPr id="43" name="Rectangle 42"/>
          <p:cNvSpPr/>
          <p:nvPr/>
        </p:nvSpPr>
        <p:spPr>
          <a:xfrm>
            <a:off x="1584726" y="5437187"/>
            <a:ext cx="6289324" cy="1384995"/>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ctr"/>
            <a:r>
              <a:rPr lang="en-US" sz="2800" dirty="0" smtClean="0">
                <a:solidFill>
                  <a:schemeClr val="bg1"/>
                </a:solidFill>
                <a:latin typeface="Gill Sans Light"/>
                <a:cs typeface="Gill Sans Light"/>
              </a:rPr>
              <a:t>How much redundancy for r </a:t>
            </a:r>
            <a:r>
              <a:rPr lang="en-US" sz="2800" dirty="0" err="1" smtClean="0">
                <a:solidFill>
                  <a:schemeClr val="bg1"/>
                </a:solidFill>
                <a:latin typeface="Gill Sans Light"/>
                <a:cs typeface="Gill Sans Light"/>
              </a:rPr>
              <a:t>erasurs</a:t>
            </a:r>
            <a:r>
              <a:rPr lang="en-US" sz="2800" dirty="0" smtClean="0">
                <a:solidFill>
                  <a:schemeClr val="bg1"/>
                </a:solidFill>
                <a:latin typeface="Gill Sans Light"/>
                <a:cs typeface="Gill Sans Light"/>
              </a:rPr>
              <a:t>?</a:t>
            </a:r>
          </a:p>
          <a:p>
            <a:pPr algn="ctr"/>
            <a:r>
              <a:rPr lang="en-US" sz="2800" u="sng" dirty="0" smtClean="0">
                <a:solidFill>
                  <a:schemeClr val="bg1"/>
                </a:solidFill>
                <a:latin typeface="Gill Sans Light"/>
                <a:cs typeface="Gill Sans Light"/>
              </a:rPr>
              <a:t>Replication:</a:t>
            </a:r>
            <a:r>
              <a:rPr lang="en-US" sz="2800" dirty="0" smtClean="0">
                <a:solidFill>
                  <a:schemeClr val="bg1"/>
                </a:solidFill>
                <a:latin typeface="Gill Sans Light"/>
                <a:cs typeface="Gill Sans Light"/>
              </a:rPr>
              <a:t> factor of r</a:t>
            </a:r>
          </a:p>
          <a:p>
            <a:pPr algn="ctr"/>
            <a:r>
              <a:rPr lang="en-US" sz="2800" u="sng" dirty="0" smtClean="0">
                <a:solidFill>
                  <a:schemeClr val="bg1"/>
                </a:solidFill>
                <a:latin typeface="Gill Sans Light"/>
                <a:cs typeface="Gill Sans Light"/>
              </a:rPr>
              <a:t>Codes:</a:t>
            </a:r>
            <a:r>
              <a:rPr lang="en-US" sz="2800" dirty="0" smtClean="0">
                <a:solidFill>
                  <a:schemeClr val="bg1"/>
                </a:solidFill>
                <a:latin typeface="Gill Sans Light"/>
                <a:cs typeface="Gill Sans Light"/>
              </a:rPr>
              <a:t> factor of </a:t>
            </a:r>
            <a:r>
              <a:rPr lang="en-US" sz="2800" dirty="0">
                <a:solidFill>
                  <a:schemeClr val="bg1"/>
                </a:solidFill>
                <a:latin typeface="Gill Sans Light"/>
                <a:cs typeface="Gill Sans Light"/>
              </a:rPr>
              <a:t>1</a:t>
            </a:r>
            <a:r>
              <a:rPr lang="en-US" sz="2800" dirty="0" smtClean="0">
                <a:solidFill>
                  <a:schemeClr val="bg1"/>
                </a:solidFill>
                <a:latin typeface="Gill Sans Light"/>
                <a:cs typeface="Gill Sans Light"/>
              </a:rPr>
              <a:t>+r/n</a:t>
            </a:r>
          </a:p>
        </p:txBody>
      </p:sp>
      <p:sp>
        <p:nvSpPr>
          <p:cNvPr id="44" name="Rectangle 43"/>
          <p:cNvSpPr/>
          <p:nvPr/>
        </p:nvSpPr>
        <p:spPr>
          <a:xfrm>
            <a:off x="201823" y="1755288"/>
            <a:ext cx="8857727" cy="3400931"/>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ctr"/>
            <a:endParaRPr lang="en-US" sz="4300" b="1" dirty="0" smtClean="0">
              <a:solidFill>
                <a:schemeClr val="bg1"/>
              </a:solidFill>
              <a:latin typeface="Gill Sans Light"/>
              <a:cs typeface="Gill Sans Light"/>
            </a:endParaRPr>
          </a:p>
          <a:p>
            <a:pPr algn="ctr"/>
            <a:endParaRPr lang="en-US" sz="4300" b="1" dirty="0">
              <a:solidFill>
                <a:schemeClr val="bg1"/>
              </a:solidFill>
              <a:latin typeface="Gill Sans Light"/>
              <a:cs typeface="Gill Sans Light"/>
            </a:endParaRPr>
          </a:p>
          <a:p>
            <a:pPr algn="ctr"/>
            <a:r>
              <a:rPr lang="en-US" sz="4300" b="1" dirty="0" smtClean="0">
                <a:solidFill>
                  <a:schemeClr val="bg1"/>
                </a:solidFill>
                <a:latin typeface="Gill Sans Light"/>
                <a:cs typeface="Gill Sans Light"/>
              </a:rPr>
              <a:t>Let’s apply this to Stragglers</a:t>
            </a:r>
          </a:p>
          <a:p>
            <a:pPr algn="ctr"/>
            <a:endParaRPr lang="en-US" sz="4300" b="1" dirty="0">
              <a:solidFill>
                <a:schemeClr val="bg1"/>
              </a:solidFill>
              <a:latin typeface="Gill Sans Light"/>
              <a:cs typeface="Gill Sans Light"/>
            </a:endParaRPr>
          </a:p>
          <a:p>
            <a:pPr algn="ctr"/>
            <a:endParaRPr lang="en-US" sz="4300" dirty="0" smtClean="0">
              <a:solidFill>
                <a:schemeClr val="bg1"/>
              </a:solidFill>
              <a:latin typeface="Gill Sans Light"/>
              <a:cs typeface="Gill Sans Light"/>
            </a:endParaRPr>
          </a:p>
        </p:txBody>
      </p:sp>
    </p:spTree>
    <p:extLst>
      <p:ext uri="{BB962C8B-B14F-4D97-AF65-F5344CB8AC3E}">
        <p14:creationId xmlns:p14="http://schemas.microsoft.com/office/powerpoint/2010/main" val="770305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33" grpId="0" animBg="1"/>
      <p:bldP spid="40" grpId="0" animBg="1"/>
      <p:bldP spid="4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113"/>
          <p:cNvSpPr/>
          <p:nvPr/>
        </p:nvSpPr>
        <p:spPr>
          <a:xfrm>
            <a:off x="2375840" y="3320194"/>
            <a:ext cx="707376" cy="2293750"/>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a:latin typeface="Gill Sans Light"/>
              <a:cs typeface="Gill Sans Light"/>
            </a:endParaRPr>
          </a:p>
        </p:txBody>
      </p:sp>
      <p:sp>
        <p:nvSpPr>
          <p:cNvPr id="125" name="Rectangle 124"/>
          <p:cNvSpPr/>
          <p:nvPr/>
        </p:nvSpPr>
        <p:spPr>
          <a:xfrm>
            <a:off x="2424297" y="3418129"/>
            <a:ext cx="619125" cy="647700"/>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700" dirty="0">
                <a:solidFill>
                  <a:sysClr val="windowText" lastClr="000000"/>
                </a:solidFill>
                <a:latin typeface="Gill Sans Light"/>
                <a:cs typeface="Gill Sans Light"/>
              </a:rPr>
              <a:t>A</a:t>
            </a:r>
            <a:r>
              <a:rPr lang="en-US" sz="1700" baseline="-25000" dirty="0">
                <a:solidFill>
                  <a:sysClr val="windowText" lastClr="000000"/>
                </a:solidFill>
                <a:latin typeface="Gill Sans Light"/>
                <a:cs typeface="Gill Sans Light"/>
              </a:rPr>
              <a:t>1</a:t>
            </a:r>
          </a:p>
        </p:txBody>
      </p:sp>
      <p:sp>
        <p:nvSpPr>
          <p:cNvPr id="126" name="Rectangle 125"/>
          <p:cNvSpPr/>
          <p:nvPr/>
        </p:nvSpPr>
        <p:spPr>
          <a:xfrm>
            <a:off x="2426313" y="4146015"/>
            <a:ext cx="619125" cy="647700"/>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700" dirty="0">
                <a:solidFill>
                  <a:sysClr val="windowText" lastClr="000000"/>
                </a:solidFill>
                <a:latin typeface="Gill Sans Light"/>
                <a:cs typeface="Gill Sans Light"/>
              </a:rPr>
              <a:t>A</a:t>
            </a:r>
            <a:r>
              <a:rPr lang="en-US" sz="1700" baseline="-25000" dirty="0">
                <a:solidFill>
                  <a:sysClr val="windowText" lastClr="000000"/>
                </a:solidFill>
                <a:latin typeface="Gill Sans Light"/>
                <a:cs typeface="Gill Sans Light"/>
              </a:rPr>
              <a:t>2</a:t>
            </a:r>
          </a:p>
        </p:txBody>
      </p:sp>
      <p:sp>
        <p:nvSpPr>
          <p:cNvPr id="127" name="TextBox 126"/>
          <p:cNvSpPr txBox="1"/>
          <p:nvPr/>
        </p:nvSpPr>
        <p:spPr>
          <a:xfrm>
            <a:off x="2024057" y="4257118"/>
            <a:ext cx="222424" cy="339170"/>
          </a:xfrm>
          <a:prstGeom prst="rect">
            <a:avLst/>
          </a:prstGeom>
          <a:noFill/>
          <a:ln w="28575">
            <a:noFill/>
          </a:ln>
        </p:spPr>
        <p:txBody>
          <a:bodyPr wrap="square" lIns="76810" tIns="38405" rIns="76810" bIns="38405" rtlCol="0">
            <a:spAutoFit/>
          </a:bodyPr>
          <a:lstStyle/>
          <a:p>
            <a:r>
              <a:rPr lang="en-US" sz="1700" b="1" dirty="0">
                <a:latin typeface="Gill Sans Light"/>
                <a:cs typeface="Gill Sans Light"/>
              </a:rPr>
              <a:t>A</a:t>
            </a:r>
          </a:p>
        </p:txBody>
      </p:sp>
      <p:sp>
        <p:nvSpPr>
          <p:cNvPr id="128" name="Oval 127"/>
          <p:cNvSpPr/>
          <p:nvPr/>
        </p:nvSpPr>
        <p:spPr>
          <a:xfrm>
            <a:off x="3388848" y="4467810"/>
            <a:ext cx="640080"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W</a:t>
            </a:r>
            <a:r>
              <a:rPr lang="en-US" sz="1400" baseline="-25000" dirty="0">
                <a:solidFill>
                  <a:sysClr val="windowText" lastClr="000000"/>
                </a:solidFill>
                <a:latin typeface="Gill Sans Light"/>
                <a:cs typeface="Gill Sans Light"/>
              </a:rPr>
              <a:t>1</a:t>
            </a:r>
          </a:p>
        </p:txBody>
      </p:sp>
      <p:sp>
        <p:nvSpPr>
          <p:cNvPr id="130" name="Rectangle 129"/>
          <p:cNvSpPr/>
          <p:nvPr/>
        </p:nvSpPr>
        <p:spPr>
          <a:xfrm>
            <a:off x="3369130" y="5297445"/>
            <a:ext cx="404873" cy="316499"/>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a:solidFill>
                  <a:sysClr val="windowText" lastClr="000000"/>
                </a:solidFill>
                <a:latin typeface="Gill Sans Light"/>
                <a:cs typeface="Gill Sans Light"/>
              </a:rPr>
              <a:t>A</a:t>
            </a:r>
            <a:r>
              <a:rPr lang="en-US" sz="1300" baseline="-25000" dirty="0">
                <a:solidFill>
                  <a:sysClr val="windowText" lastClr="000000"/>
                </a:solidFill>
                <a:latin typeface="Gill Sans Light"/>
                <a:cs typeface="Gill Sans Light"/>
              </a:rPr>
              <a:t>1</a:t>
            </a:r>
          </a:p>
        </p:txBody>
      </p:sp>
      <p:sp>
        <p:nvSpPr>
          <p:cNvPr id="131" name="Oval 130"/>
          <p:cNvSpPr/>
          <p:nvPr/>
        </p:nvSpPr>
        <p:spPr>
          <a:xfrm>
            <a:off x="4827530" y="4495584"/>
            <a:ext cx="640080"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W</a:t>
            </a:r>
            <a:r>
              <a:rPr lang="en-US" sz="1400" baseline="-25000" dirty="0">
                <a:solidFill>
                  <a:sysClr val="windowText" lastClr="000000"/>
                </a:solidFill>
                <a:latin typeface="Gill Sans Light"/>
                <a:cs typeface="Gill Sans Light"/>
              </a:rPr>
              <a:t>2</a:t>
            </a:r>
          </a:p>
        </p:txBody>
      </p:sp>
      <p:cxnSp>
        <p:nvCxnSpPr>
          <p:cNvPr id="132" name="Straight Connector 131"/>
          <p:cNvCxnSpPr/>
          <p:nvPr/>
        </p:nvCxnSpPr>
        <p:spPr>
          <a:xfrm flipV="1">
            <a:off x="3713343" y="4052029"/>
            <a:ext cx="0" cy="410178"/>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3713343" y="4057632"/>
            <a:ext cx="28078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5132008" y="3808040"/>
            <a:ext cx="0" cy="2366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Oval 134"/>
          <p:cNvSpPr/>
          <p:nvPr/>
        </p:nvSpPr>
        <p:spPr>
          <a:xfrm>
            <a:off x="4822591" y="3190421"/>
            <a:ext cx="640080"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M</a:t>
            </a:r>
          </a:p>
        </p:txBody>
      </p:sp>
      <p:sp>
        <p:nvSpPr>
          <p:cNvPr id="136" name="Rectangle 135"/>
          <p:cNvSpPr/>
          <p:nvPr/>
        </p:nvSpPr>
        <p:spPr>
          <a:xfrm>
            <a:off x="3827842" y="5206340"/>
            <a:ext cx="227208" cy="508000"/>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a:solidFill>
                  <a:sysClr val="windowText" lastClr="000000"/>
                </a:solidFill>
                <a:latin typeface="Gill Sans Light"/>
                <a:cs typeface="Gill Sans Light"/>
              </a:rPr>
              <a:t>X</a:t>
            </a:r>
          </a:p>
        </p:txBody>
      </p:sp>
      <p:sp>
        <p:nvSpPr>
          <p:cNvPr id="137" name="Oval 136"/>
          <p:cNvSpPr/>
          <p:nvPr/>
        </p:nvSpPr>
        <p:spPr>
          <a:xfrm>
            <a:off x="6201105" y="4482687"/>
            <a:ext cx="640080"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W</a:t>
            </a:r>
            <a:r>
              <a:rPr lang="en-US" sz="1400" baseline="-25000" dirty="0">
                <a:solidFill>
                  <a:sysClr val="windowText" lastClr="000000"/>
                </a:solidFill>
                <a:latin typeface="Gill Sans Light"/>
                <a:cs typeface="Gill Sans Light"/>
              </a:rPr>
              <a:t>3</a:t>
            </a:r>
          </a:p>
        </p:txBody>
      </p:sp>
      <p:sp>
        <p:nvSpPr>
          <p:cNvPr id="138" name="Rectangle 137"/>
          <p:cNvSpPr/>
          <p:nvPr/>
        </p:nvSpPr>
        <p:spPr>
          <a:xfrm>
            <a:off x="2426313" y="4894222"/>
            <a:ext cx="619125" cy="647700"/>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700" dirty="0">
                <a:solidFill>
                  <a:sysClr val="windowText" lastClr="000000"/>
                </a:solidFill>
                <a:latin typeface="Gill Sans Light"/>
                <a:cs typeface="Gill Sans Light"/>
              </a:rPr>
              <a:t>A</a:t>
            </a:r>
            <a:r>
              <a:rPr lang="en-US" sz="1700" baseline="-25000" dirty="0">
                <a:solidFill>
                  <a:sysClr val="windowText" lastClr="000000"/>
                </a:solidFill>
                <a:latin typeface="Gill Sans Light"/>
                <a:cs typeface="Gill Sans Light"/>
              </a:rPr>
              <a:t>3</a:t>
            </a:r>
          </a:p>
        </p:txBody>
      </p:sp>
      <p:sp>
        <p:nvSpPr>
          <p:cNvPr id="139" name="Rectangle 138"/>
          <p:cNvSpPr/>
          <p:nvPr/>
        </p:nvSpPr>
        <p:spPr>
          <a:xfrm>
            <a:off x="4796356" y="5302832"/>
            <a:ext cx="404873" cy="316499"/>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a:solidFill>
                  <a:sysClr val="windowText" lastClr="000000"/>
                </a:solidFill>
                <a:latin typeface="Gill Sans Light"/>
                <a:cs typeface="Gill Sans Light"/>
              </a:rPr>
              <a:t>A</a:t>
            </a:r>
            <a:r>
              <a:rPr lang="en-US" sz="1300" baseline="-25000" dirty="0">
                <a:solidFill>
                  <a:sysClr val="windowText" lastClr="000000"/>
                </a:solidFill>
                <a:latin typeface="Gill Sans Light"/>
                <a:cs typeface="Gill Sans Light"/>
              </a:rPr>
              <a:t>2</a:t>
            </a:r>
          </a:p>
        </p:txBody>
      </p:sp>
      <p:sp>
        <p:nvSpPr>
          <p:cNvPr id="140" name="Rectangle 139"/>
          <p:cNvSpPr/>
          <p:nvPr/>
        </p:nvSpPr>
        <p:spPr>
          <a:xfrm>
            <a:off x="5255068" y="5211728"/>
            <a:ext cx="227208" cy="508000"/>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a:solidFill>
                  <a:sysClr val="windowText" lastClr="000000"/>
                </a:solidFill>
                <a:latin typeface="Gill Sans Light"/>
                <a:cs typeface="Gill Sans Light"/>
              </a:rPr>
              <a:t>X</a:t>
            </a:r>
          </a:p>
        </p:txBody>
      </p:sp>
      <p:sp>
        <p:nvSpPr>
          <p:cNvPr id="142" name="Rectangle 141"/>
          <p:cNvSpPr/>
          <p:nvPr/>
        </p:nvSpPr>
        <p:spPr>
          <a:xfrm>
            <a:off x="6147642" y="5301671"/>
            <a:ext cx="404873" cy="316499"/>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a:solidFill>
                  <a:sysClr val="windowText" lastClr="000000"/>
                </a:solidFill>
                <a:latin typeface="Gill Sans Light"/>
                <a:cs typeface="Gill Sans Light"/>
              </a:rPr>
              <a:t>A</a:t>
            </a:r>
            <a:r>
              <a:rPr lang="en-US" sz="1300" baseline="-25000" dirty="0">
                <a:solidFill>
                  <a:sysClr val="windowText" lastClr="000000"/>
                </a:solidFill>
                <a:latin typeface="Gill Sans Light"/>
                <a:cs typeface="Gill Sans Light"/>
              </a:rPr>
              <a:t>3</a:t>
            </a:r>
          </a:p>
        </p:txBody>
      </p:sp>
      <p:sp>
        <p:nvSpPr>
          <p:cNvPr id="143" name="Rectangle 142"/>
          <p:cNvSpPr/>
          <p:nvPr/>
        </p:nvSpPr>
        <p:spPr>
          <a:xfrm>
            <a:off x="6606354" y="5210567"/>
            <a:ext cx="227208" cy="508000"/>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a:solidFill>
                  <a:sysClr val="windowText" lastClr="000000"/>
                </a:solidFill>
                <a:latin typeface="Gill Sans Light"/>
                <a:cs typeface="Gill Sans Light"/>
              </a:rPr>
              <a:t>X</a:t>
            </a:r>
          </a:p>
        </p:txBody>
      </p:sp>
      <p:cxnSp>
        <p:nvCxnSpPr>
          <p:cNvPr id="144" name="Straight Connector 143"/>
          <p:cNvCxnSpPr/>
          <p:nvPr/>
        </p:nvCxnSpPr>
        <p:spPr>
          <a:xfrm flipV="1">
            <a:off x="5148774" y="4040756"/>
            <a:ext cx="0" cy="439389"/>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6510386" y="4050795"/>
            <a:ext cx="0" cy="439389"/>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6" name="Rectangle 145"/>
          <p:cNvSpPr/>
          <p:nvPr/>
        </p:nvSpPr>
        <p:spPr>
          <a:xfrm>
            <a:off x="5594946" y="3009590"/>
            <a:ext cx="404873" cy="20168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000" dirty="0">
                <a:solidFill>
                  <a:sysClr val="windowText" lastClr="000000"/>
                </a:solidFill>
                <a:latin typeface="Gill Sans Light"/>
                <a:cs typeface="Gill Sans Light"/>
              </a:rPr>
              <a:t>A</a:t>
            </a:r>
            <a:r>
              <a:rPr lang="en-US" sz="1000" baseline="-25000" dirty="0">
                <a:solidFill>
                  <a:sysClr val="windowText" lastClr="000000"/>
                </a:solidFill>
                <a:latin typeface="Gill Sans Light"/>
                <a:cs typeface="Gill Sans Light"/>
              </a:rPr>
              <a:t>1</a:t>
            </a:r>
            <a:r>
              <a:rPr lang="en-US" sz="1000" dirty="0">
                <a:solidFill>
                  <a:sysClr val="windowText" lastClr="000000"/>
                </a:solidFill>
                <a:latin typeface="Gill Sans Light"/>
                <a:cs typeface="Gill Sans Light"/>
              </a:rPr>
              <a:t>X</a:t>
            </a:r>
            <a:endParaRPr lang="en-US" sz="1000" baseline="-25000" dirty="0">
              <a:solidFill>
                <a:sysClr val="windowText" lastClr="000000"/>
              </a:solidFill>
              <a:latin typeface="Gill Sans Light"/>
              <a:cs typeface="Gill Sans Light"/>
            </a:endParaRPr>
          </a:p>
        </p:txBody>
      </p:sp>
      <p:sp>
        <p:nvSpPr>
          <p:cNvPr id="147" name="Rectangle 146"/>
          <p:cNvSpPr/>
          <p:nvPr/>
        </p:nvSpPr>
        <p:spPr>
          <a:xfrm>
            <a:off x="5594946" y="3261173"/>
            <a:ext cx="404873" cy="20168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000" dirty="0">
                <a:solidFill>
                  <a:sysClr val="windowText" lastClr="000000"/>
                </a:solidFill>
                <a:latin typeface="Gill Sans Light"/>
                <a:cs typeface="Gill Sans Light"/>
              </a:rPr>
              <a:t>A</a:t>
            </a:r>
            <a:r>
              <a:rPr lang="en-US" sz="1000" baseline="-25000" dirty="0">
                <a:solidFill>
                  <a:sysClr val="windowText" lastClr="000000"/>
                </a:solidFill>
                <a:latin typeface="Gill Sans Light"/>
                <a:cs typeface="Gill Sans Light"/>
              </a:rPr>
              <a:t>2</a:t>
            </a:r>
            <a:r>
              <a:rPr lang="en-US" sz="1000" dirty="0">
                <a:solidFill>
                  <a:sysClr val="windowText" lastClr="000000"/>
                </a:solidFill>
                <a:latin typeface="Gill Sans Light"/>
                <a:cs typeface="Gill Sans Light"/>
              </a:rPr>
              <a:t>X</a:t>
            </a:r>
            <a:endParaRPr lang="en-US" sz="1000" baseline="-25000" dirty="0">
              <a:solidFill>
                <a:sysClr val="windowText" lastClr="000000"/>
              </a:solidFill>
              <a:latin typeface="Gill Sans Light"/>
              <a:cs typeface="Gill Sans Light"/>
            </a:endParaRPr>
          </a:p>
        </p:txBody>
      </p:sp>
      <p:sp>
        <p:nvSpPr>
          <p:cNvPr id="148" name="Rectangle 147"/>
          <p:cNvSpPr/>
          <p:nvPr/>
        </p:nvSpPr>
        <p:spPr>
          <a:xfrm>
            <a:off x="5594946" y="3503984"/>
            <a:ext cx="404873" cy="20168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000" dirty="0">
                <a:solidFill>
                  <a:sysClr val="windowText" lastClr="000000"/>
                </a:solidFill>
                <a:latin typeface="Gill Sans Light"/>
                <a:cs typeface="Gill Sans Light"/>
              </a:rPr>
              <a:t>A</a:t>
            </a:r>
            <a:r>
              <a:rPr lang="en-US" sz="1000" baseline="-25000" dirty="0">
                <a:solidFill>
                  <a:sysClr val="windowText" lastClr="000000"/>
                </a:solidFill>
                <a:latin typeface="Gill Sans Light"/>
                <a:cs typeface="Gill Sans Light"/>
              </a:rPr>
              <a:t>3</a:t>
            </a:r>
            <a:r>
              <a:rPr lang="en-US" sz="1000" dirty="0">
                <a:solidFill>
                  <a:sysClr val="windowText" lastClr="000000"/>
                </a:solidFill>
                <a:latin typeface="Gill Sans Light"/>
                <a:cs typeface="Gill Sans Light"/>
              </a:rPr>
              <a:t>X</a:t>
            </a:r>
            <a:endParaRPr lang="en-US" sz="1000" baseline="-25000" dirty="0">
              <a:solidFill>
                <a:sysClr val="windowText" lastClr="000000"/>
              </a:solidFill>
              <a:latin typeface="Gill Sans Light"/>
              <a:cs typeface="Gill Sans Light"/>
            </a:endParaRPr>
          </a:p>
        </p:txBody>
      </p:sp>
      <p:sp>
        <p:nvSpPr>
          <p:cNvPr id="150" name="Rectangle 149"/>
          <p:cNvSpPr/>
          <p:nvPr/>
        </p:nvSpPr>
        <p:spPr>
          <a:xfrm>
            <a:off x="5562293" y="2966241"/>
            <a:ext cx="481339" cy="73942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dirty="0">
              <a:latin typeface="Gill Sans Light"/>
              <a:cs typeface="Gill Sans Light"/>
            </a:endParaRPr>
          </a:p>
        </p:txBody>
      </p:sp>
      <p:sp>
        <p:nvSpPr>
          <p:cNvPr id="2" name="Rectangle 1"/>
          <p:cNvSpPr/>
          <p:nvPr/>
        </p:nvSpPr>
        <p:spPr>
          <a:xfrm>
            <a:off x="75375" y="342425"/>
            <a:ext cx="6712094" cy="2062103"/>
          </a:xfrm>
          <a:prstGeom prst="rect">
            <a:avLst/>
          </a:prstGeom>
        </p:spPr>
        <p:txBody>
          <a:bodyPr wrap="none">
            <a:spAutoFit/>
          </a:bodyPr>
          <a:lstStyle/>
          <a:p>
            <a:endParaRPr lang="en-US" sz="3200" b="1" i="1" u="sng" dirty="0">
              <a:latin typeface="Gill Sans Light"/>
              <a:cs typeface="Gill Sans Light"/>
            </a:endParaRPr>
          </a:p>
          <a:p>
            <a:pPr marL="342900" indent="-342900">
              <a:buFont typeface="Arial"/>
              <a:buChar char="•"/>
            </a:pPr>
            <a:endParaRPr lang="en-US" sz="3200" dirty="0" smtClean="0">
              <a:latin typeface="Gill Sans Light"/>
              <a:cs typeface="Gill Sans Light"/>
            </a:endParaRPr>
          </a:p>
          <a:p>
            <a:pPr marL="342900" indent="-342900">
              <a:buFont typeface="Arial"/>
              <a:buChar char="•"/>
            </a:pPr>
            <a:r>
              <a:rPr lang="en-US" sz="3200" dirty="0" smtClean="0">
                <a:latin typeface="Gill Sans Light"/>
                <a:cs typeface="Gill Sans Light"/>
              </a:rPr>
              <a:t>Task</a:t>
            </a:r>
            <a:r>
              <a:rPr lang="en-US" sz="3200" dirty="0" smtClean="0">
                <a:latin typeface="Gill Sans Light"/>
                <a:cs typeface="Gill Sans Light"/>
              </a:rPr>
              <a:t>: multiply A</a:t>
            </a:r>
            <a:r>
              <a:rPr lang="en-US" sz="3200" dirty="0">
                <a:latin typeface="Gill Sans Light"/>
                <a:cs typeface="Gill Sans Light"/>
              </a:rPr>
              <a:t> </a:t>
            </a:r>
            <a:r>
              <a:rPr lang="en-US" sz="3200" dirty="0" smtClean="0">
                <a:latin typeface="Gill Sans Light"/>
                <a:cs typeface="Gill Sans Light"/>
              </a:rPr>
              <a:t>and X</a:t>
            </a:r>
          </a:p>
          <a:p>
            <a:pPr marL="342900" indent="-342900">
              <a:buFont typeface="Arial"/>
              <a:buChar char="•"/>
            </a:pPr>
            <a:r>
              <a:rPr lang="en-US" sz="3200" dirty="0" smtClean="0">
                <a:latin typeface="Gill Sans Light"/>
                <a:cs typeface="Gill Sans Light"/>
              </a:rPr>
              <a:t>Distributed </a:t>
            </a:r>
            <a:r>
              <a:rPr lang="en-US" sz="3200" dirty="0">
                <a:latin typeface="Gill Sans Light"/>
                <a:cs typeface="Gill Sans Light"/>
              </a:rPr>
              <a:t>setup: </a:t>
            </a:r>
            <a:r>
              <a:rPr lang="en-US" sz="3200" dirty="0" smtClean="0">
                <a:latin typeface="Gill Sans Light"/>
                <a:cs typeface="Gill Sans Light"/>
              </a:rPr>
              <a:t>3 </a:t>
            </a:r>
            <a:r>
              <a:rPr lang="en-US" sz="3200" dirty="0">
                <a:latin typeface="Gill Sans Light"/>
                <a:cs typeface="Gill Sans Light"/>
              </a:rPr>
              <a:t>workers, 1 master </a:t>
            </a:r>
            <a:endParaRPr lang="en-US" sz="3200" dirty="0" smtClean="0">
              <a:latin typeface="Gill Sans Light"/>
              <a:cs typeface="Gill Sans Light"/>
            </a:endParaRPr>
          </a:p>
        </p:txBody>
      </p:sp>
      <p:pic>
        <p:nvPicPr>
          <p:cNvPr id="36" name="Picture 4" descr="http://www.clipartbest.com/cliparts/aTq/o5d/aTqo5dRn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48176">
            <a:off x="4997556" y="4311249"/>
            <a:ext cx="677614" cy="403082"/>
          </a:xfrm>
          <a:prstGeom prst="rect">
            <a:avLst/>
          </a:prstGeom>
          <a:noFill/>
          <a:extLst>
            <a:ext uri="{909E8E84-426E-40dd-AFC4-6F175D3DCCD1}">
              <a14:hiddenFill xmlns:a14="http://schemas.microsoft.com/office/drawing/2010/main">
                <a:solidFill>
                  <a:srgbClr val="FFFFFF"/>
                </a:solidFill>
              </a14:hiddenFill>
            </a:ext>
          </a:extLst>
        </p:spPr>
      </p:pic>
      <p:sp>
        <p:nvSpPr>
          <p:cNvPr id="28" name="Title 140"/>
          <p:cNvSpPr txBox="1">
            <a:spLocks/>
          </p:cNvSpPr>
          <p:nvPr/>
        </p:nvSpPr>
        <p:spPr>
          <a:xfrm>
            <a:off x="37480" y="-237237"/>
            <a:ext cx="91440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500" dirty="0" smtClean="0">
                <a:solidFill>
                  <a:srgbClr val="000000"/>
                </a:solidFill>
                <a:latin typeface="Gill Sans Light"/>
                <a:cs typeface="Gill Sans Light"/>
              </a:rPr>
              <a:t>Codes + Matrix Multiply</a:t>
            </a:r>
            <a:endParaRPr lang="en-US" sz="2000" dirty="0">
              <a:solidFill>
                <a:srgbClr val="000000"/>
              </a:solidFill>
              <a:latin typeface="Gill Sans Light"/>
              <a:cs typeface="Gill Sans Light"/>
            </a:endParaRPr>
          </a:p>
        </p:txBody>
      </p:sp>
    </p:spTree>
    <p:extLst>
      <p:ext uri="{BB962C8B-B14F-4D97-AF65-F5344CB8AC3E}">
        <p14:creationId xmlns:p14="http://schemas.microsoft.com/office/powerpoint/2010/main" val="19095821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14"/>
                                        </p:tgtEl>
                                        <p:attrNameLst>
                                          <p:attrName>style.visibility</p:attrName>
                                        </p:attrNameLst>
                                      </p:cBhvr>
                                      <p:to>
                                        <p:strVal val="visible"/>
                                      </p:to>
                                    </p:set>
                                    <p:anim calcmode="lin" valueType="num">
                                      <p:cBhvr additive="base">
                                        <p:cTn id="27" dur="500"/>
                                        <p:tgtEl>
                                          <p:spTgt spid="114"/>
                                        </p:tgtEl>
                                        <p:attrNameLst>
                                          <p:attrName>ppt_y</p:attrName>
                                        </p:attrNameLst>
                                      </p:cBhvr>
                                      <p:tavLst>
                                        <p:tav tm="0">
                                          <p:val>
                                            <p:strVal val="#ppt_y+#ppt_h*1.125000"/>
                                          </p:val>
                                        </p:tav>
                                        <p:tav tm="100000">
                                          <p:val>
                                            <p:strVal val="#ppt_y"/>
                                          </p:val>
                                        </p:tav>
                                      </p:tavLst>
                                    </p:anim>
                                    <p:animEffect transition="in" filter="wipe(up)">
                                      <p:cBhvr>
                                        <p:cTn id="28" dur="500"/>
                                        <p:tgtEl>
                                          <p:spTgt spid="114"/>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25"/>
                                        </p:tgtEl>
                                        <p:attrNameLst>
                                          <p:attrName>style.visibility</p:attrName>
                                        </p:attrNameLst>
                                      </p:cBhvr>
                                      <p:to>
                                        <p:strVal val="visible"/>
                                      </p:to>
                                    </p:set>
                                    <p:anim calcmode="lin" valueType="num">
                                      <p:cBhvr additive="base">
                                        <p:cTn id="31" dur="500"/>
                                        <p:tgtEl>
                                          <p:spTgt spid="125"/>
                                        </p:tgtEl>
                                        <p:attrNameLst>
                                          <p:attrName>ppt_y</p:attrName>
                                        </p:attrNameLst>
                                      </p:cBhvr>
                                      <p:tavLst>
                                        <p:tav tm="0">
                                          <p:val>
                                            <p:strVal val="#ppt_y+#ppt_h*1.125000"/>
                                          </p:val>
                                        </p:tav>
                                        <p:tav tm="100000">
                                          <p:val>
                                            <p:strVal val="#ppt_y"/>
                                          </p:val>
                                        </p:tav>
                                      </p:tavLst>
                                    </p:anim>
                                    <p:animEffect transition="in" filter="wipe(up)">
                                      <p:cBhvr>
                                        <p:cTn id="32" dur="500"/>
                                        <p:tgtEl>
                                          <p:spTgt spid="125"/>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126"/>
                                        </p:tgtEl>
                                        <p:attrNameLst>
                                          <p:attrName>style.visibility</p:attrName>
                                        </p:attrNameLst>
                                      </p:cBhvr>
                                      <p:to>
                                        <p:strVal val="visible"/>
                                      </p:to>
                                    </p:set>
                                    <p:anim calcmode="lin" valueType="num">
                                      <p:cBhvr additive="base">
                                        <p:cTn id="35" dur="500"/>
                                        <p:tgtEl>
                                          <p:spTgt spid="126"/>
                                        </p:tgtEl>
                                        <p:attrNameLst>
                                          <p:attrName>ppt_y</p:attrName>
                                        </p:attrNameLst>
                                      </p:cBhvr>
                                      <p:tavLst>
                                        <p:tav tm="0">
                                          <p:val>
                                            <p:strVal val="#ppt_y+#ppt_h*1.125000"/>
                                          </p:val>
                                        </p:tav>
                                        <p:tav tm="100000">
                                          <p:val>
                                            <p:strVal val="#ppt_y"/>
                                          </p:val>
                                        </p:tav>
                                      </p:tavLst>
                                    </p:anim>
                                    <p:animEffect transition="in" filter="wipe(up)">
                                      <p:cBhvr>
                                        <p:cTn id="36" dur="500"/>
                                        <p:tgtEl>
                                          <p:spTgt spid="126"/>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127"/>
                                        </p:tgtEl>
                                        <p:attrNameLst>
                                          <p:attrName>style.visibility</p:attrName>
                                        </p:attrNameLst>
                                      </p:cBhvr>
                                      <p:to>
                                        <p:strVal val="visible"/>
                                      </p:to>
                                    </p:set>
                                    <p:anim calcmode="lin" valueType="num">
                                      <p:cBhvr additive="base">
                                        <p:cTn id="39" dur="500"/>
                                        <p:tgtEl>
                                          <p:spTgt spid="127"/>
                                        </p:tgtEl>
                                        <p:attrNameLst>
                                          <p:attrName>ppt_y</p:attrName>
                                        </p:attrNameLst>
                                      </p:cBhvr>
                                      <p:tavLst>
                                        <p:tav tm="0">
                                          <p:val>
                                            <p:strVal val="#ppt_y+#ppt_h*1.125000"/>
                                          </p:val>
                                        </p:tav>
                                        <p:tav tm="100000">
                                          <p:val>
                                            <p:strVal val="#ppt_y"/>
                                          </p:val>
                                        </p:tav>
                                      </p:tavLst>
                                    </p:anim>
                                    <p:animEffect transition="in" filter="wipe(up)">
                                      <p:cBhvr>
                                        <p:cTn id="40" dur="500"/>
                                        <p:tgtEl>
                                          <p:spTgt spid="127"/>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38"/>
                                        </p:tgtEl>
                                        <p:attrNameLst>
                                          <p:attrName>style.visibility</p:attrName>
                                        </p:attrNameLst>
                                      </p:cBhvr>
                                      <p:to>
                                        <p:strVal val="visible"/>
                                      </p:to>
                                    </p:set>
                                    <p:anim calcmode="lin" valueType="num">
                                      <p:cBhvr additive="base">
                                        <p:cTn id="43" dur="500"/>
                                        <p:tgtEl>
                                          <p:spTgt spid="138"/>
                                        </p:tgtEl>
                                        <p:attrNameLst>
                                          <p:attrName>ppt_y</p:attrName>
                                        </p:attrNameLst>
                                      </p:cBhvr>
                                      <p:tavLst>
                                        <p:tav tm="0">
                                          <p:val>
                                            <p:strVal val="#ppt_y+#ppt_h*1.125000"/>
                                          </p:val>
                                        </p:tav>
                                        <p:tav tm="100000">
                                          <p:val>
                                            <p:strVal val="#ppt_y"/>
                                          </p:val>
                                        </p:tav>
                                      </p:tavLst>
                                    </p:anim>
                                    <p:animEffect transition="in" filter="wipe(up)">
                                      <p:cBhvr>
                                        <p:cTn id="44" dur="500"/>
                                        <p:tgtEl>
                                          <p:spTgt spid="138"/>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4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25" grpId="0" animBg="1"/>
      <p:bldP spid="126" grpId="0" animBg="1"/>
      <p:bldP spid="127" grpId="0"/>
      <p:bldP spid="128" grpId="0" animBg="1"/>
      <p:bldP spid="130" grpId="0" animBg="1"/>
      <p:bldP spid="131" grpId="0" animBg="1"/>
      <p:bldP spid="135" grpId="0" animBg="1"/>
      <p:bldP spid="136" grpId="0" animBg="1"/>
      <p:bldP spid="137" grpId="0" animBg="1"/>
      <p:bldP spid="138" grpId="0" animBg="1"/>
      <p:bldP spid="139" grpId="0" animBg="1"/>
      <p:bldP spid="140" grpId="0" animBg="1"/>
      <p:bldP spid="142" grpId="0" animBg="1"/>
      <p:bldP spid="143" grpId="0" animBg="1"/>
      <p:bldP spid="146" grpId="0" animBg="1"/>
      <p:bldP spid="147" grpId="0" animBg="1"/>
      <p:bldP spid="148" grpId="0" animBg="1"/>
      <p:bldP spid="15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113"/>
          <p:cNvSpPr/>
          <p:nvPr/>
        </p:nvSpPr>
        <p:spPr>
          <a:xfrm>
            <a:off x="2625527" y="1538955"/>
            <a:ext cx="707376" cy="2404036"/>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a:latin typeface="Gill Sans Light"/>
              <a:cs typeface="Gill Sans Light"/>
            </a:endParaRPr>
          </a:p>
        </p:txBody>
      </p:sp>
      <p:sp>
        <p:nvSpPr>
          <p:cNvPr id="125" name="Rectangle 124"/>
          <p:cNvSpPr/>
          <p:nvPr/>
        </p:nvSpPr>
        <p:spPr>
          <a:xfrm>
            <a:off x="2673984" y="1636888"/>
            <a:ext cx="619125" cy="1052823"/>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700" dirty="0" smtClean="0">
                <a:solidFill>
                  <a:sysClr val="windowText" lastClr="000000"/>
                </a:solidFill>
                <a:latin typeface="Gill Sans Light"/>
                <a:cs typeface="Gill Sans Light"/>
              </a:rPr>
              <a:t>A’</a:t>
            </a:r>
            <a:r>
              <a:rPr lang="en-US" sz="1700" baseline="-25000" dirty="0">
                <a:solidFill>
                  <a:sysClr val="windowText" lastClr="000000"/>
                </a:solidFill>
                <a:latin typeface="Gill Sans Light"/>
                <a:cs typeface="Gill Sans Light"/>
              </a:rPr>
              <a:t>1</a:t>
            </a:r>
          </a:p>
        </p:txBody>
      </p:sp>
      <p:sp>
        <p:nvSpPr>
          <p:cNvPr id="127" name="TextBox 126"/>
          <p:cNvSpPr txBox="1"/>
          <p:nvPr/>
        </p:nvSpPr>
        <p:spPr>
          <a:xfrm>
            <a:off x="2273744" y="2475879"/>
            <a:ext cx="222424" cy="339170"/>
          </a:xfrm>
          <a:prstGeom prst="rect">
            <a:avLst/>
          </a:prstGeom>
          <a:noFill/>
          <a:ln w="28575">
            <a:noFill/>
          </a:ln>
        </p:spPr>
        <p:txBody>
          <a:bodyPr wrap="square" lIns="76810" tIns="38405" rIns="76810" bIns="38405" rtlCol="0">
            <a:spAutoFit/>
          </a:bodyPr>
          <a:lstStyle/>
          <a:p>
            <a:r>
              <a:rPr lang="en-US" sz="1700" b="1" dirty="0">
                <a:latin typeface="Gill Sans Light"/>
                <a:cs typeface="Gill Sans Light"/>
              </a:rPr>
              <a:t>A</a:t>
            </a:r>
          </a:p>
        </p:txBody>
      </p:sp>
      <p:sp>
        <p:nvSpPr>
          <p:cNvPr id="128" name="Oval 127"/>
          <p:cNvSpPr/>
          <p:nvPr/>
        </p:nvSpPr>
        <p:spPr>
          <a:xfrm>
            <a:off x="3638535" y="2686571"/>
            <a:ext cx="640080"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W</a:t>
            </a:r>
            <a:r>
              <a:rPr lang="en-US" sz="1400" baseline="-25000" dirty="0">
                <a:solidFill>
                  <a:sysClr val="windowText" lastClr="000000"/>
                </a:solidFill>
                <a:latin typeface="Gill Sans Light"/>
                <a:cs typeface="Gill Sans Light"/>
              </a:rPr>
              <a:t>1</a:t>
            </a:r>
          </a:p>
        </p:txBody>
      </p:sp>
      <p:sp>
        <p:nvSpPr>
          <p:cNvPr id="130" name="Rectangle 129"/>
          <p:cNvSpPr/>
          <p:nvPr/>
        </p:nvSpPr>
        <p:spPr>
          <a:xfrm>
            <a:off x="3618817" y="3516204"/>
            <a:ext cx="404873" cy="605180"/>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smtClean="0">
                <a:solidFill>
                  <a:sysClr val="windowText" lastClr="000000"/>
                </a:solidFill>
                <a:latin typeface="Gill Sans Light"/>
                <a:cs typeface="Gill Sans Light"/>
              </a:rPr>
              <a:t>A’</a:t>
            </a:r>
            <a:r>
              <a:rPr lang="en-US" sz="1300" baseline="-25000" dirty="0">
                <a:solidFill>
                  <a:sysClr val="windowText" lastClr="000000"/>
                </a:solidFill>
                <a:latin typeface="Gill Sans Light"/>
                <a:cs typeface="Gill Sans Light"/>
              </a:rPr>
              <a:t>1</a:t>
            </a:r>
          </a:p>
        </p:txBody>
      </p:sp>
      <p:sp>
        <p:nvSpPr>
          <p:cNvPr id="131" name="Oval 130"/>
          <p:cNvSpPr/>
          <p:nvPr/>
        </p:nvSpPr>
        <p:spPr>
          <a:xfrm>
            <a:off x="5054773" y="2701448"/>
            <a:ext cx="640080"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W</a:t>
            </a:r>
            <a:r>
              <a:rPr lang="en-US" sz="1400" baseline="-25000" dirty="0">
                <a:solidFill>
                  <a:sysClr val="windowText" lastClr="000000"/>
                </a:solidFill>
                <a:latin typeface="Gill Sans Light"/>
                <a:cs typeface="Gill Sans Light"/>
              </a:rPr>
              <a:t>2</a:t>
            </a:r>
          </a:p>
        </p:txBody>
      </p:sp>
      <p:cxnSp>
        <p:nvCxnSpPr>
          <p:cNvPr id="132" name="Straight Connector 131"/>
          <p:cNvCxnSpPr/>
          <p:nvPr/>
        </p:nvCxnSpPr>
        <p:spPr>
          <a:xfrm flipV="1">
            <a:off x="3963030" y="2270790"/>
            <a:ext cx="0" cy="410178"/>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3963030" y="2276393"/>
            <a:ext cx="280780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5381695" y="2026801"/>
            <a:ext cx="0" cy="2366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Oval 134"/>
          <p:cNvSpPr/>
          <p:nvPr/>
        </p:nvSpPr>
        <p:spPr>
          <a:xfrm>
            <a:off x="5072278" y="1409182"/>
            <a:ext cx="640080"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M</a:t>
            </a:r>
          </a:p>
        </p:txBody>
      </p:sp>
      <p:sp>
        <p:nvSpPr>
          <p:cNvPr id="136" name="Rectangle 135"/>
          <p:cNvSpPr/>
          <p:nvPr/>
        </p:nvSpPr>
        <p:spPr>
          <a:xfrm>
            <a:off x="4077528" y="3566728"/>
            <a:ext cx="227208" cy="508000"/>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a:solidFill>
                  <a:sysClr val="windowText" lastClr="000000"/>
                </a:solidFill>
                <a:latin typeface="Gill Sans Light"/>
                <a:cs typeface="Gill Sans Light"/>
              </a:rPr>
              <a:t>X</a:t>
            </a:r>
          </a:p>
        </p:txBody>
      </p:sp>
      <p:sp>
        <p:nvSpPr>
          <p:cNvPr id="137" name="Oval 136"/>
          <p:cNvSpPr/>
          <p:nvPr/>
        </p:nvSpPr>
        <p:spPr>
          <a:xfrm>
            <a:off x="6425862" y="2689712"/>
            <a:ext cx="640080"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W</a:t>
            </a:r>
            <a:r>
              <a:rPr lang="en-US" sz="1400" baseline="-25000" dirty="0">
                <a:solidFill>
                  <a:sysClr val="windowText" lastClr="000000"/>
                </a:solidFill>
                <a:latin typeface="Gill Sans Light"/>
                <a:cs typeface="Gill Sans Light"/>
              </a:rPr>
              <a:t>3</a:t>
            </a:r>
          </a:p>
        </p:txBody>
      </p:sp>
      <p:sp>
        <p:nvSpPr>
          <p:cNvPr id="138" name="Rectangle 137"/>
          <p:cNvSpPr/>
          <p:nvPr/>
        </p:nvSpPr>
        <p:spPr>
          <a:xfrm>
            <a:off x="2673984" y="2847005"/>
            <a:ext cx="619125" cy="935506"/>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700" dirty="0" smtClean="0">
                <a:solidFill>
                  <a:sysClr val="windowText" lastClr="000000"/>
                </a:solidFill>
                <a:latin typeface="Gill Sans Light"/>
                <a:cs typeface="Gill Sans Light"/>
              </a:rPr>
              <a:t>A’</a:t>
            </a:r>
            <a:r>
              <a:rPr lang="en-US" sz="1700" baseline="-25000" dirty="0">
                <a:solidFill>
                  <a:sysClr val="windowText" lastClr="000000"/>
                </a:solidFill>
                <a:latin typeface="Gill Sans Light"/>
                <a:cs typeface="Gill Sans Light"/>
              </a:rPr>
              <a:t>2</a:t>
            </a:r>
          </a:p>
        </p:txBody>
      </p:sp>
      <p:cxnSp>
        <p:nvCxnSpPr>
          <p:cNvPr id="144" name="Straight Connector 143"/>
          <p:cNvCxnSpPr/>
          <p:nvPr/>
        </p:nvCxnSpPr>
        <p:spPr>
          <a:xfrm flipV="1">
            <a:off x="5376017" y="2246620"/>
            <a:ext cx="0" cy="439389"/>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6735143" y="2257820"/>
            <a:ext cx="0" cy="439389"/>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6" name="Rectangle 145"/>
          <p:cNvSpPr/>
          <p:nvPr/>
        </p:nvSpPr>
        <p:spPr>
          <a:xfrm>
            <a:off x="5844633" y="1228352"/>
            <a:ext cx="404873" cy="303837"/>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000" dirty="0">
                <a:solidFill>
                  <a:sysClr val="windowText" lastClr="000000"/>
                </a:solidFill>
                <a:latin typeface="Gill Sans Light"/>
                <a:cs typeface="Gill Sans Light"/>
              </a:rPr>
              <a:t>A’</a:t>
            </a:r>
            <a:r>
              <a:rPr lang="en-US" sz="1000" baseline="-25000" dirty="0">
                <a:solidFill>
                  <a:sysClr val="windowText" lastClr="000000"/>
                </a:solidFill>
                <a:latin typeface="Gill Sans Light"/>
                <a:cs typeface="Gill Sans Light"/>
              </a:rPr>
              <a:t>1</a:t>
            </a:r>
            <a:r>
              <a:rPr lang="en-US" sz="1000" dirty="0">
                <a:solidFill>
                  <a:sysClr val="windowText" lastClr="000000"/>
                </a:solidFill>
                <a:latin typeface="Gill Sans Light"/>
                <a:cs typeface="Gill Sans Light"/>
              </a:rPr>
              <a:t>X</a:t>
            </a:r>
            <a:endParaRPr lang="en-US" sz="1000" baseline="-25000" dirty="0">
              <a:solidFill>
                <a:sysClr val="windowText" lastClr="000000"/>
              </a:solidFill>
              <a:latin typeface="Gill Sans Light"/>
              <a:cs typeface="Gill Sans Light"/>
            </a:endParaRPr>
          </a:p>
        </p:txBody>
      </p:sp>
      <p:sp>
        <p:nvSpPr>
          <p:cNvPr id="150" name="Rectangle 149"/>
          <p:cNvSpPr/>
          <p:nvPr/>
        </p:nvSpPr>
        <p:spPr>
          <a:xfrm>
            <a:off x="5811980" y="1217562"/>
            <a:ext cx="481339" cy="73924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dirty="0">
              <a:latin typeface="Gill Sans Light"/>
              <a:cs typeface="Gill Sans Light"/>
            </a:endParaRPr>
          </a:p>
        </p:txBody>
      </p:sp>
      <p:sp>
        <p:nvSpPr>
          <p:cNvPr id="50" name="Rectangle 49"/>
          <p:cNvSpPr/>
          <p:nvPr/>
        </p:nvSpPr>
        <p:spPr>
          <a:xfrm>
            <a:off x="5054775" y="3516204"/>
            <a:ext cx="404873" cy="605180"/>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smtClean="0">
                <a:solidFill>
                  <a:sysClr val="windowText" lastClr="000000"/>
                </a:solidFill>
                <a:latin typeface="Gill Sans Light"/>
                <a:cs typeface="Gill Sans Light"/>
              </a:rPr>
              <a:t>A’</a:t>
            </a:r>
            <a:r>
              <a:rPr lang="en-US" sz="1300" baseline="-25000" dirty="0">
                <a:solidFill>
                  <a:sysClr val="windowText" lastClr="000000"/>
                </a:solidFill>
                <a:latin typeface="Gill Sans Light"/>
                <a:cs typeface="Gill Sans Light"/>
              </a:rPr>
              <a:t>2</a:t>
            </a:r>
          </a:p>
        </p:txBody>
      </p:sp>
      <p:sp>
        <p:nvSpPr>
          <p:cNvPr id="56" name="Rectangle 55"/>
          <p:cNvSpPr/>
          <p:nvPr/>
        </p:nvSpPr>
        <p:spPr>
          <a:xfrm>
            <a:off x="5513486" y="3566728"/>
            <a:ext cx="227208" cy="508000"/>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a:solidFill>
                  <a:sysClr val="windowText" lastClr="000000"/>
                </a:solidFill>
                <a:latin typeface="Gill Sans Light"/>
                <a:cs typeface="Gill Sans Light"/>
              </a:rPr>
              <a:t>X</a:t>
            </a:r>
          </a:p>
        </p:txBody>
      </p:sp>
      <p:sp>
        <p:nvSpPr>
          <p:cNvPr id="59" name="Rectangle 58"/>
          <p:cNvSpPr/>
          <p:nvPr/>
        </p:nvSpPr>
        <p:spPr>
          <a:xfrm>
            <a:off x="6388775" y="3513916"/>
            <a:ext cx="1403027" cy="605180"/>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2400" baseline="-25000" dirty="0" smtClean="0">
                <a:solidFill>
                  <a:sysClr val="windowText" lastClr="000000"/>
                </a:solidFill>
                <a:latin typeface="Gill Sans Light"/>
                <a:cs typeface="Gill Sans Light"/>
              </a:rPr>
              <a:t>(A’1+A’2)</a:t>
            </a:r>
          </a:p>
          <a:p>
            <a:pPr algn="ctr"/>
            <a:endParaRPr lang="en-US" sz="2400" baseline="-25000" dirty="0">
              <a:solidFill>
                <a:sysClr val="windowText" lastClr="000000"/>
              </a:solidFill>
              <a:latin typeface="Gill Sans Light"/>
              <a:cs typeface="Gill Sans Light"/>
            </a:endParaRPr>
          </a:p>
        </p:txBody>
      </p:sp>
      <p:sp>
        <p:nvSpPr>
          <p:cNvPr id="60" name="Rectangle 59"/>
          <p:cNvSpPr/>
          <p:nvPr/>
        </p:nvSpPr>
        <p:spPr>
          <a:xfrm>
            <a:off x="7791803" y="3528511"/>
            <a:ext cx="227208" cy="508000"/>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a:solidFill>
                  <a:sysClr val="windowText" lastClr="000000"/>
                </a:solidFill>
                <a:latin typeface="Gill Sans Light"/>
                <a:cs typeface="Gill Sans Light"/>
              </a:rPr>
              <a:t>X</a:t>
            </a:r>
          </a:p>
        </p:txBody>
      </p:sp>
      <p:sp>
        <p:nvSpPr>
          <p:cNvPr id="3" name="TextBox 2"/>
          <p:cNvSpPr txBox="1"/>
          <p:nvPr/>
        </p:nvSpPr>
        <p:spPr>
          <a:xfrm>
            <a:off x="7055816" y="3665992"/>
            <a:ext cx="236155" cy="276999"/>
          </a:xfrm>
          <a:prstGeom prst="rect">
            <a:avLst/>
          </a:prstGeom>
          <a:noFill/>
        </p:spPr>
        <p:txBody>
          <a:bodyPr wrap="square" lIns="0" tIns="0" rIns="0" bIns="0" rtlCol="0">
            <a:spAutoFit/>
          </a:bodyPr>
          <a:lstStyle/>
          <a:p>
            <a:endParaRPr lang="en-US" dirty="0">
              <a:latin typeface="Gill Sans Light"/>
              <a:cs typeface="Gill Sans Light"/>
            </a:endParaRPr>
          </a:p>
        </p:txBody>
      </p:sp>
      <p:cxnSp>
        <p:nvCxnSpPr>
          <p:cNvPr id="6" name="Straight Arrow Connector 5"/>
          <p:cNvCxnSpPr>
            <a:stCxn id="130" idx="2"/>
          </p:cNvCxnSpPr>
          <p:nvPr/>
        </p:nvCxnSpPr>
        <p:spPr>
          <a:xfrm>
            <a:off x="3821254" y="4121384"/>
            <a:ext cx="1850734" cy="79607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50" idx="2"/>
          </p:cNvCxnSpPr>
          <p:nvPr/>
        </p:nvCxnSpPr>
        <p:spPr>
          <a:xfrm>
            <a:off x="5257212" y="4121384"/>
            <a:ext cx="372096" cy="69303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 idx="6"/>
            <a:endCxn id="59" idx="2"/>
          </p:cNvCxnSpPr>
          <p:nvPr/>
        </p:nvCxnSpPr>
        <p:spPr>
          <a:xfrm flipV="1">
            <a:off x="5920744" y="4119096"/>
            <a:ext cx="1169545" cy="69532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3" name="Picture 4" descr="http://www.clipartbest.com/cliparts/aTq/o5d/aTqo5dRn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48176">
            <a:off x="5241080" y="2517113"/>
            <a:ext cx="677614" cy="403082"/>
          </a:xfrm>
          <a:prstGeom prst="rect">
            <a:avLst/>
          </a:prstGeom>
          <a:noFill/>
          <a:extLst>
            <a:ext uri="{909E8E84-426E-40dd-AFC4-6F175D3DCCD1}">
              <a14:hiddenFill xmlns:a14="http://schemas.microsoft.com/office/drawing/2010/main">
                <a:solidFill>
                  <a:srgbClr val="FFFFFF"/>
                </a:solidFill>
              </a14:hiddenFill>
            </a:ext>
          </a:extLst>
        </p:spPr>
      </p:pic>
      <p:sp>
        <p:nvSpPr>
          <p:cNvPr id="64" name="Rectangle 63"/>
          <p:cNvSpPr/>
          <p:nvPr/>
        </p:nvSpPr>
        <p:spPr>
          <a:xfrm>
            <a:off x="5844633" y="1568919"/>
            <a:ext cx="404873" cy="303837"/>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000" dirty="0">
                <a:solidFill>
                  <a:sysClr val="windowText" lastClr="000000"/>
                </a:solidFill>
                <a:latin typeface="Gill Sans Light"/>
                <a:cs typeface="Gill Sans Light"/>
              </a:rPr>
              <a:t>A’</a:t>
            </a:r>
            <a:r>
              <a:rPr lang="en-US" sz="1000" baseline="-25000" dirty="0">
                <a:solidFill>
                  <a:sysClr val="windowText" lastClr="000000"/>
                </a:solidFill>
                <a:latin typeface="Gill Sans Light"/>
                <a:cs typeface="Gill Sans Light"/>
              </a:rPr>
              <a:t>2</a:t>
            </a:r>
            <a:r>
              <a:rPr lang="en-US" sz="1000" dirty="0">
                <a:solidFill>
                  <a:sysClr val="windowText" lastClr="000000"/>
                </a:solidFill>
                <a:latin typeface="Gill Sans Light"/>
                <a:cs typeface="Gill Sans Light"/>
              </a:rPr>
              <a:t>X</a:t>
            </a:r>
            <a:endParaRPr lang="en-US" sz="1000" baseline="-25000" dirty="0">
              <a:solidFill>
                <a:sysClr val="windowText" lastClr="000000"/>
              </a:solidFill>
              <a:latin typeface="Gill Sans Light"/>
              <a:cs typeface="Gill Sans Light"/>
            </a:endParaRPr>
          </a:p>
        </p:txBody>
      </p:sp>
      <p:grpSp>
        <p:nvGrpSpPr>
          <p:cNvPr id="10" name="Group 9"/>
          <p:cNvGrpSpPr/>
          <p:nvPr/>
        </p:nvGrpSpPr>
        <p:grpSpPr>
          <a:xfrm>
            <a:off x="5611753" y="4543330"/>
            <a:ext cx="344340" cy="477054"/>
            <a:chOff x="5785458" y="5976290"/>
            <a:chExt cx="344340" cy="477054"/>
          </a:xfrm>
        </p:grpSpPr>
        <p:sp>
          <p:nvSpPr>
            <p:cNvPr id="4" name="Oval 3"/>
            <p:cNvSpPr/>
            <p:nvPr/>
          </p:nvSpPr>
          <p:spPr>
            <a:xfrm>
              <a:off x="5803013" y="6101659"/>
              <a:ext cx="291436" cy="291436"/>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Gill Sans Light"/>
                <a:cs typeface="Gill Sans Light"/>
              </a:endParaRPr>
            </a:p>
          </p:txBody>
        </p:sp>
        <p:sp>
          <p:nvSpPr>
            <p:cNvPr id="9" name="TextBox 8"/>
            <p:cNvSpPr txBox="1"/>
            <p:nvPr/>
          </p:nvSpPr>
          <p:spPr>
            <a:xfrm>
              <a:off x="5785458" y="5976290"/>
              <a:ext cx="344340" cy="477054"/>
            </a:xfrm>
            <a:prstGeom prst="rect">
              <a:avLst/>
            </a:prstGeom>
            <a:noFill/>
          </p:spPr>
          <p:txBody>
            <a:bodyPr wrap="none" rtlCol="0">
              <a:spAutoFit/>
            </a:bodyPr>
            <a:lstStyle/>
            <a:p>
              <a:r>
                <a:rPr lang="en-US" sz="2500" b="1" dirty="0" smtClean="0"/>
                <a:t>+</a:t>
              </a:r>
              <a:endParaRPr lang="en-US" sz="2500" b="1" dirty="0"/>
            </a:p>
          </p:txBody>
        </p:sp>
      </p:grpSp>
      <p:sp>
        <p:nvSpPr>
          <p:cNvPr id="46" name="Rectangle 45"/>
          <p:cNvSpPr/>
          <p:nvPr/>
        </p:nvSpPr>
        <p:spPr>
          <a:xfrm>
            <a:off x="981024" y="1544503"/>
            <a:ext cx="707376" cy="238220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a:latin typeface="Gill Sans Light"/>
              <a:cs typeface="Gill Sans Light"/>
            </a:endParaRPr>
          </a:p>
        </p:txBody>
      </p:sp>
      <p:sp>
        <p:nvSpPr>
          <p:cNvPr id="48" name="Rectangle 47"/>
          <p:cNvSpPr/>
          <p:nvPr/>
        </p:nvSpPr>
        <p:spPr>
          <a:xfrm>
            <a:off x="1013200" y="1658718"/>
            <a:ext cx="619125" cy="647700"/>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700" dirty="0">
                <a:solidFill>
                  <a:sysClr val="windowText" lastClr="000000"/>
                </a:solidFill>
                <a:latin typeface="Gill Sans Light"/>
                <a:cs typeface="Gill Sans Light"/>
              </a:rPr>
              <a:t>A</a:t>
            </a:r>
            <a:r>
              <a:rPr lang="en-US" sz="1700" baseline="-25000" dirty="0">
                <a:solidFill>
                  <a:sysClr val="windowText" lastClr="000000"/>
                </a:solidFill>
                <a:latin typeface="Gill Sans Light"/>
                <a:cs typeface="Gill Sans Light"/>
              </a:rPr>
              <a:t>1</a:t>
            </a:r>
          </a:p>
        </p:txBody>
      </p:sp>
      <p:sp>
        <p:nvSpPr>
          <p:cNvPr id="51" name="Rectangle 50"/>
          <p:cNvSpPr/>
          <p:nvPr/>
        </p:nvSpPr>
        <p:spPr>
          <a:xfrm>
            <a:off x="1015216" y="2386604"/>
            <a:ext cx="619125" cy="647700"/>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700" dirty="0">
                <a:solidFill>
                  <a:sysClr val="windowText" lastClr="000000"/>
                </a:solidFill>
                <a:latin typeface="Gill Sans Light"/>
                <a:cs typeface="Gill Sans Light"/>
              </a:rPr>
              <a:t>A</a:t>
            </a:r>
            <a:r>
              <a:rPr lang="en-US" sz="1700" baseline="-25000" dirty="0">
                <a:solidFill>
                  <a:sysClr val="windowText" lastClr="000000"/>
                </a:solidFill>
                <a:latin typeface="Gill Sans Light"/>
                <a:cs typeface="Gill Sans Light"/>
              </a:rPr>
              <a:t>2</a:t>
            </a:r>
          </a:p>
        </p:txBody>
      </p:sp>
      <p:sp>
        <p:nvSpPr>
          <p:cNvPr id="52" name="TextBox 51"/>
          <p:cNvSpPr txBox="1"/>
          <p:nvPr/>
        </p:nvSpPr>
        <p:spPr>
          <a:xfrm>
            <a:off x="612960" y="2497707"/>
            <a:ext cx="222424" cy="339170"/>
          </a:xfrm>
          <a:prstGeom prst="rect">
            <a:avLst/>
          </a:prstGeom>
          <a:noFill/>
          <a:ln w="28575">
            <a:noFill/>
          </a:ln>
        </p:spPr>
        <p:txBody>
          <a:bodyPr wrap="square" lIns="76810" tIns="38405" rIns="76810" bIns="38405" rtlCol="0">
            <a:spAutoFit/>
          </a:bodyPr>
          <a:lstStyle/>
          <a:p>
            <a:r>
              <a:rPr lang="en-US" sz="1700" b="1" dirty="0">
                <a:latin typeface="Gill Sans Light"/>
                <a:cs typeface="Gill Sans Light"/>
              </a:rPr>
              <a:t>A</a:t>
            </a:r>
          </a:p>
        </p:txBody>
      </p:sp>
      <p:sp>
        <p:nvSpPr>
          <p:cNvPr id="53" name="Rectangle 52"/>
          <p:cNvSpPr/>
          <p:nvPr/>
        </p:nvSpPr>
        <p:spPr>
          <a:xfrm>
            <a:off x="1015216" y="3134811"/>
            <a:ext cx="619125" cy="647700"/>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700" dirty="0">
                <a:solidFill>
                  <a:sysClr val="windowText" lastClr="000000"/>
                </a:solidFill>
                <a:latin typeface="Gill Sans Light"/>
                <a:cs typeface="Gill Sans Light"/>
              </a:rPr>
              <a:t>A</a:t>
            </a:r>
            <a:r>
              <a:rPr lang="en-US" sz="1700" baseline="-25000" dirty="0">
                <a:solidFill>
                  <a:sysClr val="windowText" lastClr="000000"/>
                </a:solidFill>
                <a:latin typeface="Gill Sans Light"/>
                <a:cs typeface="Gill Sans Light"/>
              </a:rPr>
              <a:t>3</a:t>
            </a:r>
          </a:p>
        </p:txBody>
      </p:sp>
      <p:pic>
        <p:nvPicPr>
          <p:cNvPr id="45" name="Picture 44" descr="ramchandran_sm.jpg"/>
          <p:cNvPicPr>
            <a:picLocks noChangeAspect="1"/>
          </p:cNvPicPr>
          <p:nvPr/>
        </p:nvPicPr>
        <p:blipFill rotWithShape="1">
          <a:blip r:embed="rId4" cstate="email">
            <a:extLst>
              <a:ext uri="{28A0092B-C50C-407E-A947-70E740481C1C}">
                <a14:useLocalDpi xmlns:a14="http://schemas.microsoft.com/office/drawing/2010/main"/>
              </a:ext>
            </a:extLst>
          </a:blip>
          <a:srcRect t="3883" b="5708"/>
          <a:stretch/>
        </p:blipFill>
        <p:spPr>
          <a:xfrm>
            <a:off x="6067110" y="5233685"/>
            <a:ext cx="708959" cy="876984"/>
          </a:xfrm>
          <a:prstGeom prst="rect">
            <a:avLst/>
          </a:prstGeom>
        </p:spPr>
      </p:pic>
      <p:pic>
        <p:nvPicPr>
          <p:cNvPr id="49" name="Picture 48"/>
          <p:cNvPicPr>
            <a:picLocks noChangeAspect="1"/>
          </p:cNvPicPr>
          <p:nvPr/>
        </p:nvPicPr>
        <p:blipFill rotWithShape="1">
          <a:blip r:embed="rId5"/>
          <a:srcRect l="18449" t="18681" r="41351" b="41981"/>
          <a:stretch/>
        </p:blipFill>
        <p:spPr>
          <a:xfrm>
            <a:off x="4366719" y="5222525"/>
            <a:ext cx="677446" cy="839055"/>
          </a:xfrm>
          <a:prstGeom prst="rect">
            <a:avLst/>
          </a:prstGeom>
        </p:spPr>
      </p:pic>
      <p:pic>
        <p:nvPicPr>
          <p:cNvPr id="54" name="Picture 53"/>
          <p:cNvPicPr>
            <a:picLocks noChangeAspect="1"/>
          </p:cNvPicPr>
          <p:nvPr/>
        </p:nvPicPr>
        <p:blipFill rotWithShape="1">
          <a:blip r:embed="rId6"/>
          <a:srcRect l="18181" t="-478" r="40081" b="27513"/>
          <a:stretch/>
        </p:blipFill>
        <p:spPr>
          <a:xfrm>
            <a:off x="1219142" y="5258264"/>
            <a:ext cx="648263" cy="770622"/>
          </a:xfrm>
          <a:prstGeom prst="rect">
            <a:avLst/>
          </a:prstGeom>
        </p:spPr>
      </p:pic>
      <p:sp>
        <p:nvSpPr>
          <p:cNvPr id="40" name="Rectangle 39"/>
          <p:cNvSpPr/>
          <p:nvPr/>
        </p:nvSpPr>
        <p:spPr>
          <a:xfrm>
            <a:off x="923056" y="6188184"/>
            <a:ext cx="1381470" cy="587574"/>
          </a:xfrm>
          <a:prstGeom prst="rect">
            <a:avLst/>
          </a:prstGeom>
        </p:spPr>
        <p:txBody>
          <a:bodyPr wrap="none">
            <a:spAutoFit/>
          </a:bodyPr>
          <a:lstStyle/>
          <a:p>
            <a:r>
              <a:rPr lang="en-US" dirty="0" err="1" smtClean="0">
                <a:solidFill>
                  <a:srgbClr val="000000"/>
                </a:solidFill>
                <a:latin typeface="Gill Sans Light"/>
                <a:cs typeface="Gill Sans Light"/>
              </a:rPr>
              <a:t>Kangwook</a:t>
            </a:r>
            <a:r>
              <a:rPr lang="en-US" dirty="0" smtClean="0">
                <a:solidFill>
                  <a:srgbClr val="000000"/>
                </a:solidFill>
                <a:latin typeface="Gill Sans Light"/>
                <a:cs typeface="Gill Sans Light"/>
              </a:rPr>
              <a:t> Lee</a:t>
            </a:r>
          </a:p>
          <a:p>
            <a:r>
              <a:rPr lang="en-US" dirty="0" smtClean="0">
                <a:solidFill>
                  <a:srgbClr val="000000"/>
                </a:solidFill>
                <a:latin typeface="Gill Sans Light"/>
                <a:cs typeface="Gill Sans Light"/>
              </a:rPr>
              <a:t>KAIST</a:t>
            </a:r>
            <a:endParaRPr lang="en-US" dirty="0"/>
          </a:p>
        </p:txBody>
      </p:sp>
      <p:sp>
        <p:nvSpPr>
          <p:cNvPr id="43" name="Rectangle 42"/>
          <p:cNvSpPr/>
          <p:nvPr/>
        </p:nvSpPr>
        <p:spPr>
          <a:xfrm>
            <a:off x="5632845" y="6188184"/>
            <a:ext cx="1954247" cy="587574"/>
          </a:xfrm>
          <a:prstGeom prst="rect">
            <a:avLst/>
          </a:prstGeom>
        </p:spPr>
        <p:txBody>
          <a:bodyPr wrap="none">
            <a:spAutoFit/>
          </a:bodyPr>
          <a:lstStyle/>
          <a:p>
            <a:r>
              <a:rPr lang="en-US" dirty="0" err="1" smtClean="0">
                <a:solidFill>
                  <a:srgbClr val="000000"/>
                </a:solidFill>
                <a:latin typeface="Gill Sans Light"/>
                <a:cs typeface="Gill Sans Light"/>
              </a:rPr>
              <a:t>Kannan</a:t>
            </a:r>
            <a:r>
              <a:rPr lang="en-US" dirty="0" smtClean="0">
                <a:solidFill>
                  <a:srgbClr val="000000"/>
                </a:solidFill>
                <a:latin typeface="Gill Sans Light"/>
                <a:cs typeface="Gill Sans Light"/>
              </a:rPr>
              <a:t> </a:t>
            </a:r>
            <a:r>
              <a:rPr lang="en-US" dirty="0" err="1" smtClean="0">
                <a:solidFill>
                  <a:srgbClr val="000000"/>
                </a:solidFill>
                <a:latin typeface="Gill Sans Light"/>
                <a:cs typeface="Gill Sans Light"/>
              </a:rPr>
              <a:t>Ramchandran</a:t>
            </a:r>
            <a:endParaRPr lang="en-US" dirty="0" smtClean="0">
              <a:solidFill>
                <a:srgbClr val="000000"/>
              </a:solidFill>
              <a:latin typeface="Gill Sans Light"/>
              <a:cs typeface="Gill Sans Light"/>
            </a:endParaRPr>
          </a:p>
          <a:p>
            <a:r>
              <a:rPr lang="en-US" dirty="0" smtClean="0">
                <a:solidFill>
                  <a:srgbClr val="000000"/>
                </a:solidFill>
                <a:latin typeface="Gill Sans Light"/>
                <a:cs typeface="Gill Sans Light"/>
              </a:rPr>
              <a:t>UC Berkeley</a:t>
            </a:r>
            <a:endParaRPr lang="en-US" dirty="0"/>
          </a:p>
        </p:txBody>
      </p:sp>
      <p:sp>
        <p:nvSpPr>
          <p:cNvPr id="44" name="Rectangle 43"/>
          <p:cNvSpPr/>
          <p:nvPr/>
        </p:nvSpPr>
        <p:spPr>
          <a:xfrm>
            <a:off x="3975746" y="6188184"/>
            <a:ext cx="1581481" cy="587574"/>
          </a:xfrm>
          <a:prstGeom prst="rect">
            <a:avLst/>
          </a:prstGeom>
        </p:spPr>
        <p:txBody>
          <a:bodyPr wrap="none">
            <a:spAutoFit/>
          </a:bodyPr>
          <a:lstStyle/>
          <a:p>
            <a:r>
              <a:rPr lang="en-US" dirty="0" err="1" smtClean="0">
                <a:solidFill>
                  <a:srgbClr val="000000"/>
                </a:solidFill>
                <a:latin typeface="Gill Sans Light"/>
                <a:cs typeface="Gill Sans Light"/>
              </a:rPr>
              <a:t>Ramtin</a:t>
            </a:r>
            <a:r>
              <a:rPr lang="en-US" dirty="0" smtClean="0">
                <a:solidFill>
                  <a:srgbClr val="000000"/>
                </a:solidFill>
                <a:latin typeface="Gill Sans Light"/>
                <a:cs typeface="Gill Sans Light"/>
              </a:rPr>
              <a:t> </a:t>
            </a:r>
            <a:r>
              <a:rPr lang="en-US" dirty="0" err="1" smtClean="0">
                <a:solidFill>
                  <a:srgbClr val="000000"/>
                </a:solidFill>
                <a:latin typeface="Gill Sans Light"/>
                <a:cs typeface="Gill Sans Light"/>
              </a:rPr>
              <a:t>Pedarsani</a:t>
            </a:r>
            <a:endParaRPr lang="en-US" dirty="0" smtClean="0">
              <a:solidFill>
                <a:srgbClr val="000000"/>
              </a:solidFill>
              <a:latin typeface="Gill Sans Light"/>
              <a:cs typeface="Gill Sans Light"/>
            </a:endParaRPr>
          </a:p>
          <a:p>
            <a:r>
              <a:rPr lang="en-US" dirty="0" smtClean="0">
                <a:solidFill>
                  <a:srgbClr val="000000"/>
                </a:solidFill>
                <a:latin typeface="Gill Sans Light"/>
                <a:cs typeface="Gill Sans Light"/>
              </a:rPr>
              <a:t>UCSB</a:t>
            </a:r>
            <a:endParaRPr lang="en-US" dirty="0"/>
          </a:p>
        </p:txBody>
      </p:sp>
      <p:sp>
        <p:nvSpPr>
          <p:cNvPr id="55" name="Rectangle 54"/>
          <p:cNvSpPr/>
          <p:nvPr/>
        </p:nvSpPr>
        <p:spPr>
          <a:xfrm>
            <a:off x="-159608" y="5551347"/>
            <a:ext cx="955092" cy="335756"/>
          </a:xfrm>
          <a:prstGeom prst="rect">
            <a:avLst/>
          </a:prstGeom>
        </p:spPr>
        <p:txBody>
          <a:bodyPr wrap="none">
            <a:spAutoFit/>
          </a:bodyPr>
          <a:lstStyle/>
          <a:p>
            <a:r>
              <a:rPr lang="en-US" dirty="0" smtClean="0">
                <a:solidFill>
                  <a:srgbClr val="000000"/>
                </a:solidFill>
                <a:latin typeface="Gill Sans Light"/>
                <a:cs typeface="Gill Sans Light"/>
              </a:rPr>
              <a:t>Joint with</a:t>
            </a:r>
            <a:endParaRPr lang="en-US" dirty="0"/>
          </a:p>
        </p:txBody>
      </p:sp>
      <p:grpSp>
        <p:nvGrpSpPr>
          <p:cNvPr id="57" name="Group 56"/>
          <p:cNvGrpSpPr/>
          <p:nvPr/>
        </p:nvGrpSpPr>
        <p:grpSpPr>
          <a:xfrm>
            <a:off x="2374335" y="5208200"/>
            <a:ext cx="1441924" cy="1480124"/>
            <a:chOff x="1356664" y="1843557"/>
            <a:chExt cx="2554454" cy="2622126"/>
          </a:xfrm>
        </p:grpSpPr>
        <p:pic>
          <p:nvPicPr>
            <p:cNvPr id="58" name="Picture 57" descr="phot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98892" y="1843557"/>
              <a:ext cx="1270001" cy="1568449"/>
            </a:xfrm>
            <a:prstGeom prst="rect">
              <a:avLst/>
            </a:prstGeom>
          </p:spPr>
        </p:pic>
        <p:sp>
          <p:nvSpPr>
            <p:cNvPr id="61" name="TextBox 60"/>
            <p:cNvSpPr txBox="1"/>
            <p:nvPr/>
          </p:nvSpPr>
          <p:spPr>
            <a:xfrm>
              <a:off x="1356664" y="3424762"/>
              <a:ext cx="2554454" cy="1040921"/>
            </a:xfrm>
            <a:prstGeom prst="rect">
              <a:avLst/>
            </a:prstGeom>
            <a:noFill/>
          </p:spPr>
          <p:txBody>
            <a:bodyPr wrap="none" rtlCol="0">
              <a:spAutoFit/>
            </a:bodyPr>
            <a:lstStyle/>
            <a:p>
              <a:pPr algn="ctr"/>
              <a:r>
                <a:rPr lang="en-US" dirty="0" smtClean="0">
                  <a:latin typeface="Gill Sans Light"/>
                  <a:cs typeface="Gill Sans Light"/>
                </a:rPr>
                <a:t>Maximilian Lam</a:t>
              </a:r>
            </a:p>
            <a:p>
              <a:pPr algn="ctr"/>
              <a:r>
                <a:rPr lang="en-US" dirty="0" smtClean="0">
                  <a:latin typeface="Gill Sans Light"/>
                  <a:cs typeface="Gill Sans Light"/>
                </a:rPr>
                <a:t>Stanford</a:t>
              </a:r>
              <a:endParaRPr lang="en-US" dirty="0">
                <a:latin typeface="Gill Sans Light"/>
                <a:cs typeface="Gill Sans Light"/>
              </a:endParaRPr>
            </a:p>
          </p:txBody>
        </p:sp>
      </p:grpSp>
    </p:spTree>
    <p:extLst>
      <p:ext uri="{BB962C8B-B14F-4D97-AF65-F5344CB8AC3E}">
        <p14:creationId xmlns:p14="http://schemas.microsoft.com/office/powerpoint/2010/main" val="40613057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p:tgtEl>
                                          <p:spTgt spid="46"/>
                                        </p:tgtEl>
                                        <p:attrNameLst>
                                          <p:attrName>ppt_y</p:attrName>
                                        </p:attrNameLst>
                                      </p:cBhvr>
                                      <p:tavLst>
                                        <p:tav tm="0">
                                          <p:val>
                                            <p:strVal val="#ppt_y+#ppt_h*1.125000"/>
                                          </p:val>
                                        </p:tav>
                                        <p:tav tm="100000">
                                          <p:val>
                                            <p:strVal val="#ppt_y"/>
                                          </p:val>
                                        </p:tav>
                                      </p:tavLst>
                                    </p:anim>
                                    <p:animEffect transition="in" filter="wipe(up)">
                                      <p:cBhvr>
                                        <p:cTn id="8" dur="500"/>
                                        <p:tgtEl>
                                          <p:spTgt spid="4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p:tgtEl>
                                          <p:spTgt spid="48"/>
                                        </p:tgtEl>
                                        <p:attrNameLst>
                                          <p:attrName>ppt_y</p:attrName>
                                        </p:attrNameLst>
                                      </p:cBhvr>
                                      <p:tavLst>
                                        <p:tav tm="0">
                                          <p:val>
                                            <p:strVal val="#ppt_y+#ppt_h*1.125000"/>
                                          </p:val>
                                        </p:tav>
                                        <p:tav tm="100000">
                                          <p:val>
                                            <p:strVal val="#ppt_y"/>
                                          </p:val>
                                        </p:tav>
                                      </p:tavLst>
                                    </p:anim>
                                    <p:animEffect transition="in" filter="wipe(up)">
                                      <p:cBhvr>
                                        <p:cTn id="12" dur="500"/>
                                        <p:tgtEl>
                                          <p:spTgt spid="48"/>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p:tgtEl>
                                          <p:spTgt spid="51"/>
                                        </p:tgtEl>
                                        <p:attrNameLst>
                                          <p:attrName>ppt_y</p:attrName>
                                        </p:attrNameLst>
                                      </p:cBhvr>
                                      <p:tavLst>
                                        <p:tav tm="0">
                                          <p:val>
                                            <p:strVal val="#ppt_y+#ppt_h*1.125000"/>
                                          </p:val>
                                        </p:tav>
                                        <p:tav tm="100000">
                                          <p:val>
                                            <p:strVal val="#ppt_y"/>
                                          </p:val>
                                        </p:tav>
                                      </p:tavLst>
                                    </p:anim>
                                    <p:animEffect transition="in" filter="wipe(up)">
                                      <p:cBhvr>
                                        <p:cTn id="16" dur="500"/>
                                        <p:tgtEl>
                                          <p:spTgt spid="51"/>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p:tgtEl>
                                          <p:spTgt spid="52"/>
                                        </p:tgtEl>
                                        <p:attrNameLst>
                                          <p:attrName>ppt_y</p:attrName>
                                        </p:attrNameLst>
                                      </p:cBhvr>
                                      <p:tavLst>
                                        <p:tav tm="0">
                                          <p:val>
                                            <p:strVal val="#ppt_y+#ppt_h*1.125000"/>
                                          </p:val>
                                        </p:tav>
                                        <p:tav tm="100000">
                                          <p:val>
                                            <p:strVal val="#ppt_y"/>
                                          </p:val>
                                        </p:tav>
                                      </p:tavLst>
                                    </p:anim>
                                    <p:animEffect transition="in" filter="wipe(up)">
                                      <p:cBhvr>
                                        <p:cTn id="20" dur="500"/>
                                        <p:tgtEl>
                                          <p:spTgt spid="52"/>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p:tgtEl>
                                          <p:spTgt spid="53"/>
                                        </p:tgtEl>
                                        <p:attrNameLst>
                                          <p:attrName>ppt_y</p:attrName>
                                        </p:attrNameLst>
                                      </p:cBhvr>
                                      <p:tavLst>
                                        <p:tav tm="0">
                                          <p:val>
                                            <p:strVal val="#ppt_y+#ppt_h*1.125000"/>
                                          </p:val>
                                        </p:tav>
                                        <p:tav tm="100000">
                                          <p:val>
                                            <p:strVal val="#ppt_y"/>
                                          </p:val>
                                        </p:tav>
                                      </p:tavLst>
                                    </p:anim>
                                    <p:animEffect transition="in" filter="wipe(up)">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30" presetClass="emph" presetSubtype="0" fill="hold" grpId="1" nodeType="clickEffect">
                                  <p:stCondLst>
                                    <p:cond delay="0"/>
                                  </p:stCondLst>
                                  <p:childTnLst>
                                    <p:animClr clrSpc="hsl" dir="cw">
                                      <p:cBhvr override="childStyle">
                                        <p:cTn id="28" dur="500" fill="hold"/>
                                        <p:tgtEl>
                                          <p:spTgt spid="46"/>
                                        </p:tgtEl>
                                        <p:attrNameLst>
                                          <p:attrName>style.color</p:attrName>
                                        </p:attrNameLst>
                                      </p:cBhvr>
                                      <p:by>
                                        <p:hsl h="0" s="12549" l="25098"/>
                                      </p:by>
                                    </p:animClr>
                                    <p:animClr clrSpc="hsl" dir="cw">
                                      <p:cBhvr>
                                        <p:cTn id="29" dur="500" fill="hold"/>
                                        <p:tgtEl>
                                          <p:spTgt spid="46"/>
                                        </p:tgtEl>
                                        <p:attrNameLst>
                                          <p:attrName>fillcolor</p:attrName>
                                        </p:attrNameLst>
                                      </p:cBhvr>
                                      <p:by>
                                        <p:hsl h="0" s="12549" l="25098"/>
                                      </p:by>
                                    </p:animClr>
                                    <p:animClr clrSpc="hsl" dir="cw">
                                      <p:cBhvr>
                                        <p:cTn id="30" dur="500" fill="hold"/>
                                        <p:tgtEl>
                                          <p:spTgt spid="46"/>
                                        </p:tgtEl>
                                        <p:attrNameLst>
                                          <p:attrName>stroke.color</p:attrName>
                                        </p:attrNameLst>
                                      </p:cBhvr>
                                      <p:by>
                                        <p:hsl h="0" s="12549" l="25098"/>
                                      </p:by>
                                    </p:animClr>
                                    <p:set>
                                      <p:cBhvr>
                                        <p:cTn id="31" dur="500" fill="hold"/>
                                        <p:tgtEl>
                                          <p:spTgt spid="46"/>
                                        </p:tgtEl>
                                        <p:attrNameLst>
                                          <p:attrName>fill.type</p:attrName>
                                        </p:attrNameLst>
                                      </p:cBhvr>
                                      <p:to>
                                        <p:strVal val="solid"/>
                                      </p:to>
                                    </p:set>
                                  </p:childTnLst>
                                </p:cTn>
                              </p:par>
                              <p:par>
                                <p:cTn id="32" presetID="30" presetClass="emph" presetSubtype="0" fill="hold" grpId="1" nodeType="withEffect">
                                  <p:stCondLst>
                                    <p:cond delay="0"/>
                                  </p:stCondLst>
                                  <p:childTnLst>
                                    <p:animClr clrSpc="hsl" dir="cw">
                                      <p:cBhvr override="childStyle">
                                        <p:cTn id="33" dur="500" fill="hold"/>
                                        <p:tgtEl>
                                          <p:spTgt spid="48"/>
                                        </p:tgtEl>
                                        <p:attrNameLst>
                                          <p:attrName>style.color</p:attrName>
                                        </p:attrNameLst>
                                      </p:cBhvr>
                                      <p:by>
                                        <p:hsl h="0" s="12549" l="25098"/>
                                      </p:by>
                                    </p:animClr>
                                    <p:animClr clrSpc="hsl" dir="cw">
                                      <p:cBhvr>
                                        <p:cTn id="34" dur="500" fill="hold"/>
                                        <p:tgtEl>
                                          <p:spTgt spid="48"/>
                                        </p:tgtEl>
                                        <p:attrNameLst>
                                          <p:attrName>fillcolor</p:attrName>
                                        </p:attrNameLst>
                                      </p:cBhvr>
                                      <p:by>
                                        <p:hsl h="0" s="12549" l="25098"/>
                                      </p:by>
                                    </p:animClr>
                                    <p:animClr clrSpc="hsl" dir="cw">
                                      <p:cBhvr>
                                        <p:cTn id="35" dur="500" fill="hold"/>
                                        <p:tgtEl>
                                          <p:spTgt spid="48"/>
                                        </p:tgtEl>
                                        <p:attrNameLst>
                                          <p:attrName>stroke.color</p:attrName>
                                        </p:attrNameLst>
                                      </p:cBhvr>
                                      <p:by>
                                        <p:hsl h="0" s="12549" l="25098"/>
                                      </p:by>
                                    </p:animClr>
                                    <p:set>
                                      <p:cBhvr>
                                        <p:cTn id="36" dur="500" fill="hold"/>
                                        <p:tgtEl>
                                          <p:spTgt spid="48"/>
                                        </p:tgtEl>
                                        <p:attrNameLst>
                                          <p:attrName>fill.type</p:attrName>
                                        </p:attrNameLst>
                                      </p:cBhvr>
                                      <p:to>
                                        <p:strVal val="solid"/>
                                      </p:to>
                                    </p:set>
                                  </p:childTnLst>
                                </p:cTn>
                              </p:par>
                              <p:par>
                                <p:cTn id="37" presetID="30" presetClass="emph" presetSubtype="0" fill="hold" grpId="1" nodeType="withEffect">
                                  <p:stCondLst>
                                    <p:cond delay="0"/>
                                  </p:stCondLst>
                                  <p:childTnLst>
                                    <p:animClr clrSpc="hsl" dir="cw">
                                      <p:cBhvr override="childStyle">
                                        <p:cTn id="38" dur="500" fill="hold"/>
                                        <p:tgtEl>
                                          <p:spTgt spid="51"/>
                                        </p:tgtEl>
                                        <p:attrNameLst>
                                          <p:attrName>style.color</p:attrName>
                                        </p:attrNameLst>
                                      </p:cBhvr>
                                      <p:by>
                                        <p:hsl h="0" s="12549" l="25098"/>
                                      </p:by>
                                    </p:animClr>
                                    <p:animClr clrSpc="hsl" dir="cw">
                                      <p:cBhvr>
                                        <p:cTn id="39" dur="500" fill="hold"/>
                                        <p:tgtEl>
                                          <p:spTgt spid="51"/>
                                        </p:tgtEl>
                                        <p:attrNameLst>
                                          <p:attrName>fillcolor</p:attrName>
                                        </p:attrNameLst>
                                      </p:cBhvr>
                                      <p:by>
                                        <p:hsl h="0" s="12549" l="25098"/>
                                      </p:by>
                                    </p:animClr>
                                    <p:animClr clrSpc="hsl" dir="cw">
                                      <p:cBhvr>
                                        <p:cTn id="40" dur="500" fill="hold"/>
                                        <p:tgtEl>
                                          <p:spTgt spid="51"/>
                                        </p:tgtEl>
                                        <p:attrNameLst>
                                          <p:attrName>stroke.color</p:attrName>
                                        </p:attrNameLst>
                                      </p:cBhvr>
                                      <p:by>
                                        <p:hsl h="0" s="12549" l="25098"/>
                                      </p:by>
                                    </p:animClr>
                                    <p:set>
                                      <p:cBhvr>
                                        <p:cTn id="41" dur="500" fill="hold"/>
                                        <p:tgtEl>
                                          <p:spTgt spid="51"/>
                                        </p:tgtEl>
                                        <p:attrNameLst>
                                          <p:attrName>fill.type</p:attrName>
                                        </p:attrNameLst>
                                      </p:cBhvr>
                                      <p:to>
                                        <p:strVal val="solid"/>
                                      </p:to>
                                    </p:set>
                                  </p:childTnLst>
                                </p:cTn>
                              </p:par>
                              <p:par>
                                <p:cTn id="42" presetID="30" presetClass="emph" presetSubtype="0" fill="hold" grpId="1" nodeType="withEffect">
                                  <p:stCondLst>
                                    <p:cond delay="0"/>
                                  </p:stCondLst>
                                  <p:childTnLst>
                                    <p:animClr clrSpc="hsl" dir="cw">
                                      <p:cBhvr override="childStyle">
                                        <p:cTn id="43" dur="500" fill="hold"/>
                                        <p:tgtEl>
                                          <p:spTgt spid="52"/>
                                        </p:tgtEl>
                                        <p:attrNameLst>
                                          <p:attrName>style.color</p:attrName>
                                        </p:attrNameLst>
                                      </p:cBhvr>
                                      <p:by>
                                        <p:hsl h="0" s="12549" l="25098"/>
                                      </p:by>
                                    </p:animClr>
                                    <p:animClr clrSpc="hsl" dir="cw">
                                      <p:cBhvr>
                                        <p:cTn id="44" dur="500" fill="hold"/>
                                        <p:tgtEl>
                                          <p:spTgt spid="52"/>
                                        </p:tgtEl>
                                        <p:attrNameLst>
                                          <p:attrName>fillcolor</p:attrName>
                                        </p:attrNameLst>
                                      </p:cBhvr>
                                      <p:by>
                                        <p:hsl h="0" s="12549" l="25098"/>
                                      </p:by>
                                    </p:animClr>
                                    <p:animClr clrSpc="hsl" dir="cw">
                                      <p:cBhvr>
                                        <p:cTn id="45" dur="500" fill="hold"/>
                                        <p:tgtEl>
                                          <p:spTgt spid="52"/>
                                        </p:tgtEl>
                                        <p:attrNameLst>
                                          <p:attrName>stroke.color</p:attrName>
                                        </p:attrNameLst>
                                      </p:cBhvr>
                                      <p:by>
                                        <p:hsl h="0" s="12549" l="25098"/>
                                      </p:by>
                                    </p:animClr>
                                    <p:set>
                                      <p:cBhvr>
                                        <p:cTn id="46" dur="500" fill="hold"/>
                                        <p:tgtEl>
                                          <p:spTgt spid="52"/>
                                        </p:tgtEl>
                                        <p:attrNameLst>
                                          <p:attrName>fill.type</p:attrName>
                                        </p:attrNameLst>
                                      </p:cBhvr>
                                      <p:to>
                                        <p:strVal val="solid"/>
                                      </p:to>
                                    </p:set>
                                  </p:childTnLst>
                                </p:cTn>
                              </p:par>
                              <p:par>
                                <p:cTn id="47" presetID="30" presetClass="emph" presetSubtype="0" fill="hold" grpId="1" nodeType="withEffect">
                                  <p:stCondLst>
                                    <p:cond delay="0"/>
                                  </p:stCondLst>
                                  <p:childTnLst>
                                    <p:animClr clrSpc="hsl" dir="cw">
                                      <p:cBhvr override="childStyle">
                                        <p:cTn id="48" dur="500" fill="hold"/>
                                        <p:tgtEl>
                                          <p:spTgt spid="53"/>
                                        </p:tgtEl>
                                        <p:attrNameLst>
                                          <p:attrName>style.color</p:attrName>
                                        </p:attrNameLst>
                                      </p:cBhvr>
                                      <p:by>
                                        <p:hsl h="0" s="12549" l="25098"/>
                                      </p:by>
                                    </p:animClr>
                                    <p:animClr clrSpc="hsl" dir="cw">
                                      <p:cBhvr>
                                        <p:cTn id="49" dur="500" fill="hold"/>
                                        <p:tgtEl>
                                          <p:spTgt spid="53"/>
                                        </p:tgtEl>
                                        <p:attrNameLst>
                                          <p:attrName>fillcolor</p:attrName>
                                        </p:attrNameLst>
                                      </p:cBhvr>
                                      <p:by>
                                        <p:hsl h="0" s="12549" l="25098"/>
                                      </p:by>
                                    </p:animClr>
                                    <p:animClr clrSpc="hsl" dir="cw">
                                      <p:cBhvr>
                                        <p:cTn id="50" dur="500" fill="hold"/>
                                        <p:tgtEl>
                                          <p:spTgt spid="53"/>
                                        </p:tgtEl>
                                        <p:attrNameLst>
                                          <p:attrName>stroke.color</p:attrName>
                                        </p:attrNameLst>
                                      </p:cBhvr>
                                      <p:by>
                                        <p:hsl h="0" s="12549" l="25098"/>
                                      </p:by>
                                    </p:animClr>
                                    <p:set>
                                      <p:cBhvr>
                                        <p:cTn id="51" dur="500" fill="hold"/>
                                        <p:tgtEl>
                                          <p:spTgt spid="53"/>
                                        </p:tgtEl>
                                        <p:attrNameLst>
                                          <p:attrName>fill.type</p:attrName>
                                        </p:attrNameLst>
                                      </p:cBhvr>
                                      <p:to>
                                        <p:strVal val="solid"/>
                                      </p:to>
                                    </p:set>
                                  </p:childTnLst>
                                </p:cTn>
                              </p:par>
                              <p:par>
                                <p:cTn id="52" presetID="1" presetClass="entr" presetSubtype="0" fill="hold" grpId="0" nodeType="withEffect">
                                  <p:stCondLst>
                                    <p:cond delay="0"/>
                                  </p:stCondLst>
                                  <p:childTnLst>
                                    <p:set>
                                      <p:cBhvr>
                                        <p:cTn id="53" dur="1" fill="hold">
                                          <p:stCondLst>
                                            <p:cond delay="0"/>
                                          </p:stCondLst>
                                        </p:cTn>
                                        <p:tgtEl>
                                          <p:spTgt spid="114"/>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25"/>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27"/>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3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30"/>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136"/>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50"/>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56"/>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146"/>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150"/>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64"/>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59"/>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0"/>
                                        </p:tgtEl>
                                        <p:attrNameLst>
                                          <p:attrName>style.visibility</p:attrName>
                                        </p:attrNameLst>
                                      </p:cBhvr>
                                      <p:to>
                                        <p:strVal val="visible"/>
                                      </p:to>
                                    </p:set>
                                  </p:childTnLst>
                                </p:cTn>
                              </p:par>
                              <p:par>
                                <p:cTn id="84" presetID="1" presetClass="entr" presetSubtype="0" fill="hold" grpId="0" nodeType="withEffect" nodePh="1">
                                  <p:stCondLst>
                                    <p:cond delay="0"/>
                                  </p:stCondLst>
                                  <p:endCondLst>
                                    <p:cond evt="begin" delay="0">
                                      <p:tn val="84"/>
                                    </p:cond>
                                  </p:endCondLst>
                                  <p:childTnLst>
                                    <p:set>
                                      <p:cBhvr>
                                        <p:cTn id="85" dur="1" fill="hold">
                                          <p:stCondLst>
                                            <p:cond delay="0"/>
                                          </p:stCondLst>
                                        </p:cTn>
                                        <p:tgtEl>
                                          <p:spTgt spid="3"/>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6"/>
                                        </p:tgtEl>
                                        <p:attrNameLst>
                                          <p:attrName>style.visibility</p:attrName>
                                        </p:attrNameLst>
                                      </p:cBhvr>
                                      <p:to>
                                        <p:strVal val="visible"/>
                                      </p:to>
                                    </p:set>
                                  </p:childTnLst>
                                </p:cTn>
                              </p:par>
                              <p:par>
                                <p:cTn id="88" presetID="1" presetClass="entr" presetSubtype="0" fill="hold" nodeType="withEffect">
                                  <p:stCondLst>
                                    <p:cond delay="0"/>
                                  </p:stCondLst>
                                  <p:childTnLst>
                                    <p:set>
                                      <p:cBhvr>
                                        <p:cTn id="89" dur="1" fill="hold">
                                          <p:stCondLst>
                                            <p:cond delay="0"/>
                                          </p:stCondLst>
                                        </p:cTn>
                                        <p:tgtEl>
                                          <p:spTgt spid="41"/>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47"/>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10"/>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nodeType="clickEffect">
                                  <p:stCondLst>
                                    <p:cond delay="0"/>
                                  </p:stCondLst>
                                  <p:childTnLst>
                                    <p:set>
                                      <p:cBhvr>
                                        <p:cTn id="97"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25" grpId="0" animBg="1"/>
      <p:bldP spid="127" grpId="0"/>
      <p:bldP spid="130" grpId="0" animBg="1"/>
      <p:bldP spid="136" grpId="0" animBg="1"/>
      <p:bldP spid="138" grpId="0" animBg="1"/>
      <p:bldP spid="146" grpId="0" animBg="1"/>
      <p:bldP spid="150" grpId="0" animBg="1"/>
      <p:bldP spid="50" grpId="0" animBg="1"/>
      <p:bldP spid="56" grpId="0" animBg="1"/>
      <p:bldP spid="59" grpId="0" animBg="1"/>
      <p:bldP spid="60" grpId="0" animBg="1"/>
      <p:bldP spid="3" grpId="0"/>
      <p:bldP spid="64" grpId="0" animBg="1"/>
      <p:bldP spid="46" grpId="0" animBg="1"/>
      <p:bldP spid="46" grpId="1" animBg="1"/>
      <p:bldP spid="48" grpId="0" animBg="1"/>
      <p:bldP spid="48" grpId="1" animBg="1"/>
      <p:bldP spid="51" grpId="0" animBg="1"/>
      <p:bldP spid="51" grpId="1" animBg="1"/>
      <p:bldP spid="52" grpId="0"/>
      <p:bldP spid="52" grpId="1"/>
      <p:bldP spid="53" grpId="0" animBg="1"/>
      <p:bldP spid="5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113"/>
          <p:cNvSpPr/>
          <p:nvPr/>
        </p:nvSpPr>
        <p:spPr>
          <a:xfrm>
            <a:off x="852554" y="1346595"/>
            <a:ext cx="707376" cy="222338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a:latin typeface="Gill Sans Light"/>
              <a:cs typeface="Gill Sans Light"/>
            </a:endParaRPr>
          </a:p>
        </p:txBody>
      </p:sp>
      <p:sp>
        <p:nvSpPr>
          <p:cNvPr id="125" name="Rectangle 124"/>
          <p:cNvSpPr/>
          <p:nvPr/>
        </p:nvSpPr>
        <p:spPr>
          <a:xfrm>
            <a:off x="901009" y="1393731"/>
            <a:ext cx="619125" cy="647700"/>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700" dirty="0">
                <a:solidFill>
                  <a:sysClr val="windowText" lastClr="000000"/>
                </a:solidFill>
                <a:latin typeface="Gill Sans Light"/>
                <a:cs typeface="Gill Sans Light"/>
              </a:rPr>
              <a:t>A</a:t>
            </a:r>
            <a:r>
              <a:rPr lang="en-US" sz="1700" baseline="-25000" dirty="0">
                <a:solidFill>
                  <a:sysClr val="windowText" lastClr="000000"/>
                </a:solidFill>
                <a:latin typeface="Gill Sans Light"/>
                <a:cs typeface="Gill Sans Light"/>
              </a:rPr>
              <a:t>1</a:t>
            </a:r>
          </a:p>
        </p:txBody>
      </p:sp>
      <p:sp>
        <p:nvSpPr>
          <p:cNvPr id="126" name="Rectangle 125"/>
          <p:cNvSpPr/>
          <p:nvPr/>
        </p:nvSpPr>
        <p:spPr>
          <a:xfrm>
            <a:off x="903025" y="2121617"/>
            <a:ext cx="619125" cy="647700"/>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700" dirty="0">
                <a:solidFill>
                  <a:sysClr val="windowText" lastClr="000000"/>
                </a:solidFill>
                <a:latin typeface="Gill Sans Light"/>
                <a:cs typeface="Gill Sans Light"/>
              </a:rPr>
              <a:t>A</a:t>
            </a:r>
            <a:r>
              <a:rPr lang="en-US" sz="1700" baseline="-25000" dirty="0">
                <a:solidFill>
                  <a:sysClr val="windowText" lastClr="000000"/>
                </a:solidFill>
                <a:latin typeface="Gill Sans Light"/>
                <a:cs typeface="Gill Sans Light"/>
              </a:rPr>
              <a:t>2</a:t>
            </a:r>
          </a:p>
        </p:txBody>
      </p:sp>
      <p:sp>
        <p:nvSpPr>
          <p:cNvPr id="127" name="TextBox 126"/>
          <p:cNvSpPr txBox="1"/>
          <p:nvPr/>
        </p:nvSpPr>
        <p:spPr>
          <a:xfrm>
            <a:off x="500771" y="2232720"/>
            <a:ext cx="222424" cy="339170"/>
          </a:xfrm>
          <a:prstGeom prst="rect">
            <a:avLst/>
          </a:prstGeom>
          <a:noFill/>
          <a:ln w="28575">
            <a:noFill/>
          </a:ln>
        </p:spPr>
        <p:txBody>
          <a:bodyPr wrap="square" lIns="76810" tIns="38405" rIns="76810" bIns="38405" rtlCol="0">
            <a:spAutoFit/>
          </a:bodyPr>
          <a:lstStyle/>
          <a:p>
            <a:r>
              <a:rPr lang="en-US" sz="1700" b="1" dirty="0">
                <a:latin typeface="Gill Sans Light"/>
                <a:cs typeface="Gill Sans Light"/>
              </a:rPr>
              <a:t>A</a:t>
            </a:r>
          </a:p>
        </p:txBody>
      </p:sp>
      <p:sp>
        <p:nvSpPr>
          <p:cNvPr id="128" name="Oval 127"/>
          <p:cNvSpPr/>
          <p:nvPr/>
        </p:nvSpPr>
        <p:spPr>
          <a:xfrm>
            <a:off x="1865562" y="2443412"/>
            <a:ext cx="640080"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W</a:t>
            </a:r>
            <a:r>
              <a:rPr lang="en-US" sz="1400" baseline="-25000" dirty="0">
                <a:solidFill>
                  <a:sysClr val="windowText" lastClr="000000"/>
                </a:solidFill>
                <a:latin typeface="Gill Sans Light"/>
                <a:cs typeface="Gill Sans Light"/>
              </a:rPr>
              <a:t>1</a:t>
            </a:r>
          </a:p>
        </p:txBody>
      </p:sp>
      <p:sp>
        <p:nvSpPr>
          <p:cNvPr id="130" name="Rectangle 129"/>
          <p:cNvSpPr/>
          <p:nvPr/>
        </p:nvSpPr>
        <p:spPr>
          <a:xfrm>
            <a:off x="1845842" y="3273045"/>
            <a:ext cx="404873" cy="316499"/>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a:solidFill>
                  <a:sysClr val="windowText" lastClr="000000"/>
                </a:solidFill>
                <a:latin typeface="Gill Sans Light"/>
                <a:cs typeface="Gill Sans Light"/>
              </a:rPr>
              <a:t>A</a:t>
            </a:r>
            <a:r>
              <a:rPr lang="en-US" sz="1300" baseline="-25000" dirty="0">
                <a:solidFill>
                  <a:sysClr val="windowText" lastClr="000000"/>
                </a:solidFill>
                <a:latin typeface="Gill Sans Light"/>
                <a:cs typeface="Gill Sans Light"/>
              </a:rPr>
              <a:t>1</a:t>
            </a:r>
          </a:p>
        </p:txBody>
      </p:sp>
      <p:sp>
        <p:nvSpPr>
          <p:cNvPr id="131" name="Oval 130"/>
          <p:cNvSpPr/>
          <p:nvPr/>
        </p:nvSpPr>
        <p:spPr>
          <a:xfrm>
            <a:off x="2809651" y="2458289"/>
            <a:ext cx="640080"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W</a:t>
            </a:r>
            <a:r>
              <a:rPr lang="en-US" sz="1400" baseline="-25000" dirty="0">
                <a:solidFill>
                  <a:sysClr val="windowText" lastClr="000000"/>
                </a:solidFill>
                <a:latin typeface="Gill Sans Light"/>
                <a:cs typeface="Gill Sans Light"/>
              </a:rPr>
              <a:t>2</a:t>
            </a:r>
          </a:p>
        </p:txBody>
      </p:sp>
      <p:cxnSp>
        <p:nvCxnSpPr>
          <p:cNvPr id="132" name="Straight Connector 131"/>
          <p:cNvCxnSpPr/>
          <p:nvPr/>
        </p:nvCxnSpPr>
        <p:spPr>
          <a:xfrm flipV="1">
            <a:off x="2190057" y="2027631"/>
            <a:ext cx="0" cy="410178"/>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2190057" y="2033232"/>
            <a:ext cx="1892939"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3131202" y="1783642"/>
            <a:ext cx="0" cy="2366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Oval 134"/>
          <p:cNvSpPr/>
          <p:nvPr/>
        </p:nvSpPr>
        <p:spPr>
          <a:xfrm>
            <a:off x="2811625" y="1166023"/>
            <a:ext cx="640080"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M</a:t>
            </a:r>
          </a:p>
        </p:txBody>
      </p:sp>
      <p:sp>
        <p:nvSpPr>
          <p:cNvPr id="136" name="Rectangle 135"/>
          <p:cNvSpPr/>
          <p:nvPr/>
        </p:nvSpPr>
        <p:spPr>
          <a:xfrm>
            <a:off x="2304556" y="3181942"/>
            <a:ext cx="227208" cy="508000"/>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a:solidFill>
                  <a:sysClr val="windowText" lastClr="000000"/>
                </a:solidFill>
                <a:latin typeface="Gill Sans Light"/>
                <a:cs typeface="Gill Sans Light"/>
              </a:rPr>
              <a:t>X</a:t>
            </a:r>
          </a:p>
        </p:txBody>
      </p:sp>
      <p:sp>
        <p:nvSpPr>
          <p:cNvPr id="137" name="Oval 136"/>
          <p:cNvSpPr/>
          <p:nvPr/>
        </p:nvSpPr>
        <p:spPr>
          <a:xfrm>
            <a:off x="3773715" y="2446553"/>
            <a:ext cx="640080"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W</a:t>
            </a:r>
            <a:r>
              <a:rPr lang="en-US" sz="1400" baseline="-25000" dirty="0">
                <a:solidFill>
                  <a:sysClr val="windowText" lastClr="000000"/>
                </a:solidFill>
                <a:latin typeface="Gill Sans Light"/>
                <a:cs typeface="Gill Sans Light"/>
              </a:rPr>
              <a:t>3</a:t>
            </a:r>
          </a:p>
        </p:txBody>
      </p:sp>
      <p:sp>
        <p:nvSpPr>
          <p:cNvPr id="138" name="Rectangle 137"/>
          <p:cNvSpPr/>
          <p:nvPr/>
        </p:nvSpPr>
        <p:spPr>
          <a:xfrm>
            <a:off x="903025" y="2849504"/>
            <a:ext cx="619125" cy="647700"/>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700" dirty="0">
                <a:solidFill>
                  <a:sysClr val="windowText" lastClr="000000"/>
                </a:solidFill>
                <a:latin typeface="Gill Sans Light"/>
                <a:cs typeface="Gill Sans Light"/>
              </a:rPr>
              <a:t>A</a:t>
            </a:r>
            <a:r>
              <a:rPr lang="en-US" sz="1700" baseline="-25000" dirty="0">
                <a:solidFill>
                  <a:sysClr val="windowText" lastClr="000000"/>
                </a:solidFill>
                <a:latin typeface="Gill Sans Light"/>
                <a:cs typeface="Gill Sans Light"/>
              </a:rPr>
              <a:t>3</a:t>
            </a:r>
          </a:p>
        </p:txBody>
      </p:sp>
      <p:sp>
        <p:nvSpPr>
          <p:cNvPr id="139" name="Rectangle 138"/>
          <p:cNvSpPr/>
          <p:nvPr/>
        </p:nvSpPr>
        <p:spPr>
          <a:xfrm>
            <a:off x="2778475" y="3265535"/>
            <a:ext cx="404873" cy="316499"/>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a:solidFill>
                  <a:sysClr val="windowText" lastClr="000000"/>
                </a:solidFill>
                <a:latin typeface="Gill Sans Light"/>
                <a:cs typeface="Gill Sans Light"/>
              </a:rPr>
              <a:t>A</a:t>
            </a:r>
            <a:r>
              <a:rPr lang="en-US" sz="1300" baseline="-25000" dirty="0">
                <a:solidFill>
                  <a:sysClr val="windowText" lastClr="000000"/>
                </a:solidFill>
                <a:latin typeface="Gill Sans Light"/>
                <a:cs typeface="Gill Sans Light"/>
              </a:rPr>
              <a:t>2</a:t>
            </a:r>
          </a:p>
        </p:txBody>
      </p:sp>
      <p:sp>
        <p:nvSpPr>
          <p:cNvPr id="140" name="Rectangle 139"/>
          <p:cNvSpPr/>
          <p:nvPr/>
        </p:nvSpPr>
        <p:spPr>
          <a:xfrm>
            <a:off x="3237189" y="3174433"/>
            <a:ext cx="227208" cy="508000"/>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a:solidFill>
                  <a:sysClr val="windowText" lastClr="000000"/>
                </a:solidFill>
                <a:latin typeface="Gill Sans Light"/>
                <a:cs typeface="Gill Sans Light"/>
              </a:rPr>
              <a:t>X</a:t>
            </a:r>
          </a:p>
        </p:txBody>
      </p:sp>
      <p:sp>
        <p:nvSpPr>
          <p:cNvPr id="142" name="Rectangle 141"/>
          <p:cNvSpPr/>
          <p:nvPr/>
        </p:nvSpPr>
        <p:spPr>
          <a:xfrm>
            <a:off x="3720250" y="3265535"/>
            <a:ext cx="404873" cy="316499"/>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a:solidFill>
                  <a:sysClr val="windowText" lastClr="000000"/>
                </a:solidFill>
                <a:latin typeface="Gill Sans Light"/>
                <a:cs typeface="Gill Sans Light"/>
              </a:rPr>
              <a:t>A</a:t>
            </a:r>
            <a:r>
              <a:rPr lang="en-US" sz="1300" baseline="-25000" dirty="0">
                <a:solidFill>
                  <a:sysClr val="windowText" lastClr="000000"/>
                </a:solidFill>
                <a:latin typeface="Gill Sans Light"/>
                <a:cs typeface="Gill Sans Light"/>
              </a:rPr>
              <a:t>3</a:t>
            </a:r>
          </a:p>
        </p:txBody>
      </p:sp>
      <p:sp>
        <p:nvSpPr>
          <p:cNvPr id="143" name="Rectangle 142"/>
          <p:cNvSpPr/>
          <p:nvPr/>
        </p:nvSpPr>
        <p:spPr>
          <a:xfrm>
            <a:off x="4178964" y="3174433"/>
            <a:ext cx="227208" cy="508000"/>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a:solidFill>
                  <a:sysClr val="windowText" lastClr="000000"/>
                </a:solidFill>
                <a:latin typeface="Gill Sans Light"/>
                <a:cs typeface="Gill Sans Light"/>
              </a:rPr>
              <a:t>X</a:t>
            </a:r>
          </a:p>
        </p:txBody>
      </p:sp>
      <p:cxnSp>
        <p:nvCxnSpPr>
          <p:cNvPr id="144" name="Straight Connector 143"/>
          <p:cNvCxnSpPr/>
          <p:nvPr/>
        </p:nvCxnSpPr>
        <p:spPr>
          <a:xfrm flipV="1">
            <a:off x="3130895" y="2003459"/>
            <a:ext cx="0" cy="439389"/>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4082996" y="2014659"/>
            <a:ext cx="0" cy="439389"/>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6" name="Rectangle 145"/>
          <p:cNvSpPr/>
          <p:nvPr/>
        </p:nvSpPr>
        <p:spPr>
          <a:xfrm>
            <a:off x="3583978" y="1198552"/>
            <a:ext cx="404873" cy="20168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000" dirty="0">
                <a:solidFill>
                  <a:sysClr val="windowText" lastClr="000000"/>
                </a:solidFill>
                <a:latin typeface="Gill Sans Light"/>
                <a:cs typeface="Gill Sans Light"/>
              </a:rPr>
              <a:t>A</a:t>
            </a:r>
            <a:r>
              <a:rPr lang="en-US" sz="1000" baseline="-25000" dirty="0">
                <a:solidFill>
                  <a:sysClr val="windowText" lastClr="000000"/>
                </a:solidFill>
                <a:latin typeface="Gill Sans Light"/>
                <a:cs typeface="Gill Sans Light"/>
              </a:rPr>
              <a:t>1</a:t>
            </a:r>
            <a:r>
              <a:rPr lang="en-US" sz="1000" dirty="0">
                <a:solidFill>
                  <a:sysClr val="windowText" lastClr="000000"/>
                </a:solidFill>
                <a:latin typeface="Gill Sans Light"/>
                <a:cs typeface="Gill Sans Light"/>
              </a:rPr>
              <a:t>X</a:t>
            </a:r>
            <a:endParaRPr lang="en-US" sz="1000" baseline="-25000" dirty="0">
              <a:solidFill>
                <a:sysClr val="windowText" lastClr="000000"/>
              </a:solidFill>
              <a:latin typeface="Gill Sans Light"/>
              <a:cs typeface="Gill Sans Light"/>
            </a:endParaRPr>
          </a:p>
        </p:txBody>
      </p:sp>
      <p:sp>
        <p:nvSpPr>
          <p:cNvPr id="147" name="Rectangle 146"/>
          <p:cNvSpPr/>
          <p:nvPr/>
        </p:nvSpPr>
        <p:spPr>
          <a:xfrm>
            <a:off x="3583978" y="1450135"/>
            <a:ext cx="404873" cy="20168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000" dirty="0">
                <a:solidFill>
                  <a:sysClr val="windowText" lastClr="000000"/>
                </a:solidFill>
                <a:latin typeface="Gill Sans Light"/>
                <a:cs typeface="Gill Sans Light"/>
              </a:rPr>
              <a:t>A</a:t>
            </a:r>
            <a:r>
              <a:rPr lang="en-US" sz="1000" baseline="-25000" dirty="0">
                <a:solidFill>
                  <a:sysClr val="windowText" lastClr="000000"/>
                </a:solidFill>
                <a:latin typeface="Gill Sans Light"/>
                <a:cs typeface="Gill Sans Light"/>
              </a:rPr>
              <a:t>2</a:t>
            </a:r>
            <a:r>
              <a:rPr lang="en-US" sz="1000" dirty="0">
                <a:solidFill>
                  <a:sysClr val="windowText" lastClr="000000"/>
                </a:solidFill>
                <a:latin typeface="Gill Sans Light"/>
                <a:cs typeface="Gill Sans Light"/>
              </a:rPr>
              <a:t>X</a:t>
            </a:r>
            <a:endParaRPr lang="en-US" sz="1000" baseline="-25000" dirty="0">
              <a:solidFill>
                <a:sysClr val="windowText" lastClr="000000"/>
              </a:solidFill>
              <a:latin typeface="Gill Sans Light"/>
              <a:cs typeface="Gill Sans Light"/>
            </a:endParaRPr>
          </a:p>
        </p:txBody>
      </p:sp>
      <p:sp>
        <p:nvSpPr>
          <p:cNvPr id="148" name="Rectangle 147"/>
          <p:cNvSpPr/>
          <p:nvPr/>
        </p:nvSpPr>
        <p:spPr>
          <a:xfrm>
            <a:off x="3583978" y="1692946"/>
            <a:ext cx="404873" cy="20168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000" dirty="0">
                <a:solidFill>
                  <a:sysClr val="windowText" lastClr="000000"/>
                </a:solidFill>
                <a:latin typeface="Gill Sans Light"/>
                <a:cs typeface="Gill Sans Light"/>
              </a:rPr>
              <a:t>A</a:t>
            </a:r>
            <a:r>
              <a:rPr lang="en-US" sz="1000" baseline="-25000" dirty="0">
                <a:solidFill>
                  <a:sysClr val="windowText" lastClr="000000"/>
                </a:solidFill>
                <a:latin typeface="Gill Sans Light"/>
                <a:cs typeface="Gill Sans Light"/>
              </a:rPr>
              <a:t>3</a:t>
            </a:r>
            <a:r>
              <a:rPr lang="en-US" sz="1000" dirty="0">
                <a:solidFill>
                  <a:sysClr val="windowText" lastClr="000000"/>
                </a:solidFill>
                <a:latin typeface="Gill Sans Light"/>
                <a:cs typeface="Gill Sans Light"/>
              </a:rPr>
              <a:t>X</a:t>
            </a:r>
            <a:endParaRPr lang="en-US" sz="1000" baseline="-25000" dirty="0">
              <a:solidFill>
                <a:sysClr val="windowText" lastClr="000000"/>
              </a:solidFill>
              <a:latin typeface="Gill Sans Light"/>
              <a:cs typeface="Gill Sans Light"/>
            </a:endParaRPr>
          </a:p>
        </p:txBody>
      </p:sp>
      <p:sp>
        <p:nvSpPr>
          <p:cNvPr id="149" name="TextBox 148"/>
          <p:cNvSpPr txBox="1"/>
          <p:nvPr/>
        </p:nvSpPr>
        <p:spPr>
          <a:xfrm>
            <a:off x="4061877" y="1362285"/>
            <a:ext cx="465369" cy="339170"/>
          </a:xfrm>
          <a:prstGeom prst="rect">
            <a:avLst/>
          </a:prstGeom>
          <a:noFill/>
          <a:ln w="28575">
            <a:noFill/>
          </a:ln>
        </p:spPr>
        <p:txBody>
          <a:bodyPr wrap="square" lIns="76810" tIns="38405" rIns="76810" bIns="38405" rtlCol="0">
            <a:spAutoFit/>
          </a:bodyPr>
          <a:lstStyle/>
          <a:p>
            <a:r>
              <a:rPr lang="en-US" sz="1700" b="1">
                <a:latin typeface="Gill Sans Light"/>
                <a:cs typeface="Gill Sans Light"/>
              </a:rPr>
              <a:t>AX</a:t>
            </a:r>
            <a:endParaRPr lang="en-US" sz="1700" b="1" dirty="0">
              <a:latin typeface="Gill Sans Light"/>
              <a:cs typeface="Gill Sans Light"/>
            </a:endParaRPr>
          </a:p>
        </p:txBody>
      </p:sp>
      <p:sp>
        <p:nvSpPr>
          <p:cNvPr id="150" name="Rectangle 149"/>
          <p:cNvSpPr/>
          <p:nvPr/>
        </p:nvSpPr>
        <p:spPr>
          <a:xfrm>
            <a:off x="3551325" y="1155203"/>
            <a:ext cx="481339" cy="79598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dirty="0">
              <a:latin typeface="Gill Sans Light"/>
              <a:cs typeface="Gill Sans Light"/>
            </a:endParaRPr>
          </a:p>
        </p:txBody>
      </p:sp>
      <p:sp>
        <p:nvSpPr>
          <p:cNvPr id="47" name="TextBox 46"/>
          <p:cNvSpPr txBox="1"/>
          <p:nvPr/>
        </p:nvSpPr>
        <p:spPr>
          <a:xfrm>
            <a:off x="4826839" y="2232720"/>
            <a:ext cx="222424" cy="339170"/>
          </a:xfrm>
          <a:prstGeom prst="rect">
            <a:avLst/>
          </a:prstGeom>
          <a:noFill/>
          <a:ln w="28575">
            <a:noFill/>
          </a:ln>
        </p:spPr>
        <p:txBody>
          <a:bodyPr wrap="square" lIns="76810" tIns="38405" rIns="76810" bIns="38405" rtlCol="0">
            <a:spAutoFit/>
          </a:bodyPr>
          <a:lstStyle/>
          <a:p>
            <a:r>
              <a:rPr lang="en-US" sz="1700" b="1" dirty="0">
                <a:latin typeface="Gill Sans Light"/>
                <a:cs typeface="Gill Sans Light"/>
              </a:rPr>
              <a:t>A</a:t>
            </a:r>
          </a:p>
        </p:txBody>
      </p:sp>
      <p:sp>
        <p:nvSpPr>
          <p:cNvPr id="48" name="Oval 47"/>
          <p:cNvSpPr/>
          <p:nvPr/>
        </p:nvSpPr>
        <p:spPr>
          <a:xfrm>
            <a:off x="6090030" y="2443412"/>
            <a:ext cx="640080"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W</a:t>
            </a:r>
            <a:r>
              <a:rPr lang="en-US" sz="1400" baseline="-25000" dirty="0">
                <a:solidFill>
                  <a:sysClr val="windowText" lastClr="000000"/>
                </a:solidFill>
                <a:latin typeface="Gill Sans Light"/>
                <a:cs typeface="Gill Sans Light"/>
              </a:rPr>
              <a:t>1</a:t>
            </a:r>
          </a:p>
        </p:txBody>
      </p:sp>
      <p:sp>
        <p:nvSpPr>
          <p:cNvPr id="49" name="Rectangle 48"/>
          <p:cNvSpPr/>
          <p:nvPr/>
        </p:nvSpPr>
        <p:spPr>
          <a:xfrm>
            <a:off x="6044910" y="3174433"/>
            <a:ext cx="404873" cy="508000"/>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a:solidFill>
                  <a:sysClr val="windowText" lastClr="000000"/>
                </a:solidFill>
                <a:latin typeface="Gill Sans Light"/>
                <a:cs typeface="Gill Sans Light"/>
              </a:rPr>
              <a:t>A</a:t>
            </a:r>
            <a:r>
              <a:rPr lang="en-US" sz="1300" baseline="-25000" dirty="0">
                <a:solidFill>
                  <a:sysClr val="windowText" lastClr="000000"/>
                </a:solidFill>
                <a:latin typeface="Gill Sans Light"/>
                <a:cs typeface="Gill Sans Light"/>
              </a:rPr>
              <a:t>1</a:t>
            </a:r>
          </a:p>
        </p:txBody>
      </p:sp>
      <p:sp>
        <p:nvSpPr>
          <p:cNvPr id="50" name="Oval 49"/>
          <p:cNvSpPr/>
          <p:nvPr/>
        </p:nvSpPr>
        <p:spPr>
          <a:xfrm>
            <a:off x="7021419" y="2458289"/>
            <a:ext cx="640080"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W</a:t>
            </a:r>
            <a:r>
              <a:rPr lang="en-US" sz="1400" baseline="-25000" dirty="0">
                <a:solidFill>
                  <a:sysClr val="windowText" lastClr="000000"/>
                </a:solidFill>
                <a:latin typeface="Gill Sans Light"/>
                <a:cs typeface="Gill Sans Light"/>
              </a:rPr>
              <a:t>2</a:t>
            </a:r>
          </a:p>
        </p:txBody>
      </p:sp>
      <p:cxnSp>
        <p:nvCxnSpPr>
          <p:cNvPr id="51" name="Straight Connector 50"/>
          <p:cNvCxnSpPr/>
          <p:nvPr/>
        </p:nvCxnSpPr>
        <p:spPr>
          <a:xfrm flipV="1">
            <a:off x="6389125" y="2027631"/>
            <a:ext cx="0" cy="410178"/>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389125" y="2033232"/>
            <a:ext cx="1892939"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330270" y="1783642"/>
            <a:ext cx="0" cy="2366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7010693" y="1166023"/>
            <a:ext cx="640080"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M</a:t>
            </a:r>
          </a:p>
        </p:txBody>
      </p:sp>
      <p:sp>
        <p:nvSpPr>
          <p:cNvPr id="57" name="Rectangle 56"/>
          <p:cNvSpPr/>
          <p:nvPr/>
        </p:nvSpPr>
        <p:spPr>
          <a:xfrm>
            <a:off x="6503624" y="3181942"/>
            <a:ext cx="227208" cy="508000"/>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a:solidFill>
                  <a:sysClr val="windowText" lastClr="000000"/>
                </a:solidFill>
                <a:latin typeface="Gill Sans Light"/>
                <a:cs typeface="Gill Sans Light"/>
              </a:rPr>
              <a:t>X</a:t>
            </a:r>
          </a:p>
        </p:txBody>
      </p:sp>
      <p:sp>
        <p:nvSpPr>
          <p:cNvPr id="58" name="Oval 57"/>
          <p:cNvSpPr/>
          <p:nvPr/>
        </p:nvSpPr>
        <p:spPr>
          <a:xfrm>
            <a:off x="7972783" y="2446553"/>
            <a:ext cx="640080"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W</a:t>
            </a:r>
            <a:r>
              <a:rPr lang="en-US" sz="1400" baseline="-25000" dirty="0">
                <a:solidFill>
                  <a:sysClr val="windowText" lastClr="000000"/>
                </a:solidFill>
                <a:latin typeface="Gill Sans Light"/>
                <a:cs typeface="Gill Sans Light"/>
              </a:rPr>
              <a:t>3</a:t>
            </a:r>
          </a:p>
        </p:txBody>
      </p:sp>
      <p:sp>
        <p:nvSpPr>
          <p:cNvPr id="60" name="Rectangle 59"/>
          <p:cNvSpPr/>
          <p:nvPr/>
        </p:nvSpPr>
        <p:spPr>
          <a:xfrm>
            <a:off x="6977543" y="3174433"/>
            <a:ext cx="404873" cy="508000"/>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a:solidFill>
                  <a:sysClr val="windowText" lastClr="000000"/>
                </a:solidFill>
                <a:latin typeface="Gill Sans Light"/>
                <a:cs typeface="Gill Sans Light"/>
              </a:rPr>
              <a:t>A</a:t>
            </a:r>
            <a:r>
              <a:rPr lang="en-US" sz="1300" baseline="-25000" dirty="0">
                <a:solidFill>
                  <a:sysClr val="windowText" lastClr="000000"/>
                </a:solidFill>
                <a:latin typeface="Gill Sans Light"/>
                <a:cs typeface="Gill Sans Light"/>
              </a:rPr>
              <a:t>2</a:t>
            </a:r>
          </a:p>
        </p:txBody>
      </p:sp>
      <p:sp>
        <p:nvSpPr>
          <p:cNvPr id="61" name="Rectangle 60"/>
          <p:cNvSpPr/>
          <p:nvPr/>
        </p:nvSpPr>
        <p:spPr>
          <a:xfrm>
            <a:off x="7436257" y="3174433"/>
            <a:ext cx="227208" cy="508000"/>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a:solidFill>
                  <a:sysClr val="windowText" lastClr="000000"/>
                </a:solidFill>
                <a:latin typeface="Gill Sans Light"/>
                <a:cs typeface="Gill Sans Light"/>
              </a:rPr>
              <a:t>X</a:t>
            </a:r>
          </a:p>
        </p:txBody>
      </p:sp>
      <p:sp>
        <p:nvSpPr>
          <p:cNvPr id="62" name="Rectangle 61"/>
          <p:cNvSpPr/>
          <p:nvPr/>
        </p:nvSpPr>
        <p:spPr>
          <a:xfrm>
            <a:off x="7783046" y="3202035"/>
            <a:ext cx="541145" cy="46826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endParaRPr lang="en-US" sz="1300" baseline="-25000" dirty="0">
              <a:solidFill>
                <a:sysClr val="windowText" lastClr="000000"/>
              </a:solidFill>
              <a:latin typeface="Gill Sans Light"/>
              <a:cs typeface="Gill Sans Light"/>
            </a:endParaRPr>
          </a:p>
        </p:txBody>
      </p:sp>
      <p:sp>
        <p:nvSpPr>
          <p:cNvPr id="63" name="Rectangle 62"/>
          <p:cNvSpPr/>
          <p:nvPr/>
        </p:nvSpPr>
        <p:spPr>
          <a:xfrm>
            <a:off x="8378032" y="3174433"/>
            <a:ext cx="227208" cy="508000"/>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a:solidFill>
                  <a:sysClr val="windowText" lastClr="000000"/>
                </a:solidFill>
                <a:latin typeface="Gill Sans Light"/>
                <a:cs typeface="Gill Sans Light"/>
              </a:rPr>
              <a:t>X</a:t>
            </a:r>
          </a:p>
        </p:txBody>
      </p:sp>
      <p:cxnSp>
        <p:nvCxnSpPr>
          <p:cNvPr id="64" name="Straight Connector 63"/>
          <p:cNvCxnSpPr/>
          <p:nvPr/>
        </p:nvCxnSpPr>
        <p:spPr>
          <a:xfrm flipV="1">
            <a:off x="7329963" y="2003459"/>
            <a:ext cx="0" cy="439389"/>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8282064" y="2014659"/>
            <a:ext cx="0" cy="439389"/>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649039" y="1091703"/>
            <a:ext cx="0" cy="34077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7766355" y="3291440"/>
            <a:ext cx="637077" cy="264688"/>
          </a:xfrm>
          <a:prstGeom prst="rect">
            <a:avLst/>
          </a:prstGeom>
          <a:noFill/>
        </p:spPr>
        <p:txBody>
          <a:bodyPr wrap="square" lIns="64008" tIns="32004" rIns="64008" bIns="32004" rtlCol="0">
            <a:spAutoFit/>
          </a:bodyPr>
          <a:lstStyle/>
          <a:p>
            <a:r>
              <a:rPr lang="en-US" sz="1300" spc="-84" dirty="0">
                <a:solidFill>
                  <a:sysClr val="windowText" lastClr="000000"/>
                </a:solidFill>
                <a:latin typeface="Gill Sans Light"/>
                <a:cs typeface="Gill Sans Light"/>
              </a:rPr>
              <a:t>A</a:t>
            </a:r>
            <a:r>
              <a:rPr lang="en-US" sz="1300" spc="-84" baseline="-25000" dirty="0">
                <a:solidFill>
                  <a:sysClr val="windowText" lastClr="000000"/>
                </a:solidFill>
                <a:latin typeface="Gill Sans Light"/>
                <a:cs typeface="Gill Sans Light"/>
              </a:rPr>
              <a:t>1</a:t>
            </a:r>
            <a:r>
              <a:rPr lang="en-US" sz="1300" spc="-84" dirty="0">
                <a:solidFill>
                  <a:sysClr val="windowText" lastClr="000000"/>
                </a:solidFill>
                <a:latin typeface="Gill Sans Light"/>
                <a:cs typeface="Gill Sans Light"/>
              </a:rPr>
              <a:t>+A</a:t>
            </a:r>
            <a:r>
              <a:rPr lang="en-US" sz="1300" spc="-84" baseline="-25000" dirty="0">
                <a:solidFill>
                  <a:sysClr val="windowText" lastClr="000000"/>
                </a:solidFill>
                <a:latin typeface="Gill Sans Light"/>
                <a:cs typeface="Gill Sans Light"/>
              </a:rPr>
              <a:t>2</a:t>
            </a:r>
            <a:endParaRPr lang="en-US" sz="1300" spc="-84" dirty="0">
              <a:latin typeface="Gill Sans Light"/>
              <a:cs typeface="Gill Sans Light"/>
            </a:endParaRPr>
          </a:p>
        </p:txBody>
      </p:sp>
      <p:sp>
        <p:nvSpPr>
          <p:cNvPr id="75" name="Rectangle 74"/>
          <p:cNvSpPr/>
          <p:nvPr/>
        </p:nvSpPr>
        <p:spPr>
          <a:xfrm>
            <a:off x="7751122" y="1187263"/>
            <a:ext cx="404873" cy="314158"/>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000" dirty="0">
                <a:solidFill>
                  <a:sysClr val="windowText" lastClr="000000"/>
                </a:solidFill>
                <a:latin typeface="Gill Sans Light"/>
                <a:cs typeface="Gill Sans Light"/>
              </a:rPr>
              <a:t>A</a:t>
            </a:r>
            <a:r>
              <a:rPr lang="en-US" sz="1000" baseline="-25000" dirty="0">
                <a:solidFill>
                  <a:sysClr val="windowText" lastClr="000000"/>
                </a:solidFill>
                <a:latin typeface="Gill Sans Light"/>
                <a:cs typeface="Gill Sans Light"/>
              </a:rPr>
              <a:t>1</a:t>
            </a:r>
            <a:r>
              <a:rPr lang="en-US" sz="1000" dirty="0">
                <a:solidFill>
                  <a:sysClr val="windowText" lastClr="000000"/>
                </a:solidFill>
                <a:latin typeface="Gill Sans Light"/>
                <a:cs typeface="Gill Sans Light"/>
              </a:rPr>
              <a:t>X</a:t>
            </a:r>
            <a:endParaRPr lang="en-US" sz="1000" baseline="-25000" dirty="0">
              <a:solidFill>
                <a:sysClr val="windowText" lastClr="000000"/>
              </a:solidFill>
              <a:latin typeface="Gill Sans Light"/>
              <a:cs typeface="Gill Sans Light"/>
            </a:endParaRPr>
          </a:p>
        </p:txBody>
      </p:sp>
      <p:sp>
        <p:nvSpPr>
          <p:cNvPr id="76" name="Rectangle 75"/>
          <p:cNvSpPr/>
          <p:nvPr/>
        </p:nvSpPr>
        <p:spPr>
          <a:xfrm>
            <a:off x="7751122" y="1564604"/>
            <a:ext cx="404873" cy="301021"/>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000" dirty="0">
                <a:solidFill>
                  <a:sysClr val="windowText" lastClr="000000"/>
                </a:solidFill>
                <a:latin typeface="Gill Sans Light"/>
                <a:cs typeface="Gill Sans Light"/>
              </a:rPr>
              <a:t>A</a:t>
            </a:r>
            <a:r>
              <a:rPr lang="en-US" sz="1000" baseline="-25000" dirty="0">
                <a:solidFill>
                  <a:sysClr val="windowText" lastClr="000000"/>
                </a:solidFill>
                <a:latin typeface="Gill Sans Light"/>
                <a:cs typeface="Gill Sans Light"/>
              </a:rPr>
              <a:t>2</a:t>
            </a:r>
            <a:r>
              <a:rPr lang="en-US" sz="1000" dirty="0">
                <a:solidFill>
                  <a:sysClr val="windowText" lastClr="000000"/>
                </a:solidFill>
                <a:latin typeface="Gill Sans Light"/>
                <a:cs typeface="Gill Sans Light"/>
              </a:rPr>
              <a:t>X</a:t>
            </a:r>
            <a:endParaRPr lang="en-US" sz="1000" baseline="-25000" dirty="0">
              <a:solidFill>
                <a:sysClr val="windowText" lastClr="000000"/>
              </a:solidFill>
              <a:latin typeface="Gill Sans Light"/>
              <a:cs typeface="Gill Sans Light"/>
            </a:endParaRPr>
          </a:p>
        </p:txBody>
      </p:sp>
      <p:sp>
        <p:nvSpPr>
          <p:cNvPr id="77" name="TextBox 76"/>
          <p:cNvSpPr txBox="1"/>
          <p:nvPr/>
        </p:nvSpPr>
        <p:spPr>
          <a:xfrm>
            <a:off x="8229022" y="1336885"/>
            <a:ext cx="465369" cy="339170"/>
          </a:xfrm>
          <a:prstGeom prst="rect">
            <a:avLst/>
          </a:prstGeom>
          <a:noFill/>
          <a:ln w="28575">
            <a:noFill/>
          </a:ln>
        </p:spPr>
        <p:txBody>
          <a:bodyPr wrap="square" lIns="76810" tIns="38405" rIns="76810" bIns="38405" rtlCol="0">
            <a:spAutoFit/>
          </a:bodyPr>
          <a:lstStyle/>
          <a:p>
            <a:r>
              <a:rPr lang="en-US" sz="1700" b="1">
                <a:latin typeface="Gill Sans Light"/>
                <a:cs typeface="Gill Sans Light"/>
              </a:rPr>
              <a:t>AX</a:t>
            </a:r>
            <a:endParaRPr lang="en-US" sz="1700" b="1" dirty="0">
              <a:latin typeface="Gill Sans Light"/>
              <a:cs typeface="Gill Sans Light"/>
            </a:endParaRPr>
          </a:p>
        </p:txBody>
      </p:sp>
      <p:sp>
        <p:nvSpPr>
          <p:cNvPr id="78" name="Rectangle 77"/>
          <p:cNvSpPr/>
          <p:nvPr/>
        </p:nvSpPr>
        <p:spPr>
          <a:xfrm>
            <a:off x="7718470" y="1129803"/>
            <a:ext cx="481339" cy="79598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dirty="0">
              <a:latin typeface="Gill Sans Light"/>
              <a:cs typeface="Gill Sans Light"/>
            </a:endParaRPr>
          </a:p>
        </p:txBody>
      </p:sp>
      <p:sp>
        <p:nvSpPr>
          <p:cNvPr id="79" name="Rectangle 78"/>
          <p:cNvSpPr/>
          <p:nvPr/>
        </p:nvSpPr>
        <p:spPr>
          <a:xfrm>
            <a:off x="5125618" y="1335638"/>
            <a:ext cx="707376" cy="222338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a:latin typeface="Gill Sans Light"/>
              <a:cs typeface="Gill Sans Light"/>
            </a:endParaRPr>
          </a:p>
        </p:txBody>
      </p:sp>
      <p:sp>
        <p:nvSpPr>
          <p:cNvPr id="80" name="Rectangle 79"/>
          <p:cNvSpPr/>
          <p:nvPr/>
        </p:nvSpPr>
        <p:spPr>
          <a:xfrm>
            <a:off x="5174072" y="1422558"/>
            <a:ext cx="619125" cy="999316"/>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700" dirty="0">
                <a:solidFill>
                  <a:sysClr val="windowText" lastClr="000000"/>
                </a:solidFill>
                <a:latin typeface="Gill Sans Light"/>
                <a:cs typeface="Gill Sans Light"/>
              </a:rPr>
              <a:t>A</a:t>
            </a:r>
            <a:r>
              <a:rPr lang="en-US" sz="1700" baseline="-25000" dirty="0">
                <a:solidFill>
                  <a:sysClr val="windowText" lastClr="000000"/>
                </a:solidFill>
                <a:latin typeface="Gill Sans Light"/>
                <a:cs typeface="Gill Sans Light"/>
              </a:rPr>
              <a:t>1</a:t>
            </a:r>
          </a:p>
        </p:txBody>
      </p:sp>
      <p:sp>
        <p:nvSpPr>
          <p:cNvPr id="81" name="Rectangle 80"/>
          <p:cNvSpPr/>
          <p:nvPr/>
        </p:nvSpPr>
        <p:spPr>
          <a:xfrm>
            <a:off x="5169743" y="2487427"/>
            <a:ext cx="619125" cy="999316"/>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700" dirty="0">
                <a:solidFill>
                  <a:sysClr val="windowText" lastClr="000000"/>
                </a:solidFill>
                <a:latin typeface="Gill Sans Light"/>
                <a:cs typeface="Gill Sans Light"/>
              </a:rPr>
              <a:t>A</a:t>
            </a:r>
            <a:r>
              <a:rPr lang="en-US" sz="1700" baseline="-25000" dirty="0">
                <a:solidFill>
                  <a:sysClr val="windowText" lastClr="000000"/>
                </a:solidFill>
                <a:latin typeface="Gill Sans Light"/>
                <a:cs typeface="Gill Sans Light"/>
              </a:rPr>
              <a:t>2</a:t>
            </a:r>
          </a:p>
        </p:txBody>
      </p:sp>
      <p:sp>
        <p:nvSpPr>
          <p:cNvPr id="84" name="Rectangle 83"/>
          <p:cNvSpPr/>
          <p:nvPr/>
        </p:nvSpPr>
        <p:spPr>
          <a:xfrm>
            <a:off x="6172851" y="4502475"/>
            <a:ext cx="1007127" cy="237491"/>
          </a:xfrm>
          <a:prstGeom prst="rect">
            <a:avLst/>
          </a:prstGeom>
          <a:solidFill>
            <a:srgbClr val="4B4F8F">
              <a:alpha val="50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2500" dirty="0">
              <a:solidFill>
                <a:srgbClr val="000000"/>
              </a:solidFill>
              <a:latin typeface="Gill Sans Light"/>
              <a:cs typeface="Gill Sans Light"/>
            </a:endParaRPr>
          </a:p>
        </p:txBody>
      </p:sp>
      <p:sp>
        <p:nvSpPr>
          <p:cNvPr id="85" name="Rectangle 84"/>
          <p:cNvSpPr/>
          <p:nvPr/>
        </p:nvSpPr>
        <p:spPr>
          <a:xfrm>
            <a:off x="6172852" y="5291250"/>
            <a:ext cx="804691" cy="237492"/>
          </a:xfrm>
          <a:prstGeom prst="rect">
            <a:avLst/>
          </a:prstGeom>
          <a:solidFill>
            <a:srgbClr val="C14480">
              <a:alpha val="5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2500" dirty="0">
              <a:solidFill>
                <a:srgbClr val="000000"/>
              </a:solidFill>
              <a:latin typeface="Gill Sans Light"/>
              <a:cs typeface="Gill Sans Light"/>
            </a:endParaRPr>
          </a:p>
        </p:txBody>
      </p:sp>
      <p:cxnSp>
        <p:nvCxnSpPr>
          <p:cNvPr id="86" name="Straight Connector 85"/>
          <p:cNvCxnSpPr/>
          <p:nvPr/>
        </p:nvCxnSpPr>
        <p:spPr>
          <a:xfrm>
            <a:off x="7179979" y="4192888"/>
            <a:ext cx="0" cy="1650555"/>
          </a:xfrm>
          <a:prstGeom prst="line">
            <a:avLst/>
          </a:prstGeom>
          <a:ln w="57150" cmpd="sng">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8" name="Rectangle 87"/>
          <p:cNvSpPr>
            <a:spLocks noChangeAspect="1"/>
          </p:cNvSpPr>
          <p:nvPr/>
        </p:nvSpPr>
        <p:spPr>
          <a:xfrm>
            <a:off x="6172853" y="4879046"/>
            <a:ext cx="2119970" cy="268008"/>
          </a:xfrm>
          <a:prstGeom prst="rect">
            <a:avLst/>
          </a:prstGeom>
          <a:solidFill>
            <a:srgbClr val="3AB68A">
              <a:alpha val="5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sz="2500" dirty="0">
              <a:solidFill>
                <a:schemeClr val="tx1"/>
              </a:solidFill>
              <a:latin typeface="Gill Sans Light"/>
              <a:cs typeface="Gill Sans Light"/>
            </a:endParaRPr>
          </a:p>
        </p:txBody>
      </p:sp>
      <p:sp>
        <p:nvSpPr>
          <p:cNvPr id="90" name="TextBox 89"/>
          <p:cNvSpPr txBox="1"/>
          <p:nvPr/>
        </p:nvSpPr>
        <p:spPr>
          <a:xfrm>
            <a:off x="5683999" y="4414836"/>
            <a:ext cx="613659" cy="439674"/>
          </a:xfrm>
          <a:prstGeom prst="rect">
            <a:avLst/>
          </a:prstGeom>
          <a:noFill/>
          <a:effectLst/>
        </p:spPr>
        <p:txBody>
          <a:bodyPr wrap="none" lIns="130622" tIns="65311" rIns="130622" bIns="65311" rtlCol="0">
            <a:spAutoFit/>
          </a:bodyPr>
          <a:lstStyle/>
          <a:p>
            <a:r>
              <a:rPr lang="en-US" sz="2000" dirty="0">
                <a:latin typeface="Gill Sans Light"/>
                <a:ea typeface="Microsoft JhengHei" panose="020B0604030504040204" pitchFamily="34" charset="-120"/>
                <a:cs typeface="Gill Sans Light"/>
              </a:rPr>
              <a:t>W</a:t>
            </a:r>
            <a:r>
              <a:rPr lang="en-US" sz="2000" baseline="-25000" dirty="0">
                <a:latin typeface="Gill Sans Light"/>
                <a:ea typeface="Microsoft JhengHei" panose="020B0604030504040204" pitchFamily="34" charset="-120"/>
                <a:cs typeface="Gill Sans Light"/>
              </a:rPr>
              <a:t>1</a:t>
            </a:r>
          </a:p>
        </p:txBody>
      </p:sp>
      <p:sp>
        <p:nvSpPr>
          <p:cNvPr id="91" name="TextBox 90"/>
          <p:cNvSpPr txBox="1"/>
          <p:nvPr/>
        </p:nvSpPr>
        <p:spPr>
          <a:xfrm>
            <a:off x="5683999" y="4809225"/>
            <a:ext cx="613659" cy="439674"/>
          </a:xfrm>
          <a:prstGeom prst="rect">
            <a:avLst/>
          </a:prstGeom>
          <a:noFill/>
          <a:effectLst/>
        </p:spPr>
        <p:txBody>
          <a:bodyPr wrap="none" lIns="130622" tIns="65311" rIns="130622" bIns="65311" rtlCol="0">
            <a:spAutoFit/>
          </a:bodyPr>
          <a:lstStyle/>
          <a:p>
            <a:r>
              <a:rPr lang="en-US" sz="2000" dirty="0">
                <a:latin typeface="Gill Sans Light"/>
                <a:ea typeface="Microsoft JhengHei" panose="020B0604030504040204" pitchFamily="34" charset="-120"/>
                <a:cs typeface="Gill Sans Light"/>
              </a:rPr>
              <a:t>W</a:t>
            </a:r>
            <a:r>
              <a:rPr lang="en-US" sz="2000" baseline="-25000" dirty="0">
                <a:latin typeface="Gill Sans Light"/>
                <a:ea typeface="Microsoft JhengHei" panose="020B0604030504040204" pitchFamily="34" charset="-120"/>
                <a:cs typeface="Gill Sans Light"/>
              </a:rPr>
              <a:t>2</a:t>
            </a:r>
            <a:endParaRPr lang="en-US" sz="2000" dirty="0">
              <a:latin typeface="Gill Sans Light"/>
              <a:ea typeface="Microsoft JhengHei" panose="020B0604030504040204" pitchFamily="34" charset="-120"/>
              <a:cs typeface="Gill Sans Light"/>
            </a:endParaRPr>
          </a:p>
        </p:txBody>
      </p:sp>
      <p:sp>
        <p:nvSpPr>
          <p:cNvPr id="92" name="TextBox 91"/>
          <p:cNvSpPr txBox="1"/>
          <p:nvPr/>
        </p:nvSpPr>
        <p:spPr>
          <a:xfrm>
            <a:off x="5683999" y="5203615"/>
            <a:ext cx="613659" cy="439674"/>
          </a:xfrm>
          <a:prstGeom prst="rect">
            <a:avLst/>
          </a:prstGeom>
          <a:noFill/>
          <a:effectLst/>
        </p:spPr>
        <p:txBody>
          <a:bodyPr wrap="none" lIns="130622" tIns="65311" rIns="130622" bIns="65311" rtlCol="0">
            <a:spAutoFit/>
          </a:bodyPr>
          <a:lstStyle/>
          <a:p>
            <a:r>
              <a:rPr lang="en-US" sz="2000" dirty="0">
                <a:latin typeface="Gill Sans Light"/>
                <a:ea typeface="Microsoft JhengHei" panose="020B0604030504040204" pitchFamily="34" charset="-120"/>
                <a:cs typeface="Gill Sans Light"/>
              </a:rPr>
              <a:t>W</a:t>
            </a:r>
            <a:r>
              <a:rPr lang="en-US" sz="2000" baseline="-25000" dirty="0">
                <a:latin typeface="Gill Sans Light"/>
                <a:ea typeface="Microsoft JhengHei" panose="020B0604030504040204" pitchFamily="34" charset="-120"/>
                <a:cs typeface="Gill Sans Light"/>
              </a:rPr>
              <a:t>3</a:t>
            </a:r>
            <a:endParaRPr lang="en-US" sz="2000" dirty="0">
              <a:latin typeface="Gill Sans Light"/>
              <a:ea typeface="Microsoft JhengHei" panose="020B0604030504040204" pitchFamily="34" charset="-120"/>
              <a:cs typeface="Gill Sans Light"/>
            </a:endParaRPr>
          </a:p>
        </p:txBody>
      </p:sp>
      <p:cxnSp>
        <p:nvCxnSpPr>
          <p:cNvPr id="93" name="Straight Arrow Connector 92"/>
          <p:cNvCxnSpPr/>
          <p:nvPr/>
        </p:nvCxnSpPr>
        <p:spPr>
          <a:xfrm>
            <a:off x="6172852" y="4180837"/>
            <a:ext cx="2132855" cy="0"/>
          </a:xfrm>
          <a:prstGeom prst="straightConnector1">
            <a:avLst/>
          </a:prstGeom>
          <a:ln w="76200">
            <a:tailEnd type="arrow"/>
          </a:ln>
          <a:effectLst/>
        </p:spPr>
        <p:style>
          <a:lnRef idx="2">
            <a:schemeClr val="accent1"/>
          </a:lnRef>
          <a:fillRef idx="0">
            <a:schemeClr val="accent1"/>
          </a:fillRef>
          <a:effectRef idx="1">
            <a:schemeClr val="accent1"/>
          </a:effectRef>
          <a:fontRef idx="minor">
            <a:schemeClr val="tx1"/>
          </a:fontRef>
        </p:style>
      </p:cxnSp>
      <p:pic>
        <p:nvPicPr>
          <p:cNvPr id="96" name="Picture 6" descr="http://www.clker.com/cliparts/8/4/4/1/11949839951455368809scissors_02.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780999">
            <a:off x="7430940" y="4864398"/>
            <a:ext cx="351581" cy="523202"/>
          </a:xfrm>
          <a:prstGeom prst="rect">
            <a:avLst/>
          </a:prstGeom>
          <a:noFill/>
          <a:extLst>
            <a:ext uri="{909E8E84-426E-40dd-AFC4-6F175D3DCCD1}">
              <a14:hiddenFill xmlns:a14="http://schemas.microsoft.com/office/drawing/2010/main">
                <a:solidFill>
                  <a:srgbClr val="FFFFFF"/>
                </a:solidFill>
              </a14:hiddenFill>
            </a:ext>
          </a:extLst>
        </p:spPr>
      </p:pic>
      <p:sp>
        <p:nvSpPr>
          <p:cNvPr id="98" name="Rectangle 97"/>
          <p:cNvSpPr/>
          <p:nvPr/>
        </p:nvSpPr>
        <p:spPr>
          <a:xfrm>
            <a:off x="1708252" y="4891746"/>
            <a:ext cx="1639873" cy="242608"/>
          </a:xfrm>
          <a:prstGeom prst="rect">
            <a:avLst/>
          </a:prstGeom>
          <a:solidFill>
            <a:srgbClr val="3AB68A">
              <a:alpha val="5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2500" dirty="0">
              <a:solidFill>
                <a:schemeClr val="tx1"/>
              </a:solidFill>
              <a:latin typeface="Gill Sans Light"/>
              <a:cs typeface="Gill Sans Light"/>
            </a:endParaRPr>
          </a:p>
        </p:txBody>
      </p:sp>
      <p:sp>
        <p:nvSpPr>
          <p:cNvPr id="99" name="Rectangle 98"/>
          <p:cNvSpPr/>
          <p:nvPr/>
        </p:nvSpPr>
        <p:spPr>
          <a:xfrm>
            <a:off x="1708253" y="4497359"/>
            <a:ext cx="819936" cy="242607"/>
          </a:xfrm>
          <a:prstGeom prst="rect">
            <a:avLst/>
          </a:prstGeom>
          <a:solidFill>
            <a:srgbClr val="4B4F8F">
              <a:alpha val="50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2500" dirty="0">
              <a:solidFill>
                <a:srgbClr val="000000"/>
              </a:solidFill>
              <a:latin typeface="Gill Sans Light"/>
              <a:cs typeface="Gill Sans Light"/>
            </a:endParaRPr>
          </a:p>
        </p:txBody>
      </p:sp>
      <p:sp>
        <p:nvSpPr>
          <p:cNvPr id="100" name="Rectangle 99"/>
          <p:cNvSpPr/>
          <p:nvPr/>
        </p:nvSpPr>
        <p:spPr>
          <a:xfrm>
            <a:off x="1708253" y="5286134"/>
            <a:ext cx="655253" cy="242608"/>
          </a:xfrm>
          <a:prstGeom prst="rect">
            <a:avLst/>
          </a:prstGeom>
          <a:solidFill>
            <a:srgbClr val="C14480">
              <a:alpha val="5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2500" dirty="0">
              <a:solidFill>
                <a:srgbClr val="000000"/>
              </a:solidFill>
              <a:latin typeface="Gill Sans Light"/>
              <a:cs typeface="Gill Sans Light"/>
            </a:endParaRPr>
          </a:p>
        </p:txBody>
      </p:sp>
      <p:cxnSp>
        <p:nvCxnSpPr>
          <p:cNvPr id="101" name="Straight Connector 100"/>
          <p:cNvCxnSpPr/>
          <p:nvPr/>
        </p:nvCxnSpPr>
        <p:spPr>
          <a:xfrm>
            <a:off x="3348125" y="4175719"/>
            <a:ext cx="0" cy="1650555"/>
          </a:xfrm>
          <a:prstGeom prst="line">
            <a:avLst/>
          </a:prstGeom>
          <a:ln w="57150" cmpd="sng">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02" name="Group 101"/>
          <p:cNvGrpSpPr>
            <a:grpSpLocks noChangeAspect="1"/>
          </p:cNvGrpSpPr>
          <p:nvPr/>
        </p:nvGrpSpPr>
        <p:grpSpPr>
          <a:xfrm>
            <a:off x="1219400" y="4175721"/>
            <a:ext cx="2664899" cy="1462452"/>
            <a:chOff x="381000" y="4579350"/>
            <a:chExt cx="4263838" cy="1754942"/>
          </a:xfrm>
        </p:grpSpPr>
        <p:sp>
          <p:nvSpPr>
            <p:cNvPr id="103" name="TextBox 102"/>
            <p:cNvSpPr txBox="1"/>
            <p:nvPr/>
          </p:nvSpPr>
          <p:spPr>
            <a:xfrm>
              <a:off x="381000" y="4860149"/>
              <a:ext cx="981854" cy="527609"/>
            </a:xfrm>
            <a:prstGeom prst="rect">
              <a:avLst/>
            </a:prstGeom>
            <a:noFill/>
            <a:effectLst/>
          </p:spPr>
          <p:txBody>
            <a:bodyPr wrap="none" lIns="130622" tIns="65311" rIns="130622" bIns="65311" rtlCol="0">
              <a:spAutoFit/>
            </a:bodyPr>
            <a:lstStyle/>
            <a:p>
              <a:r>
                <a:rPr lang="en-US" sz="2000" dirty="0">
                  <a:latin typeface="Gill Sans Light"/>
                  <a:ea typeface="Microsoft JhengHei" panose="020B0604030504040204" pitchFamily="34" charset="-120"/>
                  <a:cs typeface="Gill Sans Light"/>
                </a:rPr>
                <a:t>W</a:t>
              </a:r>
              <a:r>
                <a:rPr lang="en-US" sz="2000" baseline="-25000" dirty="0">
                  <a:latin typeface="Gill Sans Light"/>
                  <a:ea typeface="Microsoft JhengHei" panose="020B0604030504040204" pitchFamily="34" charset="-120"/>
                  <a:cs typeface="Gill Sans Light"/>
                </a:rPr>
                <a:t>1</a:t>
              </a:r>
            </a:p>
          </p:txBody>
        </p:sp>
        <p:sp>
          <p:nvSpPr>
            <p:cNvPr id="104" name="TextBox 103"/>
            <p:cNvSpPr txBox="1"/>
            <p:nvPr/>
          </p:nvSpPr>
          <p:spPr>
            <a:xfrm>
              <a:off x="381000" y="5333415"/>
              <a:ext cx="981854" cy="527609"/>
            </a:xfrm>
            <a:prstGeom prst="rect">
              <a:avLst/>
            </a:prstGeom>
            <a:noFill/>
            <a:effectLst/>
          </p:spPr>
          <p:txBody>
            <a:bodyPr wrap="none" lIns="130622" tIns="65311" rIns="130622" bIns="65311" rtlCol="0">
              <a:spAutoFit/>
            </a:bodyPr>
            <a:lstStyle/>
            <a:p>
              <a:r>
                <a:rPr lang="en-US" sz="2000" dirty="0">
                  <a:latin typeface="Gill Sans Light"/>
                  <a:ea typeface="Microsoft JhengHei" panose="020B0604030504040204" pitchFamily="34" charset="-120"/>
                  <a:cs typeface="Gill Sans Light"/>
                </a:rPr>
                <a:t>W</a:t>
              </a:r>
              <a:r>
                <a:rPr lang="en-US" sz="2000" baseline="-25000" dirty="0">
                  <a:latin typeface="Gill Sans Light"/>
                  <a:ea typeface="Microsoft JhengHei" panose="020B0604030504040204" pitchFamily="34" charset="-120"/>
                  <a:cs typeface="Gill Sans Light"/>
                </a:rPr>
                <a:t>2</a:t>
              </a:r>
              <a:endParaRPr lang="en-US" sz="2000" dirty="0">
                <a:latin typeface="Gill Sans Light"/>
                <a:ea typeface="Microsoft JhengHei" panose="020B0604030504040204" pitchFamily="34" charset="-120"/>
                <a:cs typeface="Gill Sans Light"/>
              </a:endParaRPr>
            </a:p>
          </p:txBody>
        </p:sp>
        <p:sp>
          <p:nvSpPr>
            <p:cNvPr id="105" name="TextBox 104"/>
            <p:cNvSpPr txBox="1"/>
            <p:nvPr/>
          </p:nvSpPr>
          <p:spPr>
            <a:xfrm>
              <a:off x="381000" y="5806683"/>
              <a:ext cx="981854" cy="527609"/>
            </a:xfrm>
            <a:prstGeom prst="rect">
              <a:avLst/>
            </a:prstGeom>
            <a:noFill/>
            <a:effectLst/>
          </p:spPr>
          <p:txBody>
            <a:bodyPr wrap="none" lIns="130622" tIns="65311" rIns="130622" bIns="65311" rtlCol="0">
              <a:spAutoFit/>
            </a:bodyPr>
            <a:lstStyle/>
            <a:p>
              <a:r>
                <a:rPr lang="en-US" sz="2000" dirty="0">
                  <a:latin typeface="Gill Sans Light"/>
                  <a:ea typeface="Microsoft JhengHei" panose="020B0604030504040204" pitchFamily="34" charset="-120"/>
                  <a:cs typeface="Gill Sans Light"/>
                </a:rPr>
                <a:t>W</a:t>
              </a:r>
              <a:r>
                <a:rPr lang="en-US" sz="2000" baseline="-25000" dirty="0">
                  <a:latin typeface="Gill Sans Light"/>
                  <a:ea typeface="Microsoft JhengHei" panose="020B0604030504040204" pitchFamily="34" charset="-120"/>
                  <a:cs typeface="Gill Sans Light"/>
                </a:rPr>
                <a:t>3</a:t>
              </a:r>
              <a:endParaRPr lang="en-US" sz="2000" dirty="0">
                <a:latin typeface="Gill Sans Light"/>
                <a:ea typeface="Microsoft JhengHei" panose="020B0604030504040204" pitchFamily="34" charset="-120"/>
                <a:cs typeface="Gill Sans Light"/>
              </a:endParaRPr>
            </a:p>
          </p:txBody>
        </p:sp>
        <p:cxnSp>
          <p:nvCxnSpPr>
            <p:cNvPr id="106" name="Straight Arrow Connector 105"/>
            <p:cNvCxnSpPr/>
            <p:nvPr/>
          </p:nvCxnSpPr>
          <p:spPr>
            <a:xfrm>
              <a:off x="1163164" y="4579350"/>
              <a:ext cx="3481674" cy="0"/>
            </a:xfrm>
            <a:prstGeom prst="straightConnector1">
              <a:avLst/>
            </a:prstGeom>
            <a:ln w="76200">
              <a:tailEnd type="arrow"/>
            </a:ln>
            <a:effectLst/>
          </p:spPr>
          <p:style>
            <a:lnRef idx="2">
              <a:schemeClr val="accent1"/>
            </a:lnRef>
            <a:fillRef idx="0">
              <a:schemeClr val="accent1"/>
            </a:fillRef>
            <a:effectRef idx="1">
              <a:schemeClr val="accent1"/>
            </a:effectRef>
            <a:fontRef idx="minor">
              <a:schemeClr val="tx1"/>
            </a:fontRef>
          </p:style>
        </p:cxnSp>
      </p:grpSp>
      <p:pic>
        <p:nvPicPr>
          <p:cNvPr id="1026" name="Picture 2" descr="http://www.clker.com/cliparts/e/2/a/d/1206574733930851359Ryan_Taylor_Green_Tick.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6908" y="1893785"/>
            <a:ext cx="614542" cy="707438"/>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http://www.clker.com/cliparts/e/2/a/d/1206574733930851359Ryan_Taylor_Green_Tick.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4299" y="1874499"/>
            <a:ext cx="614542" cy="707438"/>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http://www.clker.com/cliparts/e/2/a/d/1206574733930851359Ryan_Taylor_Green_Tick.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9918" y="1893785"/>
            <a:ext cx="614542" cy="70743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http://www.clker.com/cliparts/e/2/a/d/1206574733930851359Ryan_Taylor_Green_Tick.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6353" y="1920647"/>
            <a:ext cx="614542" cy="707438"/>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 descr="http://www.clker.com/cliparts/e/2/a/d/1206574733930851359Ryan_Taylor_Green_Tick.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3744" y="1901361"/>
            <a:ext cx="614542" cy="707438"/>
          </a:xfrm>
          <a:prstGeom prst="rect">
            <a:avLst/>
          </a:prstGeom>
          <a:noFill/>
          <a:extLst>
            <a:ext uri="{909E8E84-426E-40dd-AFC4-6F175D3DCCD1}">
              <a14:hiddenFill xmlns:a14="http://schemas.microsoft.com/office/drawing/2010/main">
                <a:solidFill>
                  <a:srgbClr val="FFFFFF"/>
                </a:solidFill>
              </a14:hiddenFill>
            </a:ext>
          </a:extLst>
        </p:spPr>
      </p:pic>
      <p:sp>
        <p:nvSpPr>
          <p:cNvPr id="87" name="Rounded Rectangle 86"/>
          <p:cNvSpPr/>
          <p:nvPr/>
        </p:nvSpPr>
        <p:spPr>
          <a:xfrm>
            <a:off x="2047537" y="6011244"/>
            <a:ext cx="5132442" cy="840556"/>
          </a:xfrm>
          <a:prstGeom prst="roundRect">
            <a:avLst>
              <a:gd name="adj" fmla="val 3108"/>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smtClean="0">
                <a:solidFill>
                  <a:schemeClr val="bg1"/>
                </a:solidFill>
                <a:latin typeface="Gill Sans Light"/>
                <a:cs typeface="Gill Sans Light"/>
              </a:rPr>
              <a:t>Gain:</a:t>
            </a:r>
          </a:p>
          <a:p>
            <a:pPr algn="ctr"/>
            <a:r>
              <a:rPr lang="en-US" sz="2400" i="1" dirty="0" smtClean="0">
                <a:solidFill>
                  <a:schemeClr val="bg1"/>
                </a:solidFill>
                <a:latin typeface="Gill Sans Light"/>
                <a:cs typeface="Gill Sans Light"/>
              </a:rPr>
              <a:t>time(</a:t>
            </a:r>
            <a:r>
              <a:rPr lang="en-US" sz="2400" i="1" dirty="0" err="1" smtClean="0">
                <a:solidFill>
                  <a:schemeClr val="bg1"/>
                </a:solidFill>
                <a:latin typeface="Gill Sans Light"/>
                <a:cs typeface="Gill Sans Light"/>
              </a:rPr>
              <a:t>uncoded</a:t>
            </a:r>
            <a:r>
              <a:rPr lang="en-US" sz="2400" i="1" dirty="0" smtClean="0">
                <a:solidFill>
                  <a:schemeClr val="bg1"/>
                </a:solidFill>
                <a:latin typeface="Gill Sans Light"/>
                <a:cs typeface="Gill Sans Light"/>
              </a:rPr>
              <a:t>) = slowest node</a:t>
            </a:r>
          </a:p>
          <a:p>
            <a:pPr algn="ctr"/>
            <a:r>
              <a:rPr lang="en-US" sz="2400" i="1" dirty="0">
                <a:solidFill>
                  <a:schemeClr val="bg1"/>
                </a:solidFill>
                <a:latin typeface="Gill Sans Light"/>
                <a:cs typeface="Gill Sans Light"/>
              </a:rPr>
              <a:t>time</a:t>
            </a:r>
            <a:r>
              <a:rPr lang="en-US" sz="2400" i="1" dirty="0" smtClean="0">
                <a:solidFill>
                  <a:schemeClr val="bg1"/>
                </a:solidFill>
                <a:latin typeface="Gill Sans Light"/>
                <a:cs typeface="Gill Sans Light"/>
              </a:rPr>
              <a:t>(MDS coded) </a:t>
            </a:r>
            <a:r>
              <a:rPr lang="en-US" sz="2400" i="1" dirty="0">
                <a:solidFill>
                  <a:schemeClr val="bg1"/>
                </a:solidFill>
                <a:latin typeface="Gill Sans Light"/>
                <a:cs typeface="Gill Sans Light"/>
              </a:rPr>
              <a:t>= </a:t>
            </a:r>
            <a:r>
              <a:rPr lang="en-US" sz="2400" i="1" dirty="0" smtClean="0">
                <a:solidFill>
                  <a:schemeClr val="bg1"/>
                </a:solidFill>
                <a:latin typeface="Gill Sans Light"/>
                <a:cs typeface="Gill Sans Light"/>
              </a:rPr>
              <a:t>2</a:t>
            </a:r>
            <a:r>
              <a:rPr lang="en-US" sz="2400" i="1" baseline="30000" dirty="0" smtClean="0">
                <a:solidFill>
                  <a:schemeClr val="bg1"/>
                </a:solidFill>
                <a:latin typeface="Gill Sans Light"/>
                <a:cs typeface="Gill Sans Light"/>
              </a:rPr>
              <a:t>nd</a:t>
            </a:r>
            <a:r>
              <a:rPr lang="en-US" sz="2400" i="1" dirty="0" smtClean="0">
                <a:solidFill>
                  <a:schemeClr val="bg1"/>
                </a:solidFill>
                <a:latin typeface="Gill Sans Light"/>
                <a:cs typeface="Gill Sans Light"/>
              </a:rPr>
              <a:t> slowest node</a:t>
            </a:r>
            <a:endParaRPr lang="en-US" sz="2400" i="1" dirty="0">
              <a:solidFill>
                <a:schemeClr val="bg1"/>
              </a:solidFill>
              <a:latin typeface="Gill Sans Light"/>
              <a:cs typeface="Gill Sans Light"/>
            </a:endParaRPr>
          </a:p>
          <a:p>
            <a:pPr algn="ctr"/>
            <a:endParaRPr lang="en-US" sz="2400" i="1" dirty="0">
              <a:solidFill>
                <a:schemeClr val="bg1"/>
              </a:solidFill>
              <a:latin typeface="Gill Sans Light"/>
              <a:cs typeface="Gill Sans Light"/>
            </a:endParaRPr>
          </a:p>
        </p:txBody>
      </p:sp>
      <p:sp>
        <p:nvSpPr>
          <p:cNvPr id="97" name="Title 1"/>
          <p:cNvSpPr txBox="1">
            <a:spLocks/>
          </p:cNvSpPr>
          <p:nvPr/>
        </p:nvSpPr>
        <p:spPr>
          <a:xfrm>
            <a:off x="0" y="274638"/>
            <a:ext cx="9144000" cy="583134"/>
          </a:xfrm>
          <a:prstGeom prst="rect">
            <a:avLst/>
          </a:prstGeom>
          <a:solidFill>
            <a:schemeClr val="accent5">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000000"/>
                </a:solidFill>
                <a:latin typeface="Gill Sans Light"/>
                <a:cs typeface="Gill Sans Light"/>
              </a:rPr>
              <a:t>MDS-</a:t>
            </a:r>
            <a:r>
              <a:rPr lang="en-US" sz="2800" dirty="0" smtClean="0">
                <a:solidFill>
                  <a:srgbClr val="000000"/>
                </a:solidFill>
                <a:latin typeface="Gill Sans Light"/>
                <a:cs typeface="Gill Sans Light"/>
              </a:rPr>
              <a:t>coded Matrix Multiplication</a:t>
            </a:r>
            <a:endParaRPr lang="en-US" sz="2800" dirty="0">
              <a:solidFill>
                <a:srgbClr val="0000FF"/>
              </a:solidFill>
              <a:latin typeface="Gill Sans Light"/>
              <a:cs typeface="Gill Sans Light"/>
            </a:endParaRPr>
          </a:p>
        </p:txBody>
      </p:sp>
    </p:spTree>
    <p:extLst>
      <p:ext uri="{BB962C8B-B14F-4D97-AF65-F5344CB8AC3E}">
        <p14:creationId xmlns:p14="http://schemas.microsoft.com/office/powerpoint/2010/main" val="2858402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3000"/>
                                        <p:tgtEl>
                                          <p:spTgt spid="8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wipe(left)">
                                      <p:cBhvr>
                                        <p:cTn id="10" dur="8000"/>
                                        <p:tgtEl>
                                          <p:spTgt spid="8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wipe(left)">
                                      <p:cBhvr>
                                        <p:cTn id="13" dur="2000"/>
                                        <p:tgtEl>
                                          <p:spTgt spid="85"/>
                                        </p:tgtEl>
                                      </p:cBhvr>
                                    </p:animEffect>
                                  </p:childTnLst>
                                </p:cTn>
                              </p:par>
                              <p:par>
                                <p:cTn id="14" presetID="1" presetClass="entr" presetSubtype="0" fill="hold" nodeType="withEffect">
                                  <p:stCondLst>
                                    <p:cond delay="3000"/>
                                  </p:stCondLst>
                                  <p:childTnLst>
                                    <p:set>
                                      <p:cBhvr>
                                        <p:cTn id="15" dur="1" fill="hold">
                                          <p:stCondLst>
                                            <p:cond delay="0"/>
                                          </p:stCondLst>
                                        </p:cTn>
                                        <p:tgtEl>
                                          <p:spTgt spid="107"/>
                                        </p:tgtEl>
                                        <p:attrNameLst>
                                          <p:attrName>style.visibility</p:attrName>
                                        </p:attrNameLst>
                                      </p:cBhvr>
                                      <p:to>
                                        <p:strVal val="visible"/>
                                      </p:to>
                                    </p:set>
                                  </p:childTnLst>
                                </p:cTn>
                              </p:par>
                              <p:par>
                                <p:cTn id="16" presetID="1" presetClass="entr" presetSubtype="0" fill="hold" nodeType="withEffect">
                                  <p:stCondLst>
                                    <p:cond delay="3000"/>
                                  </p:stCondLst>
                                  <p:childTnLst>
                                    <p:set>
                                      <p:cBhvr>
                                        <p:cTn id="17" dur="1" fill="hold">
                                          <p:stCondLst>
                                            <p:cond delay="0"/>
                                          </p:stCondLst>
                                        </p:cTn>
                                        <p:tgtEl>
                                          <p:spTgt spid="95"/>
                                        </p:tgtEl>
                                        <p:attrNameLst>
                                          <p:attrName>style.visibility</p:attrName>
                                        </p:attrNameLst>
                                      </p:cBhvr>
                                      <p:to>
                                        <p:strVal val="visible"/>
                                      </p:to>
                                    </p:set>
                                  </p:childTnLst>
                                </p:cTn>
                              </p:par>
                              <p:par>
                                <p:cTn id="18" presetID="1" presetClass="entr" presetSubtype="0" fill="hold" grpId="0" nodeType="withEffect">
                                  <p:stCondLst>
                                    <p:cond delay="3000"/>
                                  </p:stCondLst>
                                  <p:childTnLst>
                                    <p:set>
                                      <p:cBhvr>
                                        <p:cTn id="19" dur="1" fill="hold">
                                          <p:stCondLst>
                                            <p:cond delay="0"/>
                                          </p:stCondLst>
                                        </p:cTn>
                                        <p:tgtEl>
                                          <p:spTgt spid="75"/>
                                        </p:tgtEl>
                                        <p:attrNameLst>
                                          <p:attrName>style.visibility</p:attrName>
                                        </p:attrNameLst>
                                      </p:cBhvr>
                                      <p:to>
                                        <p:strVal val="visible"/>
                                      </p:to>
                                    </p:set>
                                  </p:childTnLst>
                                </p:cTn>
                              </p:par>
                              <p:par>
                                <p:cTn id="20" presetID="1" presetClass="entr" presetSubtype="0" fill="hold" grpId="0" nodeType="withEffect">
                                  <p:stCondLst>
                                    <p:cond delay="3000"/>
                                  </p:stCondLst>
                                  <p:childTnLst>
                                    <p:set>
                                      <p:cBhvr>
                                        <p:cTn id="21" dur="1" fill="hold">
                                          <p:stCondLst>
                                            <p:cond delay="0"/>
                                          </p:stCondLst>
                                        </p:cTn>
                                        <p:tgtEl>
                                          <p:spTgt spid="76"/>
                                        </p:tgtEl>
                                        <p:attrNameLst>
                                          <p:attrName>style.visibility</p:attrName>
                                        </p:attrNameLst>
                                      </p:cBhvr>
                                      <p:to>
                                        <p:strVal val="visible"/>
                                      </p:to>
                                    </p:set>
                                  </p:childTnLst>
                                </p:cTn>
                              </p:par>
                              <p:par>
                                <p:cTn id="22" presetID="1" presetClass="entr" presetSubtype="0" fill="hold" nodeType="withEffect">
                                  <p:stCondLst>
                                    <p:cond delay="2000"/>
                                  </p:stCondLst>
                                  <p:childTnLst>
                                    <p:set>
                                      <p:cBhvr>
                                        <p:cTn id="23" dur="1" fill="hold">
                                          <p:stCondLst>
                                            <p:cond delay="0"/>
                                          </p:stCondLst>
                                        </p:cTn>
                                        <p:tgtEl>
                                          <p:spTgt spid="86"/>
                                        </p:tgtEl>
                                        <p:attrNameLst>
                                          <p:attrName>style.visibility</p:attrName>
                                        </p:attrNameLst>
                                      </p:cBhvr>
                                      <p:to>
                                        <p:strVal val="visible"/>
                                      </p:to>
                                    </p:set>
                                  </p:childTnLst>
                                </p:cTn>
                              </p:par>
                              <p:par>
                                <p:cTn id="24" presetID="1" presetClass="entr" presetSubtype="0" fill="hold" nodeType="withEffect">
                                  <p:stCondLst>
                                    <p:cond delay="5000"/>
                                  </p:stCondLst>
                                  <p:childTnLst>
                                    <p:set>
                                      <p:cBhvr>
                                        <p:cTn id="25" dur="1" fill="hold">
                                          <p:stCondLst>
                                            <p:cond delay="0"/>
                                          </p:stCondLst>
                                        </p:cTn>
                                        <p:tgtEl>
                                          <p:spTgt spid="9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2" presetClass="entr" presetSubtype="2" fill="hold" grpId="0" nodeType="click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additive="base">
                                        <p:cTn id="30" dur="500"/>
                                        <p:tgtEl>
                                          <p:spTgt spid="87"/>
                                        </p:tgtEl>
                                        <p:attrNameLst>
                                          <p:attrName>ppt_x</p:attrName>
                                        </p:attrNameLst>
                                      </p:cBhvr>
                                      <p:tavLst>
                                        <p:tav tm="0">
                                          <p:val>
                                            <p:strVal val="#ppt_x+#ppt_w*1.125000"/>
                                          </p:val>
                                        </p:tav>
                                        <p:tav tm="100000">
                                          <p:val>
                                            <p:strVal val="#ppt_x"/>
                                          </p:val>
                                        </p:tav>
                                      </p:tavLst>
                                    </p:anim>
                                    <p:animEffect transition="in" filter="wipe(left)">
                                      <p:cBhvr>
                                        <p:cTn id="3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84" grpId="0" animBg="1"/>
      <p:bldP spid="85" grpId="0" animBg="1"/>
      <p:bldP spid="88" grpId="0" animBg="1"/>
      <p:bldP spid="8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7941" t="20809" r="28268" b="22002"/>
          <a:stretch/>
        </p:blipFill>
        <p:spPr>
          <a:xfrm>
            <a:off x="2318869" y="1494118"/>
            <a:ext cx="4362822" cy="4273175"/>
          </a:xfrm>
          <a:prstGeom prst="rect">
            <a:avLst/>
          </a:prstGeom>
          <a:ln>
            <a:noFill/>
          </a:ln>
          <a:effectLst>
            <a:softEdge rad="112500"/>
          </a:effectLst>
        </p:spPr>
      </p:pic>
      <p:sp>
        <p:nvSpPr>
          <p:cNvPr id="4" name="Rounded Rectangle 3"/>
          <p:cNvSpPr/>
          <p:nvPr/>
        </p:nvSpPr>
        <p:spPr>
          <a:xfrm>
            <a:off x="7008613" y="2058032"/>
            <a:ext cx="2135388" cy="840556"/>
          </a:xfrm>
          <a:prstGeom prst="roundRect">
            <a:avLst>
              <a:gd name="adj" fmla="val 8888"/>
            </a:avLst>
          </a:prstGeom>
          <a:solidFill>
            <a:srgbClr val="2026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1"/>
                </a:solidFill>
                <a:latin typeface="Gill Sans Light"/>
                <a:cs typeface="Gill Sans Light"/>
              </a:rPr>
              <a:t>Stores the model</a:t>
            </a:r>
            <a:endParaRPr lang="en-US" sz="2000" dirty="0">
              <a:solidFill>
                <a:schemeClr val="bg1"/>
              </a:solidFill>
              <a:latin typeface="Gill Sans Light"/>
              <a:cs typeface="Gill Sans Light"/>
            </a:endParaRPr>
          </a:p>
        </p:txBody>
      </p:sp>
      <p:cxnSp>
        <p:nvCxnSpPr>
          <p:cNvPr id="6" name="Straight Arrow Connector 5"/>
          <p:cNvCxnSpPr>
            <a:stCxn id="4" idx="1"/>
          </p:cNvCxnSpPr>
          <p:nvPr/>
        </p:nvCxnSpPr>
        <p:spPr>
          <a:xfrm flipH="1">
            <a:off x="5021438" y="2478310"/>
            <a:ext cx="1987175" cy="5222"/>
          </a:xfrm>
          <a:prstGeom prst="straightConnector1">
            <a:avLst/>
          </a:prstGeom>
          <a:ln>
            <a:solidFill>
              <a:srgbClr val="C62E51"/>
            </a:solidFill>
            <a:tailEnd type="arrow"/>
          </a:ln>
        </p:spPr>
        <p:style>
          <a:lnRef idx="2">
            <a:schemeClr val="accent1"/>
          </a:lnRef>
          <a:fillRef idx="0">
            <a:schemeClr val="accent1"/>
          </a:fillRef>
          <a:effectRef idx="1">
            <a:schemeClr val="accent1"/>
          </a:effectRef>
          <a:fontRef idx="minor">
            <a:schemeClr val="tx1"/>
          </a:fontRef>
        </p:style>
      </p:cxnSp>
      <p:sp>
        <p:nvSpPr>
          <p:cNvPr id="7" name="Rounded Rectangle 6"/>
          <p:cNvSpPr/>
          <p:nvPr/>
        </p:nvSpPr>
        <p:spPr>
          <a:xfrm>
            <a:off x="2602751" y="6017444"/>
            <a:ext cx="3194425" cy="840556"/>
          </a:xfrm>
          <a:prstGeom prst="roundRect">
            <a:avLst>
              <a:gd name="adj" fmla="val 8888"/>
            </a:avLst>
          </a:prstGeom>
          <a:solidFill>
            <a:srgbClr val="2026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Gill Sans Light"/>
                <a:cs typeface="Gill Sans Light"/>
              </a:rPr>
              <a:t>Gradient Computations</a:t>
            </a:r>
            <a:endParaRPr lang="en-US" sz="2400" dirty="0">
              <a:solidFill>
                <a:schemeClr val="bg1"/>
              </a:solidFill>
              <a:latin typeface="Gill Sans Light"/>
              <a:cs typeface="Gill Sans Light"/>
            </a:endParaRPr>
          </a:p>
        </p:txBody>
      </p:sp>
      <p:cxnSp>
        <p:nvCxnSpPr>
          <p:cNvPr id="8" name="Straight Arrow Connector 7"/>
          <p:cNvCxnSpPr>
            <a:stCxn id="7" idx="0"/>
          </p:cNvCxnSpPr>
          <p:nvPr/>
        </p:nvCxnSpPr>
        <p:spPr>
          <a:xfrm flipH="1" flipV="1">
            <a:off x="2814094" y="5767293"/>
            <a:ext cx="1385870" cy="250151"/>
          </a:xfrm>
          <a:prstGeom prst="straightConnector1">
            <a:avLst/>
          </a:prstGeom>
          <a:ln>
            <a:solidFill>
              <a:srgbClr val="C62E5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7" idx="0"/>
          </p:cNvCxnSpPr>
          <p:nvPr/>
        </p:nvCxnSpPr>
        <p:spPr>
          <a:xfrm flipH="1" flipV="1">
            <a:off x="3910868" y="5767293"/>
            <a:ext cx="289096" cy="250151"/>
          </a:xfrm>
          <a:prstGeom prst="straightConnector1">
            <a:avLst/>
          </a:prstGeom>
          <a:ln>
            <a:solidFill>
              <a:srgbClr val="C62E5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7" idx="0"/>
          </p:cNvCxnSpPr>
          <p:nvPr/>
        </p:nvCxnSpPr>
        <p:spPr>
          <a:xfrm flipV="1">
            <a:off x="4199964" y="5767293"/>
            <a:ext cx="1817867" cy="250151"/>
          </a:xfrm>
          <a:prstGeom prst="straightConnector1">
            <a:avLst/>
          </a:prstGeom>
          <a:ln>
            <a:solidFill>
              <a:srgbClr val="C62E51"/>
            </a:solidFill>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486999"/>
            <a:ext cx="9144000" cy="1216295"/>
          </a:xfrm>
          <a:prstGeom prst="rect">
            <a:avLst/>
          </a:prstGeom>
          <a:solidFill>
            <a:srgbClr val="0C1268">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latin typeface="Gill Sans Light"/>
                <a:cs typeface="Gill Sans Light"/>
              </a:rPr>
              <a:t>Algorithm of choice: </a:t>
            </a:r>
            <a:r>
              <a:rPr lang="en-US" sz="4400" dirty="0" err="1" smtClean="0">
                <a:latin typeface="Gill Sans Light"/>
                <a:cs typeface="Gill Sans Light"/>
              </a:rPr>
              <a:t>minibatch</a:t>
            </a:r>
            <a:r>
              <a:rPr lang="en-US" sz="4400" dirty="0" smtClean="0">
                <a:latin typeface="Gill Sans Light"/>
                <a:cs typeface="Gill Sans Light"/>
              </a:rPr>
              <a:t> SGD</a:t>
            </a:r>
            <a:endParaRPr lang="en-US" sz="4400" dirty="0">
              <a:latin typeface="Gill Sans Light"/>
              <a:cs typeface="Gill Sans Light"/>
            </a:endParaRPr>
          </a:p>
        </p:txBody>
      </p:sp>
    </p:spTree>
    <p:extLst>
      <p:ext uri="{BB962C8B-B14F-4D97-AF65-F5344CB8AC3E}">
        <p14:creationId xmlns:p14="http://schemas.microsoft.com/office/powerpoint/2010/main" val="385342700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113"/>
          <p:cNvSpPr/>
          <p:nvPr/>
        </p:nvSpPr>
        <p:spPr>
          <a:xfrm>
            <a:off x="852554" y="1346595"/>
            <a:ext cx="707376" cy="222338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a:latin typeface="Gill Sans Light"/>
              <a:cs typeface="Gill Sans Light"/>
            </a:endParaRPr>
          </a:p>
        </p:txBody>
      </p:sp>
      <p:sp>
        <p:nvSpPr>
          <p:cNvPr id="125" name="Rectangle 124"/>
          <p:cNvSpPr/>
          <p:nvPr/>
        </p:nvSpPr>
        <p:spPr>
          <a:xfrm>
            <a:off x="901009" y="1393731"/>
            <a:ext cx="619125" cy="647700"/>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700" dirty="0">
                <a:solidFill>
                  <a:sysClr val="windowText" lastClr="000000"/>
                </a:solidFill>
                <a:latin typeface="Gill Sans Light"/>
                <a:cs typeface="Gill Sans Light"/>
              </a:rPr>
              <a:t>A</a:t>
            </a:r>
            <a:r>
              <a:rPr lang="en-US" sz="1700" baseline="-25000" dirty="0">
                <a:solidFill>
                  <a:sysClr val="windowText" lastClr="000000"/>
                </a:solidFill>
                <a:latin typeface="Gill Sans Light"/>
                <a:cs typeface="Gill Sans Light"/>
              </a:rPr>
              <a:t>1</a:t>
            </a:r>
          </a:p>
        </p:txBody>
      </p:sp>
      <p:sp>
        <p:nvSpPr>
          <p:cNvPr id="126" name="Rectangle 125"/>
          <p:cNvSpPr/>
          <p:nvPr/>
        </p:nvSpPr>
        <p:spPr>
          <a:xfrm>
            <a:off x="903025" y="2121617"/>
            <a:ext cx="619125" cy="647700"/>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700" dirty="0">
                <a:solidFill>
                  <a:sysClr val="windowText" lastClr="000000"/>
                </a:solidFill>
                <a:latin typeface="Gill Sans Light"/>
                <a:cs typeface="Gill Sans Light"/>
              </a:rPr>
              <a:t>A</a:t>
            </a:r>
            <a:r>
              <a:rPr lang="en-US" sz="1700" baseline="-25000" dirty="0">
                <a:solidFill>
                  <a:sysClr val="windowText" lastClr="000000"/>
                </a:solidFill>
                <a:latin typeface="Gill Sans Light"/>
                <a:cs typeface="Gill Sans Light"/>
              </a:rPr>
              <a:t>2</a:t>
            </a:r>
          </a:p>
        </p:txBody>
      </p:sp>
      <p:sp>
        <p:nvSpPr>
          <p:cNvPr id="127" name="TextBox 126"/>
          <p:cNvSpPr txBox="1"/>
          <p:nvPr/>
        </p:nvSpPr>
        <p:spPr>
          <a:xfrm>
            <a:off x="500771" y="2232720"/>
            <a:ext cx="222424" cy="339170"/>
          </a:xfrm>
          <a:prstGeom prst="rect">
            <a:avLst/>
          </a:prstGeom>
          <a:noFill/>
          <a:ln w="28575">
            <a:noFill/>
          </a:ln>
        </p:spPr>
        <p:txBody>
          <a:bodyPr wrap="square" lIns="76810" tIns="38405" rIns="76810" bIns="38405" rtlCol="0">
            <a:spAutoFit/>
          </a:bodyPr>
          <a:lstStyle/>
          <a:p>
            <a:r>
              <a:rPr lang="en-US" sz="1700" b="1" dirty="0">
                <a:latin typeface="Gill Sans Light"/>
                <a:cs typeface="Gill Sans Light"/>
              </a:rPr>
              <a:t>A</a:t>
            </a:r>
          </a:p>
        </p:txBody>
      </p:sp>
      <p:sp>
        <p:nvSpPr>
          <p:cNvPr id="128" name="Oval 127"/>
          <p:cNvSpPr/>
          <p:nvPr/>
        </p:nvSpPr>
        <p:spPr>
          <a:xfrm>
            <a:off x="1865562" y="2443412"/>
            <a:ext cx="640080"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W</a:t>
            </a:r>
            <a:r>
              <a:rPr lang="en-US" sz="1400" baseline="-25000" dirty="0">
                <a:solidFill>
                  <a:sysClr val="windowText" lastClr="000000"/>
                </a:solidFill>
                <a:latin typeface="Gill Sans Light"/>
                <a:cs typeface="Gill Sans Light"/>
              </a:rPr>
              <a:t>1</a:t>
            </a:r>
          </a:p>
        </p:txBody>
      </p:sp>
      <p:sp>
        <p:nvSpPr>
          <p:cNvPr id="130" name="Rectangle 129"/>
          <p:cNvSpPr/>
          <p:nvPr/>
        </p:nvSpPr>
        <p:spPr>
          <a:xfrm>
            <a:off x="1845842" y="3273045"/>
            <a:ext cx="404873" cy="316499"/>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a:solidFill>
                  <a:sysClr val="windowText" lastClr="000000"/>
                </a:solidFill>
                <a:latin typeface="Gill Sans Light"/>
                <a:cs typeface="Gill Sans Light"/>
              </a:rPr>
              <a:t>A</a:t>
            </a:r>
            <a:r>
              <a:rPr lang="en-US" sz="1300" baseline="-25000" dirty="0">
                <a:solidFill>
                  <a:sysClr val="windowText" lastClr="000000"/>
                </a:solidFill>
                <a:latin typeface="Gill Sans Light"/>
                <a:cs typeface="Gill Sans Light"/>
              </a:rPr>
              <a:t>1</a:t>
            </a:r>
          </a:p>
        </p:txBody>
      </p:sp>
      <p:sp>
        <p:nvSpPr>
          <p:cNvPr id="131" name="Oval 130"/>
          <p:cNvSpPr/>
          <p:nvPr/>
        </p:nvSpPr>
        <p:spPr>
          <a:xfrm>
            <a:off x="2809651" y="2458289"/>
            <a:ext cx="640080"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W</a:t>
            </a:r>
            <a:r>
              <a:rPr lang="en-US" sz="1400" baseline="-25000" dirty="0">
                <a:solidFill>
                  <a:sysClr val="windowText" lastClr="000000"/>
                </a:solidFill>
                <a:latin typeface="Gill Sans Light"/>
                <a:cs typeface="Gill Sans Light"/>
              </a:rPr>
              <a:t>2</a:t>
            </a:r>
          </a:p>
        </p:txBody>
      </p:sp>
      <p:cxnSp>
        <p:nvCxnSpPr>
          <p:cNvPr id="132" name="Straight Connector 131"/>
          <p:cNvCxnSpPr/>
          <p:nvPr/>
        </p:nvCxnSpPr>
        <p:spPr>
          <a:xfrm flipV="1">
            <a:off x="2190057" y="2027631"/>
            <a:ext cx="0" cy="410178"/>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V="1">
            <a:off x="2190057" y="2033232"/>
            <a:ext cx="1892939"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V="1">
            <a:off x="3131202" y="1783642"/>
            <a:ext cx="0" cy="2366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Oval 134"/>
          <p:cNvSpPr/>
          <p:nvPr/>
        </p:nvSpPr>
        <p:spPr>
          <a:xfrm>
            <a:off x="2811625" y="1166023"/>
            <a:ext cx="640080"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M</a:t>
            </a:r>
          </a:p>
        </p:txBody>
      </p:sp>
      <p:sp>
        <p:nvSpPr>
          <p:cNvPr id="136" name="Rectangle 135"/>
          <p:cNvSpPr/>
          <p:nvPr/>
        </p:nvSpPr>
        <p:spPr>
          <a:xfrm>
            <a:off x="2304556" y="3181942"/>
            <a:ext cx="227208" cy="508000"/>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a:solidFill>
                  <a:sysClr val="windowText" lastClr="000000"/>
                </a:solidFill>
                <a:latin typeface="Gill Sans Light"/>
                <a:cs typeface="Gill Sans Light"/>
              </a:rPr>
              <a:t>X</a:t>
            </a:r>
          </a:p>
        </p:txBody>
      </p:sp>
      <p:sp>
        <p:nvSpPr>
          <p:cNvPr id="137" name="Oval 136"/>
          <p:cNvSpPr/>
          <p:nvPr/>
        </p:nvSpPr>
        <p:spPr>
          <a:xfrm>
            <a:off x="3773715" y="2446553"/>
            <a:ext cx="640080"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W</a:t>
            </a:r>
            <a:r>
              <a:rPr lang="en-US" sz="1400" baseline="-25000" dirty="0">
                <a:solidFill>
                  <a:sysClr val="windowText" lastClr="000000"/>
                </a:solidFill>
                <a:latin typeface="Gill Sans Light"/>
                <a:cs typeface="Gill Sans Light"/>
              </a:rPr>
              <a:t>3</a:t>
            </a:r>
          </a:p>
        </p:txBody>
      </p:sp>
      <p:sp>
        <p:nvSpPr>
          <p:cNvPr id="138" name="Rectangle 137"/>
          <p:cNvSpPr/>
          <p:nvPr/>
        </p:nvSpPr>
        <p:spPr>
          <a:xfrm>
            <a:off x="903025" y="2849504"/>
            <a:ext cx="619125" cy="647700"/>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700" dirty="0">
                <a:solidFill>
                  <a:sysClr val="windowText" lastClr="000000"/>
                </a:solidFill>
                <a:latin typeface="Gill Sans Light"/>
                <a:cs typeface="Gill Sans Light"/>
              </a:rPr>
              <a:t>A</a:t>
            </a:r>
            <a:r>
              <a:rPr lang="en-US" sz="1700" baseline="-25000" dirty="0">
                <a:solidFill>
                  <a:sysClr val="windowText" lastClr="000000"/>
                </a:solidFill>
                <a:latin typeface="Gill Sans Light"/>
                <a:cs typeface="Gill Sans Light"/>
              </a:rPr>
              <a:t>3</a:t>
            </a:r>
          </a:p>
        </p:txBody>
      </p:sp>
      <p:sp>
        <p:nvSpPr>
          <p:cNvPr id="139" name="Rectangle 138"/>
          <p:cNvSpPr/>
          <p:nvPr/>
        </p:nvSpPr>
        <p:spPr>
          <a:xfrm>
            <a:off x="2778475" y="3265535"/>
            <a:ext cx="404873" cy="316499"/>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a:solidFill>
                  <a:sysClr val="windowText" lastClr="000000"/>
                </a:solidFill>
                <a:latin typeface="Gill Sans Light"/>
                <a:cs typeface="Gill Sans Light"/>
              </a:rPr>
              <a:t>A</a:t>
            </a:r>
            <a:r>
              <a:rPr lang="en-US" sz="1300" baseline="-25000" dirty="0">
                <a:solidFill>
                  <a:sysClr val="windowText" lastClr="000000"/>
                </a:solidFill>
                <a:latin typeface="Gill Sans Light"/>
                <a:cs typeface="Gill Sans Light"/>
              </a:rPr>
              <a:t>2</a:t>
            </a:r>
          </a:p>
        </p:txBody>
      </p:sp>
      <p:sp>
        <p:nvSpPr>
          <p:cNvPr id="140" name="Rectangle 139"/>
          <p:cNvSpPr/>
          <p:nvPr/>
        </p:nvSpPr>
        <p:spPr>
          <a:xfrm>
            <a:off x="3237189" y="3174433"/>
            <a:ext cx="227208" cy="508000"/>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a:solidFill>
                  <a:sysClr val="windowText" lastClr="000000"/>
                </a:solidFill>
                <a:latin typeface="Gill Sans Light"/>
                <a:cs typeface="Gill Sans Light"/>
              </a:rPr>
              <a:t>X</a:t>
            </a:r>
          </a:p>
        </p:txBody>
      </p:sp>
      <p:sp>
        <p:nvSpPr>
          <p:cNvPr id="142" name="Rectangle 141"/>
          <p:cNvSpPr/>
          <p:nvPr/>
        </p:nvSpPr>
        <p:spPr>
          <a:xfrm>
            <a:off x="3720250" y="3265535"/>
            <a:ext cx="404873" cy="316499"/>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a:solidFill>
                  <a:sysClr val="windowText" lastClr="000000"/>
                </a:solidFill>
                <a:latin typeface="Gill Sans Light"/>
                <a:cs typeface="Gill Sans Light"/>
              </a:rPr>
              <a:t>A</a:t>
            </a:r>
            <a:r>
              <a:rPr lang="en-US" sz="1300" baseline="-25000" dirty="0">
                <a:solidFill>
                  <a:sysClr val="windowText" lastClr="000000"/>
                </a:solidFill>
                <a:latin typeface="Gill Sans Light"/>
                <a:cs typeface="Gill Sans Light"/>
              </a:rPr>
              <a:t>3</a:t>
            </a:r>
          </a:p>
        </p:txBody>
      </p:sp>
      <p:sp>
        <p:nvSpPr>
          <p:cNvPr id="143" name="Rectangle 142"/>
          <p:cNvSpPr/>
          <p:nvPr/>
        </p:nvSpPr>
        <p:spPr>
          <a:xfrm>
            <a:off x="4178964" y="3174433"/>
            <a:ext cx="227208" cy="508000"/>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a:solidFill>
                  <a:sysClr val="windowText" lastClr="000000"/>
                </a:solidFill>
                <a:latin typeface="Gill Sans Light"/>
                <a:cs typeface="Gill Sans Light"/>
              </a:rPr>
              <a:t>X</a:t>
            </a:r>
          </a:p>
        </p:txBody>
      </p:sp>
      <p:cxnSp>
        <p:nvCxnSpPr>
          <p:cNvPr id="144" name="Straight Connector 143"/>
          <p:cNvCxnSpPr/>
          <p:nvPr/>
        </p:nvCxnSpPr>
        <p:spPr>
          <a:xfrm flipV="1">
            <a:off x="3130895" y="2003459"/>
            <a:ext cx="0" cy="439389"/>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V="1">
            <a:off x="4082996" y="2014659"/>
            <a:ext cx="0" cy="439389"/>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46" name="Rectangle 145"/>
          <p:cNvSpPr/>
          <p:nvPr/>
        </p:nvSpPr>
        <p:spPr>
          <a:xfrm>
            <a:off x="3583978" y="1198552"/>
            <a:ext cx="404873" cy="20168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000" dirty="0">
                <a:solidFill>
                  <a:sysClr val="windowText" lastClr="000000"/>
                </a:solidFill>
                <a:latin typeface="Gill Sans Light"/>
                <a:cs typeface="Gill Sans Light"/>
              </a:rPr>
              <a:t>A</a:t>
            </a:r>
            <a:r>
              <a:rPr lang="en-US" sz="1000" baseline="-25000" dirty="0">
                <a:solidFill>
                  <a:sysClr val="windowText" lastClr="000000"/>
                </a:solidFill>
                <a:latin typeface="Gill Sans Light"/>
                <a:cs typeface="Gill Sans Light"/>
              </a:rPr>
              <a:t>1</a:t>
            </a:r>
            <a:r>
              <a:rPr lang="en-US" sz="1000" dirty="0">
                <a:solidFill>
                  <a:sysClr val="windowText" lastClr="000000"/>
                </a:solidFill>
                <a:latin typeface="Gill Sans Light"/>
                <a:cs typeface="Gill Sans Light"/>
              </a:rPr>
              <a:t>X</a:t>
            </a:r>
            <a:endParaRPr lang="en-US" sz="1000" baseline="-25000" dirty="0">
              <a:solidFill>
                <a:sysClr val="windowText" lastClr="000000"/>
              </a:solidFill>
              <a:latin typeface="Gill Sans Light"/>
              <a:cs typeface="Gill Sans Light"/>
            </a:endParaRPr>
          </a:p>
        </p:txBody>
      </p:sp>
      <p:sp>
        <p:nvSpPr>
          <p:cNvPr id="147" name="Rectangle 146"/>
          <p:cNvSpPr/>
          <p:nvPr/>
        </p:nvSpPr>
        <p:spPr>
          <a:xfrm>
            <a:off x="3583978" y="1450135"/>
            <a:ext cx="404873" cy="20168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000" dirty="0">
                <a:solidFill>
                  <a:sysClr val="windowText" lastClr="000000"/>
                </a:solidFill>
                <a:latin typeface="Gill Sans Light"/>
                <a:cs typeface="Gill Sans Light"/>
              </a:rPr>
              <a:t>A</a:t>
            </a:r>
            <a:r>
              <a:rPr lang="en-US" sz="1000" baseline="-25000" dirty="0">
                <a:solidFill>
                  <a:sysClr val="windowText" lastClr="000000"/>
                </a:solidFill>
                <a:latin typeface="Gill Sans Light"/>
                <a:cs typeface="Gill Sans Light"/>
              </a:rPr>
              <a:t>2</a:t>
            </a:r>
            <a:r>
              <a:rPr lang="en-US" sz="1000" dirty="0">
                <a:solidFill>
                  <a:sysClr val="windowText" lastClr="000000"/>
                </a:solidFill>
                <a:latin typeface="Gill Sans Light"/>
                <a:cs typeface="Gill Sans Light"/>
              </a:rPr>
              <a:t>X</a:t>
            </a:r>
            <a:endParaRPr lang="en-US" sz="1000" baseline="-25000" dirty="0">
              <a:solidFill>
                <a:sysClr val="windowText" lastClr="000000"/>
              </a:solidFill>
              <a:latin typeface="Gill Sans Light"/>
              <a:cs typeface="Gill Sans Light"/>
            </a:endParaRPr>
          </a:p>
        </p:txBody>
      </p:sp>
      <p:sp>
        <p:nvSpPr>
          <p:cNvPr id="148" name="Rectangle 147"/>
          <p:cNvSpPr/>
          <p:nvPr/>
        </p:nvSpPr>
        <p:spPr>
          <a:xfrm>
            <a:off x="3583978" y="1692946"/>
            <a:ext cx="404873" cy="201686"/>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000" dirty="0">
                <a:solidFill>
                  <a:sysClr val="windowText" lastClr="000000"/>
                </a:solidFill>
                <a:latin typeface="Gill Sans Light"/>
                <a:cs typeface="Gill Sans Light"/>
              </a:rPr>
              <a:t>A</a:t>
            </a:r>
            <a:r>
              <a:rPr lang="en-US" sz="1000" baseline="-25000" dirty="0">
                <a:solidFill>
                  <a:sysClr val="windowText" lastClr="000000"/>
                </a:solidFill>
                <a:latin typeface="Gill Sans Light"/>
                <a:cs typeface="Gill Sans Light"/>
              </a:rPr>
              <a:t>3</a:t>
            </a:r>
            <a:r>
              <a:rPr lang="en-US" sz="1000" dirty="0">
                <a:solidFill>
                  <a:sysClr val="windowText" lastClr="000000"/>
                </a:solidFill>
                <a:latin typeface="Gill Sans Light"/>
                <a:cs typeface="Gill Sans Light"/>
              </a:rPr>
              <a:t>X</a:t>
            </a:r>
            <a:endParaRPr lang="en-US" sz="1000" baseline="-25000" dirty="0">
              <a:solidFill>
                <a:sysClr val="windowText" lastClr="000000"/>
              </a:solidFill>
              <a:latin typeface="Gill Sans Light"/>
              <a:cs typeface="Gill Sans Light"/>
            </a:endParaRPr>
          </a:p>
        </p:txBody>
      </p:sp>
      <p:sp>
        <p:nvSpPr>
          <p:cNvPr id="149" name="TextBox 148"/>
          <p:cNvSpPr txBox="1"/>
          <p:nvPr/>
        </p:nvSpPr>
        <p:spPr>
          <a:xfrm>
            <a:off x="4061877" y="1362285"/>
            <a:ext cx="465369" cy="339170"/>
          </a:xfrm>
          <a:prstGeom prst="rect">
            <a:avLst/>
          </a:prstGeom>
          <a:noFill/>
          <a:ln w="28575">
            <a:noFill/>
          </a:ln>
        </p:spPr>
        <p:txBody>
          <a:bodyPr wrap="square" lIns="76810" tIns="38405" rIns="76810" bIns="38405" rtlCol="0">
            <a:spAutoFit/>
          </a:bodyPr>
          <a:lstStyle/>
          <a:p>
            <a:r>
              <a:rPr lang="en-US" sz="1700" b="1">
                <a:latin typeface="Gill Sans Light"/>
                <a:cs typeface="Gill Sans Light"/>
              </a:rPr>
              <a:t>AX</a:t>
            </a:r>
            <a:endParaRPr lang="en-US" sz="1700" b="1" dirty="0">
              <a:latin typeface="Gill Sans Light"/>
              <a:cs typeface="Gill Sans Light"/>
            </a:endParaRPr>
          </a:p>
        </p:txBody>
      </p:sp>
      <p:sp>
        <p:nvSpPr>
          <p:cNvPr id="150" name="Rectangle 149"/>
          <p:cNvSpPr/>
          <p:nvPr/>
        </p:nvSpPr>
        <p:spPr>
          <a:xfrm>
            <a:off x="3551325" y="1155203"/>
            <a:ext cx="481339" cy="79598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dirty="0">
              <a:latin typeface="Gill Sans Light"/>
              <a:cs typeface="Gill Sans Light"/>
            </a:endParaRPr>
          </a:p>
        </p:txBody>
      </p:sp>
      <p:sp>
        <p:nvSpPr>
          <p:cNvPr id="47" name="TextBox 46"/>
          <p:cNvSpPr txBox="1"/>
          <p:nvPr/>
        </p:nvSpPr>
        <p:spPr>
          <a:xfrm>
            <a:off x="4826839" y="2232720"/>
            <a:ext cx="222424" cy="339170"/>
          </a:xfrm>
          <a:prstGeom prst="rect">
            <a:avLst/>
          </a:prstGeom>
          <a:noFill/>
          <a:ln w="28575">
            <a:noFill/>
          </a:ln>
        </p:spPr>
        <p:txBody>
          <a:bodyPr wrap="square" lIns="76810" tIns="38405" rIns="76810" bIns="38405" rtlCol="0">
            <a:spAutoFit/>
          </a:bodyPr>
          <a:lstStyle/>
          <a:p>
            <a:r>
              <a:rPr lang="en-US" sz="1700" b="1" dirty="0">
                <a:latin typeface="Gill Sans Light"/>
                <a:cs typeface="Gill Sans Light"/>
              </a:rPr>
              <a:t>A</a:t>
            </a:r>
          </a:p>
        </p:txBody>
      </p:sp>
      <p:sp>
        <p:nvSpPr>
          <p:cNvPr id="48" name="Oval 47"/>
          <p:cNvSpPr/>
          <p:nvPr/>
        </p:nvSpPr>
        <p:spPr>
          <a:xfrm>
            <a:off x="6090030" y="2443412"/>
            <a:ext cx="640080"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W</a:t>
            </a:r>
            <a:r>
              <a:rPr lang="en-US" sz="1400" baseline="-25000" dirty="0">
                <a:solidFill>
                  <a:sysClr val="windowText" lastClr="000000"/>
                </a:solidFill>
                <a:latin typeface="Gill Sans Light"/>
                <a:cs typeface="Gill Sans Light"/>
              </a:rPr>
              <a:t>1</a:t>
            </a:r>
          </a:p>
        </p:txBody>
      </p:sp>
      <p:sp>
        <p:nvSpPr>
          <p:cNvPr id="49" name="Rectangle 48"/>
          <p:cNvSpPr/>
          <p:nvPr/>
        </p:nvSpPr>
        <p:spPr>
          <a:xfrm>
            <a:off x="6044910" y="3174433"/>
            <a:ext cx="404873" cy="508000"/>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a:solidFill>
                  <a:sysClr val="windowText" lastClr="000000"/>
                </a:solidFill>
                <a:latin typeface="Gill Sans Light"/>
                <a:cs typeface="Gill Sans Light"/>
              </a:rPr>
              <a:t>A</a:t>
            </a:r>
            <a:r>
              <a:rPr lang="en-US" sz="1300" baseline="-25000" dirty="0">
                <a:solidFill>
                  <a:sysClr val="windowText" lastClr="000000"/>
                </a:solidFill>
                <a:latin typeface="Gill Sans Light"/>
                <a:cs typeface="Gill Sans Light"/>
              </a:rPr>
              <a:t>1</a:t>
            </a:r>
          </a:p>
        </p:txBody>
      </p:sp>
      <p:sp>
        <p:nvSpPr>
          <p:cNvPr id="50" name="Oval 49"/>
          <p:cNvSpPr/>
          <p:nvPr/>
        </p:nvSpPr>
        <p:spPr>
          <a:xfrm>
            <a:off x="7021419" y="2458289"/>
            <a:ext cx="640080"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W</a:t>
            </a:r>
            <a:r>
              <a:rPr lang="en-US" sz="1400" baseline="-25000" dirty="0">
                <a:solidFill>
                  <a:sysClr val="windowText" lastClr="000000"/>
                </a:solidFill>
                <a:latin typeface="Gill Sans Light"/>
                <a:cs typeface="Gill Sans Light"/>
              </a:rPr>
              <a:t>2</a:t>
            </a:r>
          </a:p>
        </p:txBody>
      </p:sp>
      <p:cxnSp>
        <p:nvCxnSpPr>
          <p:cNvPr id="51" name="Straight Connector 50"/>
          <p:cNvCxnSpPr/>
          <p:nvPr/>
        </p:nvCxnSpPr>
        <p:spPr>
          <a:xfrm flipV="1">
            <a:off x="6389125" y="2027631"/>
            <a:ext cx="0" cy="410178"/>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6389125" y="2033232"/>
            <a:ext cx="1892939" cy="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7330270" y="1783642"/>
            <a:ext cx="0" cy="2366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7010693" y="1166023"/>
            <a:ext cx="640080"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M</a:t>
            </a:r>
          </a:p>
        </p:txBody>
      </p:sp>
      <p:sp>
        <p:nvSpPr>
          <p:cNvPr id="57" name="Rectangle 56"/>
          <p:cNvSpPr/>
          <p:nvPr/>
        </p:nvSpPr>
        <p:spPr>
          <a:xfrm>
            <a:off x="6503624" y="3181942"/>
            <a:ext cx="227208" cy="508000"/>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a:solidFill>
                  <a:sysClr val="windowText" lastClr="000000"/>
                </a:solidFill>
                <a:latin typeface="Gill Sans Light"/>
                <a:cs typeface="Gill Sans Light"/>
              </a:rPr>
              <a:t>X</a:t>
            </a:r>
          </a:p>
        </p:txBody>
      </p:sp>
      <p:sp>
        <p:nvSpPr>
          <p:cNvPr id="58" name="Oval 57"/>
          <p:cNvSpPr/>
          <p:nvPr/>
        </p:nvSpPr>
        <p:spPr>
          <a:xfrm>
            <a:off x="7972783" y="2446553"/>
            <a:ext cx="640080"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W</a:t>
            </a:r>
            <a:r>
              <a:rPr lang="en-US" sz="1400" baseline="-25000" dirty="0">
                <a:solidFill>
                  <a:sysClr val="windowText" lastClr="000000"/>
                </a:solidFill>
                <a:latin typeface="Gill Sans Light"/>
                <a:cs typeface="Gill Sans Light"/>
              </a:rPr>
              <a:t>3</a:t>
            </a:r>
          </a:p>
        </p:txBody>
      </p:sp>
      <p:sp>
        <p:nvSpPr>
          <p:cNvPr id="60" name="Rectangle 59"/>
          <p:cNvSpPr/>
          <p:nvPr/>
        </p:nvSpPr>
        <p:spPr>
          <a:xfrm>
            <a:off x="6977543" y="3174433"/>
            <a:ext cx="404873" cy="508000"/>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a:solidFill>
                  <a:sysClr val="windowText" lastClr="000000"/>
                </a:solidFill>
                <a:latin typeface="Gill Sans Light"/>
                <a:cs typeface="Gill Sans Light"/>
              </a:rPr>
              <a:t>A</a:t>
            </a:r>
            <a:r>
              <a:rPr lang="en-US" sz="1300" baseline="-25000" dirty="0">
                <a:solidFill>
                  <a:sysClr val="windowText" lastClr="000000"/>
                </a:solidFill>
                <a:latin typeface="Gill Sans Light"/>
                <a:cs typeface="Gill Sans Light"/>
              </a:rPr>
              <a:t>2</a:t>
            </a:r>
          </a:p>
        </p:txBody>
      </p:sp>
      <p:sp>
        <p:nvSpPr>
          <p:cNvPr id="61" name="Rectangle 60"/>
          <p:cNvSpPr/>
          <p:nvPr/>
        </p:nvSpPr>
        <p:spPr>
          <a:xfrm>
            <a:off x="7436257" y="3174433"/>
            <a:ext cx="227208" cy="508000"/>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a:solidFill>
                  <a:sysClr val="windowText" lastClr="000000"/>
                </a:solidFill>
                <a:latin typeface="Gill Sans Light"/>
                <a:cs typeface="Gill Sans Light"/>
              </a:rPr>
              <a:t>X</a:t>
            </a:r>
          </a:p>
        </p:txBody>
      </p:sp>
      <p:sp>
        <p:nvSpPr>
          <p:cNvPr id="62" name="Rectangle 61"/>
          <p:cNvSpPr/>
          <p:nvPr/>
        </p:nvSpPr>
        <p:spPr>
          <a:xfrm>
            <a:off x="7783046" y="3202035"/>
            <a:ext cx="541145" cy="468265"/>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endParaRPr lang="en-US" sz="1300" baseline="-25000" dirty="0">
              <a:solidFill>
                <a:sysClr val="windowText" lastClr="000000"/>
              </a:solidFill>
              <a:latin typeface="Gill Sans Light"/>
              <a:cs typeface="Gill Sans Light"/>
            </a:endParaRPr>
          </a:p>
        </p:txBody>
      </p:sp>
      <p:sp>
        <p:nvSpPr>
          <p:cNvPr id="63" name="Rectangle 62"/>
          <p:cNvSpPr/>
          <p:nvPr/>
        </p:nvSpPr>
        <p:spPr>
          <a:xfrm>
            <a:off x="8378032" y="3174433"/>
            <a:ext cx="227208" cy="508000"/>
          </a:xfrm>
          <a:prstGeom prst="rect">
            <a:avLst/>
          </a:prstGeom>
          <a:solidFill>
            <a:schemeClr val="accent2">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300" dirty="0">
                <a:solidFill>
                  <a:sysClr val="windowText" lastClr="000000"/>
                </a:solidFill>
                <a:latin typeface="Gill Sans Light"/>
                <a:cs typeface="Gill Sans Light"/>
              </a:rPr>
              <a:t>X</a:t>
            </a:r>
          </a:p>
        </p:txBody>
      </p:sp>
      <p:cxnSp>
        <p:nvCxnSpPr>
          <p:cNvPr id="64" name="Straight Connector 63"/>
          <p:cNvCxnSpPr/>
          <p:nvPr/>
        </p:nvCxnSpPr>
        <p:spPr>
          <a:xfrm flipV="1">
            <a:off x="7329963" y="2003459"/>
            <a:ext cx="0" cy="439389"/>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8282064" y="2014659"/>
            <a:ext cx="0" cy="439389"/>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649039" y="1091703"/>
            <a:ext cx="0" cy="34077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7766355" y="3291440"/>
            <a:ext cx="637077" cy="264688"/>
          </a:xfrm>
          <a:prstGeom prst="rect">
            <a:avLst/>
          </a:prstGeom>
          <a:noFill/>
        </p:spPr>
        <p:txBody>
          <a:bodyPr wrap="square" lIns="64008" tIns="32004" rIns="64008" bIns="32004" rtlCol="0">
            <a:spAutoFit/>
          </a:bodyPr>
          <a:lstStyle/>
          <a:p>
            <a:r>
              <a:rPr lang="en-US" sz="1300" spc="-84" dirty="0">
                <a:solidFill>
                  <a:sysClr val="windowText" lastClr="000000"/>
                </a:solidFill>
                <a:latin typeface="Gill Sans Light"/>
                <a:cs typeface="Gill Sans Light"/>
              </a:rPr>
              <a:t>A</a:t>
            </a:r>
            <a:r>
              <a:rPr lang="en-US" sz="1300" spc="-84" baseline="-25000" dirty="0">
                <a:solidFill>
                  <a:sysClr val="windowText" lastClr="000000"/>
                </a:solidFill>
                <a:latin typeface="Gill Sans Light"/>
                <a:cs typeface="Gill Sans Light"/>
              </a:rPr>
              <a:t>1</a:t>
            </a:r>
            <a:r>
              <a:rPr lang="en-US" sz="1300" spc="-84" dirty="0">
                <a:solidFill>
                  <a:sysClr val="windowText" lastClr="000000"/>
                </a:solidFill>
                <a:latin typeface="Gill Sans Light"/>
                <a:cs typeface="Gill Sans Light"/>
              </a:rPr>
              <a:t>+A</a:t>
            </a:r>
            <a:r>
              <a:rPr lang="en-US" sz="1300" spc="-84" baseline="-25000" dirty="0">
                <a:solidFill>
                  <a:sysClr val="windowText" lastClr="000000"/>
                </a:solidFill>
                <a:latin typeface="Gill Sans Light"/>
                <a:cs typeface="Gill Sans Light"/>
              </a:rPr>
              <a:t>2</a:t>
            </a:r>
            <a:endParaRPr lang="en-US" sz="1300" spc="-84" dirty="0">
              <a:latin typeface="Gill Sans Light"/>
              <a:cs typeface="Gill Sans Light"/>
            </a:endParaRPr>
          </a:p>
        </p:txBody>
      </p:sp>
      <p:sp>
        <p:nvSpPr>
          <p:cNvPr id="75" name="Rectangle 74"/>
          <p:cNvSpPr/>
          <p:nvPr/>
        </p:nvSpPr>
        <p:spPr>
          <a:xfrm>
            <a:off x="7751122" y="1187263"/>
            <a:ext cx="404873" cy="314158"/>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000" dirty="0">
                <a:solidFill>
                  <a:sysClr val="windowText" lastClr="000000"/>
                </a:solidFill>
                <a:latin typeface="Gill Sans Light"/>
                <a:cs typeface="Gill Sans Light"/>
              </a:rPr>
              <a:t>A</a:t>
            </a:r>
            <a:r>
              <a:rPr lang="en-US" sz="1000" baseline="-25000" dirty="0">
                <a:solidFill>
                  <a:sysClr val="windowText" lastClr="000000"/>
                </a:solidFill>
                <a:latin typeface="Gill Sans Light"/>
                <a:cs typeface="Gill Sans Light"/>
              </a:rPr>
              <a:t>1</a:t>
            </a:r>
            <a:r>
              <a:rPr lang="en-US" sz="1000" dirty="0">
                <a:solidFill>
                  <a:sysClr val="windowText" lastClr="000000"/>
                </a:solidFill>
                <a:latin typeface="Gill Sans Light"/>
                <a:cs typeface="Gill Sans Light"/>
              </a:rPr>
              <a:t>X</a:t>
            </a:r>
            <a:endParaRPr lang="en-US" sz="1000" baseline="-25000" dirty="0">
              <a:solidFill>
                <a:sysClr val="windowText" lastClr="000000"/>
              </a:solidFill>
              <a:latin typeface="Gill Sans Light"/>
              <a:cs typeface="Gill Sans Light"/>
            </a:endParaRPr>
          </a:p>
        </p:txBody>
      </p:sp>
      <p:sp>
        <p:nvSpPr>
          <p:cNvPr id="76" name="Rectangle 75"/>
          <p:cNvSpPr/>
          <p:nvPr/>
        </p:nvSpPr>
        <p:spPr>
          <a:xfrm>
            <a:off x="7751122" y="1564604"/>
            <a:ext cx="404873" cy="301021"/>
          </a:xfrm>
          <a:prstGeom prst="rect">
            <a:avLst/>
          </a:prstGeom>
          <a:solidFill>
            <a:schemeClr val="accent4">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000" dirty="0">
                <a:solidFill>
                  <a:sysClr val="windowText" lastClr="000000"/>
                </a:solidFill>
                <a:latin typeface="Gill Sans Light"/>
                <a:cs typeface="Gill Sans Light"/>
              </a:rPr>
              <a:t>A</a:t>
            </a:r>
            <a:r>
              <a:rPr lang="en-US" sz="1000" baseline="-25000" dirty="0">
                <a:solidFill>
                  <a:sysClr val="windowText" lastClr="000000"/>
                </a:solidFill>
                <a:latin typeface="Gill Sans Light"/>
                <a:cs typeface="Gill Sans Light"/>
              </a:rPr>
              <a:t>2</a:t>
            </a:r>
            <a:r>
              <a:rPr lang="en-US" sz="1000" dirty="0">
                <a:solidFill>
                  <a:sysClr val="windowText" lastClr="000000"/>
                </a:solidFill>
                <a:latin typeface="Gill Sans Light"/>
                <a:cs typeface="Gill Sans Light"/>
              </a:rPr>
              <a:t>X</a:t>
            </a:r>
            <a:endParaRPr lang="en-US" sz="1000" baseline="-25000" dirty="0">
              <a:solidFill>
                <a:sysClr val="windowText" lastClr="000000"/>
              </a:solidFill>
              <a:latin typeface="Gill Sans Light"/>
              <a:cs typeface="Gill Sans Light"/>
            </a:endParaRPr>
          </a:p>
        </p:txBody>
      </p:sp>
      <p:sp>
        <p:nvSpPr>
          <p:cNvPr id="77" name="TextBox 76"/>
          <p:cNvSpPr txBox="1"/>
          <p:nvPr/>
        </p:nvSpPr>
        <p:spPr>
          <a:xfrm>
            <a:off x="8229022" y="1336885"/>
            <a:ext cx="465369" cy="339170"/>
          </a:xfrm>
          <a:prstGeom prst="rect">
            <a:avLst/>
          </a:prstGeom>
          <a:noFill/>
          <a:ln w="28575">
            <a:noFill/>
          </a:ln>
        </p:spPr>
        <p:txBody>
          <a:bodyPr wrap="square" lIns="76810" tIns="38405" rIns="76810" bIns="38405" rtlCol="0">
            <a:spAutoFit/>
          </a:bodyPr>
          <a:lstStyle/>
          <a:p>
            <a:r>
              <a:rPr lang="en-US" sz="1700" b="1">
                <a:latin typeface="Gill Sans Light"/>
                <a:cs typeface="Gill Sans Light"/>
              </a:rPr>
              <a:t>AX</a:t>
            </a:r>
            <a:endParaRPr lang="en-US" sz="1700" b="1" dirty="0">
              <a:latin typeface="Gill Sans Light"/>
              <a:cs typeface="Gill Sans Light"/>
            </a:endParaRPr>
          </a:p>
        </p:txBody>
      </p:sp>
      <p:sp>
        <p:nvSpPr>
          <p:cNvPr id="78" name="Rectangle 77"/>
          <p:cNvSpPr/>
          <p:nvPr/>
        </p:nvSpPr>
        <p:spPr>
          <a:xfrm>
            <a:off x="7718470" y="1129803"/>
            <a:ext cx="481339" cy="79598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dirty="0">
              <a:latin typeface="Gill Sans Light"/>
              <a:cs typeface="Gill Sans Light"/>
            </a:endParaRPr>
          </a:p>
        </p:txBody>
      </p:sp>
      <p:sp>
        <p:nvSpPr>
          <p:cNvPr id="79" name="Rectangle 78"/>
          <p:cNvSpPr/>
          <p:nvPr/>
        </p:nvSpPr>
        <p:spPr>
          <a:xfrm>
            <a:off x="5125618" y="1335638"/>
            <a:ext cx="707376" cy="2223389"/>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a:latin typeface="Gill Sans Light"/>
              <a:cs typeface="Gill Sans Light"/>
            </a:endParaRPr>
          </a:p>
        </p:txBody>
      </p:sp>
      <p:sp>
        <p:nvSpPr>
          <p:cNvPr id="80" name="Rectangle 79"/>
          <p:cNvSpPr/>
          <p:nvPr/>
        </p:nvSpPr>
        <p:spPr>
          <a:xfrm>
            <a:off x="5174072" y="1422558"/>
            <a:ext cx="619125" cy="999316"/>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700" dirty="0">
                <a:solidFill>
                  <a:sysClr val="windowText" lastClr="000000"/>
                </a:solidFill>
                <a:latin typeface="Gill Sans Light"/>
                <a:cs typeface="Gill Sans Light"/>
              </a:rPr>
              <a:t>A</a:t>
            </a:r>
            <a:r>
              <a:rPr lang="en-US" sz="1700" baseline="-25000" dirty="0">
                <a:solidFill>
                  <a:sysClr val="windowText" lastClr="000000"/>
                </a:solidFill>
                <a:latin typeface="Gill Sans Light"/>
                <a:cs typeface="Gill Sans Light"/>
              </a:rPr>
              <a:t>1</a:t>
            </a:r>
          </a:p>
        </p:txBody>
      </p:sp>
      <p:sp>
        <p:nvSpPr>
          <p:cNvPr id="81" name="Rectangle 80"/>
          <p:cNvSpPr/>
          <p:nvPr/>
        </p:nvSpPr>
        <p:spPr>
          <a:xfrm>
            <a:off x="5169743" y="2487427"/>
            <a:ext cx="619125" cy="999316"/>
          </a:xfrm>
          <a:prstGeom prst="rect">
            <a:avLst/>
          </a:prstGeom>
          <a:solidFill>
            <a:schemeClr val="accent5">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700" dirty="0">
                <a:solidFill>
                  <a:sysClr val="windowText" lastClr="000000"/>
                </a:solidFill>
                <a:latin typeface="Gill Sans Light"/>
                <a:cs typeface="Gill Sans Light"/>
              </a:rPr>
              <a:t>A</a:t>
            </a:r>
            <a:r>
              <a:rPr lang="en-US" sz="1700" baseline="-25000" dirty="0">
                <a:solidFill>
                  <a:sysClr val="windowText" lastClr="000000"/>
                </a:solidFill>
                <a:latin typeface="Gill Sans Light"/>
                <a:cs typeface="Gill Sans Light"/>
              </a:rPr>
              <a:t>2</a:t>
            </a:r>
          </a:p>
        </p:txBody>
      </p:sp>
      <p:sp>
        <p:nvSpPr>
          <p:cNvPr id="84" name="Rectangle 83"/>
          <p:cNvSpPr/>
          <p:nvPr/>
        </p:nvSpPr>
        <p:spPr>
          <a:xfrm>
            <a:off x="6172851" y="4502475"/>
            <a:ext cx="1007127" cy="237491"/>
          </a:xfrm>
          <a:prstGeom prst="rect">
            <a:avLst/>
          </a:prstGeom>
          <a:solidFill>
            <a:srgbClr val="4B4F8F">
              <a:alpha val="50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2500" dirty="0">
              <a:solidFill>
                <a:srgbClr val="000000"/>
              </a:solidFill>
              <a:latin typeface="Gill Sans Light"/>
              <a:cs typeface="Gill Sans Light"/>
            </a:endParaRPr>
          </a:p>
        </p:txBody>
      </p:sp>
      <p:sp>
        <p:nvSpPr>
          <p:cNvPr id="85" name="Rectangle 84"/>
          <p:cNvSpPr/>
          <p:nvPr/>
        </p:nvSpPr>
        <p:spPr>
          <a:xfrm>
            <a:off x="6172852" y="5291250"/>
            <a:ext cx="804691" cy="237492"/>
          </a:xfrm>
          <a:prstGeom prst="rect">
            <a:avLst/>
          </a:prstGeom>
          <a:solidFill>
            <a:srgbClr val="C14480">
              <a:alpha val="5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2500" dirty="0">
              <a:solidFill>
                <a:srgbClr val="000000"/>
              </a:solidFill>
              <a:latin typeface="Gill Sans Light"/>
              <a:cs typeface="Gill Sans Light"/>
            </a:endParaRPr>
          </a:p>
        </p:txBody>
      </p:sp>
      <p:cxnSp>
        <p:nvCxnSpPr>
          <p:cNvPr id="86" name="Straight Connector 85"/>
          <p:cNvCxnSpPr/>
          <p:nvPr/>
        </p:nvCxnSpPr>
        <p:spPr>
          <a:xfrm>
            <a:off x="7179979" y="4192888"/>
            <a:ext cx="0" cy="1650555"/>
          </a:xfrm>
          <a:prstGeom prst="line">
            <a:avLst/>
          </a:prstGeom>
          <a:ln w="57150" cmpd="sng">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8" name="Rectangle 87"/>
          <p:cNvSpPr>
            <a:spLocks noChangeAspect="1"/>
          </p:cNvSpPr>
          <p:nvPr/>
        </p:nvSpPr>
        <p:spPr>
          <a:xfrm>
            <a:off x="6172853" y="4879046"/>
            <a:ext cx="2119970" cy="268008"/>
          </a:xfrm>
          <a:prstGeom prst="rect">
            <a:avLst/>
          </a:prstGeom>
          <a:solidFill>
            <a:srgbClr val="3AB68A">
              <a:alpha val="5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sz="2500" dirty="0">
              <a:solidFill>
                <a:schemeClr val="tx1"/>
              </a:solidFill>
              <a:latin typeface="Gill Sans Light"/>
              <a:cs typeface="Gill Sans Light"/>
            </a:endParaRPr>
          </a:p>
        </p:txBody>
      </p:sp>
      <p:sp>
        <p:nvSpPr>
          <p:cNvPr id="90" name="TextBox 89"/>
          <p:cNvSpPr txBox="1"/>
          <p:nvPr/>
        </p:nvSpPr>
        <p:spPr>
          <a:xfrm>
            <a:off x="5683999" y="4414836"/>
            <a:ext cx="613659" cy="439674"/>
          </a:xfrm>
          <a:prstGeom prst="rect">
            <a:avLst/>
          </a:prstGeom>
          <a:noFill/>
          <a:effectLst/>
        </p:spPr>
        <p:txBody>
          <a:bodyPr wrap="none" lIns="130622" tIns="65311" rIns="130622" bIns="65311" rtlCol="0">
            <a:spAutoFit/>
          </a:bodyPr>
          <a:lstStyle/>
          <a:p>
            <a:r>
              <a:rPr lang="en-US" sz="2000" dirty="0">
                <a:latin typeface="Gill Sans Light"/>
                <a:ea typeface="Microsoft JhengHei" panose="020B0604030504040204" pitchFamily="34" charset="-120"/>
                <a:cs typeface="Gill Sans Light"/>
              </a:rPr>
              <a:t>W</a:t>
            </a:r>
            <a:r>
              <a:rPr lang="en-US" sz="2000" baseline="-25000" dirty="0">
                <a:latin typeface="Gill Sans Light"/>
                <a:ea typeface="Microsoft JhengHei" panose="020B0604030504040204" pitchFamily="34" charset="-120"/>
                <a:cs typeface="Gill Sans Light"/>
              </a:rPr>
              <a:t>1</a:t>
            </a:r>
          </a:p>
        </p:txBody>
      </p:sp>
      <p:sp>
        <p:nvSpPr>
          <p:cNvPr id="91" name="TextBox 90"/>
          <p:cNvSpPr txBox="1"/>
          <p:nvPr/>
        </p:nvSpPr>
        <p:spPr>
          <a:xfrm>
            <a:off x="5683999" y="4809225"/>
            <a:ext cx="613659" cy="439674"/>
          </a:xfrm>
          <a:prstGeom prst="rect">
            <a:avLst/>
          </a:prstGeom>
          <a:noFill/>
          <a:effectLst/>
        </p:spPr>
        <p:txBody>
          <a:bodyPr wrap="none" lIns="130622" tIns="65311" rIns="130622" bIns="65311" rtlCol="0">
            <a:spAutoFit/>
          </a:bodyPr>
          <a:lstStyle/>
          <a:p>
            <a:r>
              <a:rPr lang="en-US" sz="2000" dirty="0">
                <a:latin typeface="Gill Sans Light"/>
                <a:ea typeface="Microsoft JhengHei" panose="020B0604030504040204" pitchFamily="34" charset="-120"/>
                <a:cs typeface="Gill Sans Light"/>
              </a:rPr>
              <a:t>W</a:t>
            </a:r>
            <a:r>
              <a:rPr lang="en-US" sz="2000" baseline="-25000" dirty="0">
                <a:latin typeface="Gill Sans Light"/>
                <a:ea typeface="Microsoft JhengHei" panose="020B0604030504040204" pitchFamily="34" charset="-120"/>
                <a:cs typeface="Gill Sans Light"/>
              </a:rPr>
              <a:t>2</a:t>
            </a:r>
            <a:endParaRPr lang="en-US" sz="2000" dirty="0">
              <a:latin typeface="Gill Sans Light"/>
              <a:ea typeface="Microsoft JhengHei" panose="020B0604030504040204" pitchFamily="34" charset="-120"/>
              <a:cs typeface="Gill Sans Light"/>
            </a:endParaRPr>
          </a:p>
        </p:txBody>
      </p:sp>
      <p:sp>
        <p:nvSpPr>
          <p:cNvPr id="92" name="TextBox 91"/>
          <p:cNvSpPr txBox="1"/>
          <p:nvPr/>
        </p:nvSpPr>
        <p:spPr>
          <a:xfrm>
            <a:off x="5683999" y="5203615"/>
            <a:ext cx="613659" cy="439674"/>
          </a:xfrm>
          <a:prstGeom prst="rect">
            <a:avLst/>
          </a:prstGeom>
          <a:noFill/>
          <a:effectLst/>
        </p:spPr>
        <p:txBody>
          <a:bodyPr wrap="none" lIns="130622" tIns="65311" rIns="130622" bIns="65311" rtlCol="0">
            <a:spAutoFit/>
          </a:bodyPr>
          <a:lstStyle/>
          <a:p>
            <a:r>
              <a:rPr lang="en-US" sz="2000" dirty="0">
                <a:latin typeface="Gill Sans Light"/>
                <a:ea typeface="Microsoft JhengHei" panose="020B0604030504040204" pitchFamily="34" charset="-120"/>
                <a:cs typeface="Gill Sans Light"/>
              </a:rPr>
              <a:t>W</a:t>
            </a:r>
            <a:r>
              <a:rPr lang="en-US" sz="2000" baseline="-25000" dirty="0">
                <a:latin typeface="Gill Sans Light"/>
                <a:ea typeface="Microsoft JhengHei" panose="020B0604030504040204" pitchFamily="34" charset="-120"/>
                <a:cs typeface="Gill Sans Light"/>
              </a:rPr>
              <a:t>3</a:t>
            </a:r>
            <a:endParaRPr lang="en-US" sz="2000" dirty="0">
              <a:latin typeface="Gill Sans Light"/>
              <a:ea typeface="Microsoft JhengHei" panose="020B0604030504040204" pitchFamily="34" charset="-120"/>
              <a:cs typeface="Gill Sans Light"/>
            </a:endParaRPr>
          </a:p>
        </p:txBody>
      </p:sp>
      <p:cxnSp>
        <p:nvCxnSpPr>
          <p:cNvPr id="93" name="Straight Arrow Connector 92"/>
          <p:cNvCxnSpPr/>
          <p:nvPr/>
        </p:nvCxnSpPr>
        <p:spPr>
          <a:xfrm>
            <a:off x="6172852" y="4180837"/>
            <a:ext cx="2132855" cy="0"/>
          </a:xfrm>
          <a:prstGeom prst="straightConnector1">
            <a:avLst/>
          </a:prstGeom>
          <a:ln w="76200">
            <a:tailEnd type="arrow"/>
          </a:ln>
          <a:effectLst/>
        </p:spPr>
        <p:style>
          <a:lnRef idx="2">
            <a:schemeClr val="accent1"/>
          </a:lnRef>
          <a:fillRef idx="0">
            <a:schemeClr val="accent1"/>
          </a:fillRef>
          <a:effectRef idx="1">
            <a:schemeClr val="accent1"/>
          </a:effectRef>
          <a:fontRef idx="minor">
            <a:schemeClr val="tx1"/>
          </a:fontRef>
        </p:style>
      </p:cxnSp>
      <p:pic>
        <p:nvPicPr>
          <p:cNvPr id="96" name="Picture 6" descr="http://www.clker.com/cliparts/8/4/4/1/11949839951455368809scissors_02.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780999">
            <a:off x="7430940" y="4864398"/>
            <a:ext cx="351581" cy="523202"/>
          </a:xfrm>
          <a:prstGeom prst="rect">
            <a:avLst/>
          </a:prstGeom>
          <a:noFill/>
          <a:extLst>
            <a:ext uri="{909E8E84-426E-40dd-AFC4-6F175D3DCCD1}">
              <a14:hiddenFill xmlns:a14="http://schemas.microsoft.com/office/drawing/2010/main">
                <a:solidFill>
                  <a:srgbClr val="FFFFFF"/>
                </a:solidFill>
              </a14:hiddenFill>
            </a:ext>
          </a:extLst>
        </p:spPr>
      </p:pic>
      <p:sp>
        <p:nvSpPr>
          <p:cNvPr id="98" name="Rectangle 97"/>
          <p:cNvSpPr/>
          <p:nvPr/>
        </p:nvSpPr>
        <p:spPr>
          <a:xfrm>
            <a:off x="1708252" y="4891746"/>
            <a:ext cx="1639873" cy="242608"/>
          </a:xfrm>
          <a:prstGeom prst="rect">
            <a:avLst/>
          </a:prstGeom>
          <a:solidFill>
            <a:srgbClr val="3AB68A">
              <a:alpha val="5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2500" dirty="0">
              <a:solidFill>
                <a:schemeClr val="tx1"/>
              </a:solidFill>
              <a:latin typeface="Gill Sans Light"/>
              <a:cs typeface="Gill Sans Light"/>
            </a:endParaRPr>
          </a:p>
        </p:txBody>
      </p:sp>
      <p:sp>
        <p:nvSpPr>
          <p:cNvPr id="99" name="Rectangle 98"/>
          <p:cNvSpPr/>
          <p:nvPr/>
        </p:nvSpPr>
        <p:spPr>
          <a:xfrm>
            <a:off x="1708253" y="4497359"/>
            <a:ext cx="819936" cy="242607"/>
          </a:xfrm>
          <a:prstGeom prst="rect">
            <a:avLst/>
          </a:prstGeom>
          <a:solidFill>
            <a:srgbClr val="4B4F8F">
              <a:alpha val="50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2500" dirty="0">
              <a:solidFill>
                <a:srgbClr val="000000"/>
              </a:solidFill>
              <a:latin typeface="Gill Sans Light"/>
              <a:cs typeface="Gill Sans Light"/>
            </a:endParaRPr>
          </a:p>
        </p:txBody>
      </p:sp>
      <p:sp>
        <p:nvSpPr>
          <p:cNvPr id="100" name="Rectangle 99"/>
          <p:cNvSpPr/>
          <p:nvPr/>
        </p:nvSpPr>
        <p:spPr>
          <a:xfrm>
            <a:off x="1708253" y="5286134"/>
            <a:ext cx="655253" cy="242608"/>
          </a:xfrm>
          <a:prstGeom prst="rect">
            <a:avLst/>
          </a:prstGeom>
          <a:solidFill>
            <a:srgbClr val="C14480">
              <a:alpha val="5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lIns="130622" tIns="65311" rIns="130622" bIns="65311" rtlCol="0" anchor="ctr"/>
          <a:lstStyle/>
          <a:p>
            <a:pPr algn="ctr"/>
            <a:endParaRPr lang="en-US" sz="2500" dirty="0">
              <a:solidFill>
                <a:srgbClr val="000000"/>
              </a:solidFill>
              <a:latin typeface="Gill Sans Light"/>
              <a:cs typeface="Gill Sans Light"/>
            </a:endParaRPr>
          </a:p>
        </p:txBody>
      </p:sp>
      <p:cxnSp>
        <p:nvCxnSpPr>
          <p:cNvPr id="101" name="Straight Connector 100"/>
          <p:cNvCxnSpPr/>
          <p:nvPr/>
        </p:nvCxnSpPr>
        <p:spPr>
          <a:xfrm>
            <a:off x="3348125" y="4175719"/>
            <a:ext cx="0" cy="1650555"/>
          </a:xfrm>
          <a:prstGeom prst="line">
            <a:avLst/>
          </a:prstGeom>
          <a:ln w="57150" cmpd="sng">
            <a:solidFill>
              <a:schemeClr val="tx1">
                <a:lumMod val="65000"/>
                <a:lumOff val="35000"/>
              </a:schemeClr>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102" name="Group 101"/>
          <p:cNvGrpSpPr>
            <a:grpSpLocks noChangeAspect="1"/>
          </p:cNvGrpSpPr>
          <p:nvPr/>
        </p:nvGrpSpPr>
        <p:grpSpPr>
          <a:xfrm>
            <a:off x="1219400" y="4175721"/>
            <a:ext cx="2664899" cy="1462452"/>
            <a:chOff x="381000" y="4579350"/>
            <a:chExt cx="4263838" cy="1754942"/>
          </a:xfrm>
        </p:grpSpPr>
        <p:sp>
          <p:nvSpPr>
            <p:cNvPr id="103" name="TextBox 102"/>
            <p:cNvSpPr txBox="1"/>
            <p:nvPr/>
          </p:nvSpPr>
          <p:spPr>
            <a:xfrm>
              <a:off x="381000" y="4860149"/>
              <a:ext cx="981854" cy="527609"/>
            </a:xfrm>
            <a:prstGeom prst="rect">
              <a:avLst/>
            </a:prstGeom>
            <a:noFill/>
            <a:effectLst/>
          </p:spPr>
          <p:txBody>
            <a:bodyPr wrap="none" lIns="130622" tIns="65311" rIns="130622" bIns="65311" rtlCol="0">
              <a:spAutoFit/>
            </a:bodyPr>
            <a:lstStyle/>
            <a:p>
              <a:r>
                <a:rPr lang="en-US" sz="2000" dirty="0">
                  <a:latin typeface="Gill Sans Light"/>
                  <a:ea typeface="Microsoft JhengHei" panose="020B0604030504040204" pitchFamily="34" charset="-120"/>
                  <a:cs typeface="Gill Sans Light"/>
                </a:rPr>
                <a:t>W</a:t>
              </a:r>
              <a:r>
                <a:rPr lang="en-US" sz="2000" baseline="-25000" dirty="0">
                  <a:latin typeface="Gill Sans Light"/>
                  <a:ea typeface="Microsoft JhengHei" panose="020B0604030504040204" pitchFamily="34" charset="-120"/>
                  <a:cs typeface="Gill Sans Light"/>
                </a:rPr>
                <a:t>1</a:t>
              </a:r>
            </a:p>
          </p:txBody>
        </p:sp>
        <p:sp>
          <p:nvSpPr>
            <p:cNvPr id="104" name="TextBox 103"/>
            <p:cNvSpPr txBox="1"/>
            <p:nvPr/>
          </p:nvSpPr>
          <p:spPr>
            <a:xfrm>
              <a:off x="381000" y="5333415"/>
              <a:ext cx="981854" cy="527609"/>
            </a:xfrm>
            <a:prstGeom prst="rect">
              <a:avLst/>
            </a:prstGeom>
            <a:noFill/>
            <a:effectLst/>
          </p:spPr>
          <p:txBody>
            <a:bodyPr wrap="none" lIns="130622" tIns="65311" rIns="130622" bIns="65311" rtlCol="0">
              <a:spAutoFit/>
            </a:bodyPr>
            <a:lstStyle/>
            <a:p>
              <a:r>
                <a:rPr lang="en-US" sz="2000" dirty="0">
                  <a:latin typeface="Gill Sans Light"/>
                  <a:ea typeface="Microsoft JhengHei" panose="020B0604030504040204" pitchFamily="34" charset="-120"/>
                  <a:cs typeface="Gill Sans Light"/>
                </a:rPr>
                <a:t>W</a:t>
              </a:r>
              <a:r>
                <a:rPr lang="en-US" sz="2000" baseline="-25000" dirty="0">
                  <a:latin typeface="Gill Sans Light"/>
                  <a:ea typeface="Microsoft JhengHei" panose="020B0604030504040204" pitchFamily="34" charset="-120"/>
                  <a:cs typeface="Gill Sans Light"/>
                </a:rPr>
                <a:t>2</a:t>
              </a:r>
              <a:endParaRPr lang="en-US" sz="2000" dirty="0">
                <a:latin typeface="Gill Sans Light"/>
                <a:ea typeface="Microsoft JhengHei" panose="020B0604030504040204" pitchFamily="34" charset="-120"/>
                <a:cs typeface="Gill Sans Light"/>
              </a:endParaRPr>
            </a:p>
          </p:txBody>
        </p:sp>
        <p:sp>
          <p:nvSpPr>
            <p:cNvPr id="105" name="TextBox 104"/>
            <p:cNvSpPr txBox="1"/>
            <p:nvPr/>
          </p:nvSpPr>
          <p:spPr>
            <a:xfrm>
              <a:off x="381000" y="5806683"/>
              <a:ext cx="981854" cy="527609"/>
            </a:xfrm>
            <a:prstGeom prst="rect">
              <a:avLst/>
            </a:prstGeom>
            <a:noFill/>
            <a:effectLst/>
          </p:spPr>
          <p:txBody>
            <a:bodyPr wrap="none" lIns="130622" tIns="65311" rIns="130622" bIns="65311" rtlCol="0">
              <a:spAutoFit/>
            </a:bodyPr>
            <a:lstStyle/>
            <a:p>
              <a:r>
                <a:rPr lang="en-US" sz="2000" dirty="0">
                  <a:latin typeface="Gill Sans Light"/>
                  <a:ea typeface="Microsoft JhengHei" panose="020B0604030504040204" pitchFamily="34" charset="-120"/>
                  <a:cs typeface="Gill Sans Light"/>
                </a:rPr>
                <a:t>W</a:t>
              </a:r>
              <a:r>
                <a:rPr lang="en-US" sz="2000" baseline="-25000" dirty="0">
                  <a:latin typeface="Gill Sans Light"/>
                  <a:ea typeface="Microsoft JhengHei" panose="020B0604030504040204" pitchFamily="34" charset="-120"/>
                  <a:cs typeface="Gill Sans Light"/>
                </a:rPr>
                <a:t>3</a:t>
              </a:r>
              <a:endParaRPr lang="en-US" sz="2000" dirty="0">
                <a:latin typeface="Gill Sans Light"/>
                <a:ea typeface="Microsoft JhengHei" panose="020B0604030504040204" pitchFamily="34" charset="-120"/>
                <a:cs typeface="Gill Sans Light"/>
              </a:endParaRPr>
            </a:p>
          </p:txBody>
        </p:sp>
        <p:cxnSp>
          <p:nvCxnSpPr>
            <p:cNvPr id="106" name="Straight Arrow Connector 105"/>
            <p:cNvCxnSpPr/>
            <p:nvPr/>
          </p:nvCxnSpPr>
          <p:spPr>
            <a:xfrm>
              <a:off x="1163164" y="4579350"/>
              <a:ext cx="3481674" cy="0"/>
            </a:xfrm>
            <a:prstGeom prst="straightConnector1">
              <a:avLst/>
            </a:prstGeom>
            <a:ln w="76200">
              <a:tailEnd type="arrow"/>
            </a:ln>
            <a:effectLst/>
          </p:spPr>
          <p:style>
            <a:lnRef idx="2">
              <a:schemeClr val="accent1"/>
            </a:lnRef>
            <a:fillRef idx="0">
              <a:schemeClr val="accent1"/>
            </a:fillRef>
            <a:effectRef idx="1">
              <a:schemeClr val="accent1"/>
            </a:effectRef>
            <a:fontRef idx="minor">
              <a:schemeClr val="tx1"/>
            </a:fontRef>
          </p:style>
        </p:cxnSp>
      </p:grpSp>
      <p:pic>
        <p:nvPicPr>
          <p:cNvPr id="1026" name="Picture 2" descr="http://www.clker.com/cliparts/e/2/a/d/1206574733930851359Ryan_Taylor_Green_Tick.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86908" y="1893785"/>
            <a:ext cx="614542" cy="707438"/>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2" descr="http://www.clker.com/cliparts/e/2/a/d/1206574733930851359Ryan_Taylor_Green_Tick.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4299" y="1874499"/>
            <a:ext cx="614542" cy="707438"/>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http://www.clker.com/cliparts/e/2/a/d/1206574733930851359Ryan_Taylor_Green_Tick.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9918" y="1893785"/>
            <a:ext cx="614542" cy="707438"/>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http://www.clker.com/cliparts/e/2/a/d/1206574733930851359Ryan_Taylor_Green_Tick.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6353" y="1920647"/>
            <a:ext cx="614542" cy="707438"/>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2" descr="http://www.clker.com/cliparts/e/2/a/d/1206574733930851359Ryan_Taylor_Green_Tick.svg.m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3744" y="1901361"/>
            <a:ext cx="614542" cy="707438"/>
          </a:xfrm>
          <a:prstGeom prst="rect">
            <a:avLst/>
          </a:prstGeom>
          <a:noFill/>
          <a:extLst>
            <a:ext uri="{909E8E84-426E-40dd-AFC4-6F175D3DCCD1}">
              <a14:hiddenFill xmlns:a14="http://schemas.microsoft.com/office/drawing/2010/main">
                <a:solidFill>
                  <a:srgbClr val="FFFFFF"/>
                </a:solidFill>
              </a14:hiddenFill>
            </a:ext>
          </a:extLst>
        </p:spPr>
      </p:pic>
      <p:sp>
        <p:nvSpPr>
          <p:cNvPr id="87" name="Rounded Rectangle 86"/>
          <p:cNvSpPr/>
          <p:nvPr/>
        </p:nvSpPr>
        <p:spPr>
          <a:xfrm>
            <a:off x="2047537" y="6011244"/>
            <a:ext cx="5132442" cy="840556"/>
          </a:xfrm>
          <a:prstGeom prst="roundRect">
            <a:avLst>
              <a:gd name="adj" fmla="val 3108"/>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smtClean="0">
                <a:solidFill>
                  <a:schemeClr val="bg1"/>
                </a:solidFill>
                <a:latin typeface="Gill Sans Light"/>
                <a:cs typeface="Gill Sans Light"/>
              </a:rPr>
              <a:t>Gain:</a:t>
            </a:r>
          </a:p>
          <a:p>
            <a:pPr algn="ctr"/>
            <a:r>
              <a:rPr lang="en-US" sz="2400" i="1" dirty="0" smtClean="0">
                <a:solidFill>
                  <a:schemeClr val="bg1"/>
                </a:solidFill>
                <a:latin typeface="Gill Sans Light"/>
                <a:cs typeface="Gill Sans Light"/>
              </a:rPr>
              <a:t>time(</a:t>
            </a:r>
            <a:r>
              <a:rPr lang="en-US" sz="2400" i="1" dirty="0" err="1" smtClean="0">
                <a:solidFill>
                  <a:schemeClr val="bg1"/>
                </a:solidFill>
                <a:latin typeface="Gill Sans Light"/>
                <a:cs typeface="Gill Sans Light"/>
              </a:rPr>
              <a:t>uncoded</a:t>
            </a:r>
            <a:r>
              <a:rPr lang="en-US" sz="2400" i="1" dirty="0" smtClean="0">
                <a:solidFill>
                  <a:schemeClr val="bg1"/>
                </a:solidFill>
                <a:latin typeface="Gill Sans Light"/>
                <a:cs typeface="Gill Sans Light"/>
              </a:rPr>
              <a:t>) = slowest node</a:t>
            </a:r>
          </a:p>
          <a:p>
            <a:pPr algn="ctr"/>
            <a:r>
              <a:rPr lang="en-US" sz="2400" i="1" dirty="0">
                <a:solidFill>
                  <a:schemeClr val="bg1"/>
                </a:solidFill>
                <a:latin typeface="Gill Sans Light"/>
                <a:cs typeface="Gill Sans Light"/>
              </a:rPr>
              <a:t>time</a:t>
            </a:r>
            <a:r>
              <a:rPr lang="en-US" sz="2400" i="1" dirty="0" smtClean="0">
                <a:solidFill>
                  <a:schemeClr val="bg1"/>
                </a:solidFill>
                <a:latin typeface="Gill Sans Light"/>
                <a:cs typeface="Gill Sans Light"/>
              </a:rPr>
              <a:t>(MDS coded) </a:t>
            </a:r>
            <a:r>
              <a:rPr lang="en-US" sz="2400" i="1" dirty="0">
                <a:solidFill>
                  <a:schemeClr val="bg1"/>
                </a:solidFill>
                <a:latin typeface="Gill Sans Light"/>
                <a:cs typeface="Gill Sans Light"/>
              </a:rPr>
              <a:t>= </a:t>
            </a:r>
            <a:r>
              <a:rPr lang="en-US" sz="2400" i="1" dirty="0" smtClean="0">
                <a:solidFill>
                  <a:schemeClr val="bg1"/>
                </a:solidFill>
                <a:latin typeface="Gill Sans Light"/>
                <a:cs typeface="Gill Sans Light"/>
              </a:rPr>
              <a:t>2</a:t>
            </a:r>
            <a:r>
              <a:rPr lang="en-US" sz="2400" i="1" baseline="30000" dirty="0" smtClean="0">
                <a:solidFill>
                  <a:schemeClr val="bg1"/>
                </a:solidFill>
                <a:latin typeface="Gill Sans Light"/>
                <a:cs typeface="Gill Sans Light"/>
              </a:rPr>
              <a:t>nd</a:t>
            </a:r>
            <a:r>
              <a:rPr lang="en-US" sz="2400" i="1" dirty="0" smtClean="0">
                <a:solidFill>
                  <a:schemeClr val="bg1"/>
                </a:solidFill>
                <a:latin typeface="Gill Sans Light"/>
                <a:cs typeface="Gill Sans Light"/>
              </a:rPr>
              <a:t> slowest node</a:t>
            </a:r>
            <a:endParaRPr lang="en-US" sz="2400" i="1" dirty="0">
              <a:solidFill>
                <a:schemeClr val="bg1"/>
              </a:solidFill>
              <a:latin typeface="Gill Sans Light"/>
              <a:cs typeface="Gill Sans Light"/>
            </a:endParaRPr>
          </a:p>
          <a:p>
            <a:pPr algn="ctr"/>
            <a:endParaRPr lang="en-US" sz="2400" i="1" dirty="0">
              <a:solidFill>
                <a:schemeClr val="bg1"/>
              </a:solidFill>
              <a:latin typeface="Gill Sans Light"/>
              <a:cs typeface="Gill Sans Light"/>
            </a:endParaRPr>
          </a:p>
        </p:txBody>
      </p:sp>
      <p:sp>
        <p:nvSpPr>
          <p:cNvPr id="97" name="Title 1"/>
          <p:cNvSpPr txBox="1">
            <a:spLocks/>
          </p:cNvSpPr>
          <p:nvPr/>
        </p:nvSpPr>
        <p:spPr>
          <a:xfrm>
            <a:off x="0" y="274638"/>
            <a:ext cx="9144000" cy="583134"/>
          </a:xfrm>
          <a:prstGeom prst="rect">
            <a:avLst/>
          </a:prstGeom>
          <a:solidFill>
            <a:schemeClr val="accent5">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000000"/>
                </a:solidFill>
                <a:latin typeface="Gill Sans Light"/>
                <a:cs typeface="Gill Sans Light"/>
              </a:rPr>
              <a:t>MDS-</a:t>
            </a:r>
            <a:r>
              <a:rPr lang="en-US" sz="2800" dirty="0" smtClean="0">
                <a:solidFill>
                  <a:srgbClr val="000000"/>
                </a:solidFill>
                <a:latin typeface="Gill Sans Light"/>
                <a:cs typeface="Gill Sans Light"/>
              </a:rPr>
              <a:t>coded Matrix Multiplication</a:t>
            </a:r>
            <a:endParaRPr lang="en-US" sz="2800" dirty="0">
              <a:solidFill>
                <a:srgbClr val="0000FF"/>
              </a:solidFill>
              <a:latin typeface="Gill Sans Light"/>
              <a:cs typeface="Gill Sans Light"/>
            </a:endParaRPr>
          </a:p>
        </p:txBody>
      </p:sp>
    </p:spTree>
    <p:extLst>
      <p:ext uri="{BB962C8B-B14F-4D97-AF65-F5344CB8AC3E}">
        <p14:creationId xmlns:p14="http://schemas.microsoft.com/office/powerpoint/2010/main" val="32650950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3000"/>
                                        <p:tgtEl>
                                          <p:spTgt spid="8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wipe(left)">
                                      <p:cBhvr>
                                        <p:cTn id="10" dur="8000"/>
                                        <p:tgtEl>
                                          <p:spTgt spid="8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wipe(left)">
                                      <p:cBhvr>
                                        <p:cTn id="13" dur="2000"/>
                                        <p:tgtEl>
                                          <p:spTgt spid="85"/>
                                        </p:tgtEl>
                                      </p:cBhvr>
                                    </p:animEffect>
                                  </p:childTnLst>
                                </p:cTn>
                              </p:par>
                              <p:par>
                                <p:cTn id="14" presetID="1" presetClass="entr" presetSubtype="0" fill="hold" nodeType="withEffect">
                                  <p:stCondLst>
                                    <p:cond delay="3000"/>
                                  </p:stCondLst>
                                  <p:childTnLst>
                                    <p:set>
                                      <p:cBhvr>
                                        <p:cTn id="15" dur="1" fill="hold">
                                          <p:stCondLst>
                                            <p:cond delay="0"/>
                                          </p:stCondLst>
                                        </p:cTn>
                                        <p:tgtEl>
                                          <p:spTgt spid="107"/>
                                        </p:tgtEl>
                                        <p:attrNameLst>
                                          <p:attrName>style.visibility</p:attrName>
                                        </p:attrNameLst>
                                      </p:cBhvr>
                                      <p:to>
                                        <p:strVal val="visible"/>
                                      </p:to>
                                    </p:set>
                                  </p:childTnLst>
                                </p:cTn>
                              </p:par>
                              <p:par>
                                <p:cTn id="16" presetID="1" presetClass="entr" presetSubtype="0" fill="hold" nodeType="withEffect">
                                  <p:stCondLst>
                                    <p:cond delay="3000"/>
                                  </p:stCondLst>
                                  <p:childTnLst>
                                    <p:set>
                                      <p:cBhvr>
                                        <p:cTn id="17" dur="1" fill="hold">
                                          <p:stCondLst>
                                            <p:cond delay="0"/>
                                          </p:stCondLst>
                                        </p:cTn>
                                        <p:tgtEl>
                                          <p:spTgt spid="95"/>
                                        </p:tgtEl>
                                        <p:attrNameLst>
                                          <p:attrName>style.visibility</p:attrName>
                                        </p:attrNameLst>
                                      </p:cBhvr>
                                      <p:to>
                                        <p:strVal val="visible"/>
                                      </p:to>
                                    </p:set>
                                  </p:childTnLst>
                                </p:cTn>
                              </p:par>
                              <p:par>
                                <p:cTn id="18" presetID="1" presetClass="entr" presetSubtype="0" fill="hold" grpId="0" nodeType="withEffect">
                                  <p:stCondLst>
                                    <p:cond delay="3000"/>
                                  </p:stCondLst>
                                  <p:childTnLst>
                                    <p:set>
                                      <p:cBhvr>
                                        <p:cTn id="19" dur="1" fill="hold">
                                          <p:stCondLst>
                                            <p:cond delay="0"/>
                                          </p:stCondLst>
                                        </p:cTn>
                                        <p:tgtEl>
                                          <p:spTgt spid="75"/>
                                        </p:tgtEl>
                                        <p:attrNameLst>
                                          <p:attrName>style.visibility</p:attrName>
                                        </p:attrNameLst>
                                      </p:cBhvr>
                                      <p:to>
                                        <p:strVal val="visible"/>
                                      </p:to>
                                    </p:set>
                                  </p:childTnLst>
                                </p:cTn>
                              </p:par>
                              <p:par>
                                <p:cTn id="20" presetID="1" presetClass="entr" presetSubtype="0" fill="hold" grpId="0" nodeType="withEffect">
                                  <p:stCondLst>
                                    <p:cond delay="3000"/>
                                  </p:stCondLst>
                                  <p:childTnLst>
                                    <p:set>
                                      <p:cBhvr>
                                        <p:cTn id="21" dur="1" fill="hold">
                                          <p:stCondLst>
                                            <p:cond delay="0"/>
                                          </p:stCondLst>
                                        </p:cTn>
                                        <p:tgtEl>
                                          <p:spTgt spid="76"/>
                                        </p:tgtEl>
                                        <p:attrNameLst>
                                          <p:attrName>style.visibility</p:attrName>
                                        </p:attrNameLst>
                                      </p:cBhvr>
                                      <p:to>
                                        <p:strVal val="visible"/>
                                      </p:to>
                                    </p:set>
                                  </p:childTnLst>
                                </p:cTn>
                              </p:par>
                              <p:par>
                                <p:cTn id="22" presetID="1" presetClass="entr" presetSubtype="0" fill="hold" nodeType="withEffect">
                                  <p:stCondLst>
                                    <p:cond delay="2000"/>
                                  </p:stCondLst>
                                  <p:childTnLst>
                                    <p:set>
                                      <p:cBhvr>
                                        <p:cTn id="23" dur="1" fill="hold">
                                          <p:stCondLst>
                                            <p:cond delay="0"/>
                                          </p:stCondLst>
                                        </p:cTn>
                                        <p:tgtEl>
                                          <p:spTgt spid="86"/>
                                        </p:tgtEl>
                                        <p:attrNameLst>
                                          <p:attrName>style.visibility</p:attrName>
                                        </p:attrNameLst>
                                      </p:cBhvr>
                                      <p:to>
                                        <p:strVal val="visible"/>
                                      </p:to>
                                    </p:set>
                                  </p:childTnLst>
                                </p:cTn>
                              </p:par>
                              <p:par>
                                <p:cTn id="24" presetID="1" presetClass="entr" presetSubtype="0" fill="hold" nodeType="withEffect">
                                  <p:stCondLst>
                                    <p:cond delay="5000"/>
                                  </p:stCondLst>
                                  <p:childTnLst>
                                    <p:set>
                                      <p:cBhvr>
                                        <p:cTn id="25" dur="1" fill="hold">
                                          <p:stCondLst>
                                            <p:cond delay="0"/>
                                          </p:stCondLst>
                                        </p:cTn>
                                        <p:tgtEl>
                                          <p:spTgt spid="9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2" presetClass="entr" presetSubtype="2" fill="hold" grpId="0" nodeType="click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additive="base">
                                        <p:cTn id="30" dur="500"/>
                                        <p:tgtEl>
                                          <p:spTgt spid="87"/>
                                        </p:tgtEl>
                                        <p:attrNameLst>
                                          <p:attrName>ppt_x</p:attrName>
                                        </p:attrNameLst>
                                      </p:cBhvr>
                                      <p:tavLst>
                                        <p:tav tm="0">
                                          <p:val>
                                            <p:strVal val="#ppt_x+#ppt_w*1.125000"/>
                                          </p:val>
                                        </p:tav>
                                        <p:tav tm="100000">
                                          <p:val>
                                            <p:strVal val="#ppt_x"/>
                                          </p:val>
                                        </p:tav>
                                      </p:tavLst>
                                    </p:anim>
                                    <p:animEffect transition="in" filter="wipe(left)">
                                      <p:cBhvr>
                                        <p:cTn id="3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84" grpId="0" animBg="1"/>
      <p:bldP spid="85" grpId="0" animBg="1"/>
      <p:bldP spid="88" grpId="0" animBg="1"/>
      <p:bldP spid="8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4335"/>
            <a:ext cx="9144000" cy="1216295"/>
          </a:xfrm>
          <a:prstGeom prst="rect">
            <a:avLst/>
          </a:prstGeom>
          <a:solidFill>
            <a:srgbClr val="0C1268">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latin typeface="Gill Sans Light"/>
                <a:cs typeface="Gill Sans Light"/>
              </a:rPr>
              <a:t>Comparison of expected times</a:t>
            </a:r>
            <a:endParaRPr lang="en-US" sz="4400" dirty="0">
              <a:latin typeface="Gill Sans Light"/>
              <a:cs typeface="Gill Sans Light"/>
            </a:endParaRPr>
          </a:p>
        </p:txBody>
      </p:sp>
      <p:sp>
        <p:nvSpPr>
          <p:cNvPr id="11" name="TextBox 10"/>
          <p:cNvSpPr txBox="1"/>
          <p:nvPr/>
        </p:nvSpPr>
        <p:spPr>
          <a:xfrm>
            <a:off x="201823" y="1121929"/>
            <a:ext cx="8979657" cy="5632311"/>
          </a:xfrm>
          <a:prstGeom prst="rect">
            <a:avLst/>
          </a:prstGeom>
          <a:noFill/>
        </p:spPr>
        <p:txBody>
          <a:bodyPr wrap="square" rtlCol="0">
            <a:spAutoFit/>
          </a:bodyPr>
          <a:lstStyle/>
          <a:p>
            <a:pPr marL="457200" indent="-457200">
              <a:buFont typeface="Arial"/>
              <a:buChar char="•"/>
            </a:pPr>
            <a:r>
              <a:rPr lang="en-US" sz="3200" dirty="0" smtClean="0">
                <a:solidFill>
                  <a:srgbClr val="000000"/>
                </a:solidFill>
                <a:latin typeface="Gill Sans Light"/>
                <a:cs typeface="Gill Sans Light"/>
              </a:rPr>
              <a:t>Waiting for all nodes</a:t>
            </a:r>
            <a:endParaRPr lang="en-US" sz="3200" dirty="0" smtClean="0">
              <a:solidFill>
                <a:srgbClr val="000000"/>
              </a:solidFill>
              <a:latin typeface="Gill Sans Light"/>
              <a:cs typeface="Gill Sans Light"/>
            </a:endParaRPr>
          </a:p>
          <a:p>
            <a:endParaRPr lang="en-US" sz="3200" dirty="0" smtClean="0">
              <a:solidFill>
                <a:srgbClr val="000000"/>
              </a:solidFill>
              <a:latin typeface="Gill Sans Light"/>
              <a:cs typeface="Gill Sans Light"/>
            </a:endParaRPr>
          </a:p>
          <a:p>
            <a:endParaRPr lang="en-US" sz="1500" dirty="0" smtClean="0">
              <a:solidFill>
                <a:srgbClr val="000000"/>
              </a:solidFill>
              <a:latin typeface="Gill Sans Light"/>
              <a:cs typeface="Gill Sans Light"/>
            </a:endParaRPr>
          </a:p>
          <a:p>
            <a:pPr marL="342900" indent="-342900">
              <a:buFont typeface="Arial"/>
              <a:buChar char="•"/>
            </a:pPr>
            <a:r>
              <a:rPr lang="en-US" sz="3200" dirty="0" smtClean="0">
                <a:solidFill>
                  <a:srgbClr val="000000"/>
                </a:solidFill>
                <a:latin typeface="Gill Sans Light"/>
                <a:cs typeface="Gill Sans Light"/>
              </a:rPr>
              <a:t>Waiting for the (1-</a:t>
            </a:r>
            <a:r>
              <a:rPr lang="el-GR" sz="3200" dirty="0" smtClean="0">
                <a:solidFill>
                  <a:srgbClr val="000000"/>
                </a:solidFill>
                <a:latin typeface="Gill Sans Light"/>
                <a:cs typeface="Gill Sans Light"/>
              </a:rPr>
              <a:t>ε)</a:t>
            </a:r>
            <a:r>
              <a:rPr lang="en-US" sz="3200" dirty="0" smtClean="0">
                <a:solidFill>
                  <a:srgbClr val="000000"/>
                </a:solidFill>
                <a:latin typeface="Gill Sans Light"/>
                <a:cs typeface="Gill Sans Light"/>
              </a:rPr>
              <a:t>n fastest </a:t>
            </a:r>
            <a:r>
              <a:rPr lang="en-US" sz="3200" dirty="0" smtClean="0">
                <a:solidFill>
                  <a:srgbClr val="C62E51"/>
                </a:solidFill>
                <a:latin typeface="Gill Sans Light"/>
                <a:cs typeface="Gill Sans Light"/>
              </a:rPr>
              <a:t>[incurs loss]</a:t>
            </a:r>
          </a:p>
          <a:p>
            <a:pPr marL="342900" indent="-342900">
              <a:buFont typeface="Arial"/>
              <a:buChar char="•"/>
            </a:pPr>
            <a:endParaRPr lang="en-US" sz="3200" dirty="0">
              <a:solidFill>
                <a:srgbClr val="000000"/>
              </a:solidFill>
              <a:latin typeface="Gill Sans Light"/>
              <a:cs typeface="Gill Sans Light"/>
            </a:endParaRPr>
          </a:p>
          <a:p>
            <a:endParaRPr lang="en-US" sz="3200" dirty="0">
              <a:solidFill>
                <a:srgbClr val="000000"/>
              </a:solidFill>
              <a:latin typeface="Gill Sans Light"/>
              <a:cs typeface="Gill Sans Light"/>
            </a:endParaRPr>
          </a:p>
          <a:p>
            <a:pPr marL="342900" indent="-342900">
              <a:buFont typeface="Arial"/>
              <a:buChar char="•"/>
            </a:pPr>
            <a:r>
              <a:rPr lang="en-US" sz="3200" dirty="0" smtClean="0">
                <a:solidFill>
                  <a:srgbClr val="000000"/>
                </a:solidFill>
                <a:latin typeface="Gill Sans Light"/>
                <a:cs typeface="Gill Sans Light"/>
              </a:rPr>
              <a:t>Replicating r-times</a:t>
            </a:r>
          </a:p>
          <a:p>
            <a:pPr marL="342900" indent="-342900">
              <a:buFont typeface="Arial"/>
              <a:buChar char="•"/>
            </a:pPr>
            <a:endParaRPr lang="en-US" sz="3200" dirty="0">
              <a:solidFill>
                <a:srgbClr val="000000"/>
              </a:solidFill>
              <a:latin typeface="Gill Sans Light"/>
              <a:cs typeface="Gill Sans Light"/>
            </a:endParaRPr>
          </a:p>
          <a:p>
            <a:pPr marL="342900" indent="-342900">
              <a:buFont typeface="Arial"/>
              <a:buChar char="•"/>
            </a:pPr>
            <a:endParaRPr lang="en-US" sz="2500" dirty="0" smtClean="0">
              <a:solidFill>
                <a:srgbClr val="000000"/>
              </a:solidFill>
              <a:latin typeface="Gill Sans Light"/>
              <a:cs typeface="Gill Sans Light"/>
            </a:endParaRPr>
          </a:p>
          <a:p>
            <a:pPr marL="342900" indent="-342900">
              <a:buFont typeface="Arial"/>
              <a:buChar char="•"/>
            </a:pPr>
            <a:r>
              <a:rPr lang="en-US" sz="3200" dirty="0" smtClean="0">
                <a:solidFill>
                  <a:srgbClr val="000000"/>
                </a:solidFill>
                <a:latin typeface="Gill Sans Light"/>
                <a:cs typeface="Gill Sans Light"/>
              </a:rPr>
              <a:t>(</a:t>
            </a:r>
            <a:r>
              <a:rPr lang="en-US" sz="3200" dirty="0">
                <a:solidFill>
                  <a:srgbClr val="000000"/>
                </a:solidFill>
                <a:latin typeface="Gill Sans Light"/>
                <a:cs typeface="Gill Sans Light"/>
              </a:rPr>
              <a:t>(</a:t>
            </a:r>
            <a:r>
              <a:rPr lang="en-US" sz="3200" dirty="0" smtClean="0">
                <a:solidFill>
                  <a:srgbClr val="000000"/>
                </a:solidFill>
                <a:latin typeface="Gill Sans Light"/>
                <a:cs typeface="Gill Sans Light"/>
              </a:rPr>
              <a:t>1+</a:t>
            </a:r>
            <a:r>
              <a:rPr lang="el-GR" sz="3200" dirty="0" smtClean="0">
                <a:solidFill>
                  <a:srgbClr val="000000"/>
                </a:solidFill>
                <a:latin typeface="Gill Sans Light"/>
                <a:cs typeface="Gill Sans Light"/>
              </a:rPr>
              <a:t>ε</a:t>
            </a:r>
            <a:r>
              <a:rPr lang="el-GR" sz="3200" dirty="0">
                <a:solidFill>
                  <a:srgbClr val="000000"/>
                </a:solidFill>
                <a:latin typeface="Gill Sans Light"/>
                <a:cs typeface="Gill Sans Light"/>
              </a:rPr>
              <a:t>)</a:t>
            </a:r>
            <a:r>
              <a:rPr lang="en-US" sz="3200" dirty="0" smtClean="0">
                <a:solidFill>
                  <a:srgbClr val="000000"/>
                </a:solidFill>
                <a:latin typeface="Gill Sans Light"/>
                <a:cs typeface="Gill Sans Light"/>
              </a:rPr>
              <a:t>n, n)-MDS code </a:t>
            </a:r>
            <a:r>
              <a:rPr lang="en-US" sz="3200" dirty="0" smtClean="0">
                <a:solidFill>
                  <a:srgbClr val="C62E51"/>
                </a:solidFill>
                <a:latin typeface="Gill Sans Light"/>
                <a:cs typeface="Gill Sans Light"/>
              </a:rPr>
              <a:t>[no loss</a:t>
            </a:r>
            <a:r>
              <a:rPr lang="en-US" sz="3200" dirty="0">
                <a:solidFill>
                  <a:srgbClr val="C62E51"/>
                </a:solidFill>
                <a:latin typeface="Gill Sans Light"/>
                <a:cs typeface="Gill Sans Light"/>
              </a:rPr>
              <a:t>]</a:t>
            </a:r>
          </a:p>
          <a:p>
            <a:pPr marL="342900" indent="-342900">
              <a:buFont typeface="Arial"/>
              <a:buChar char="•"/>
            </a:pPr>
            <a:endParaRPr lang="en-US" sz="3200" dirty="0" smtClean="0">
              <a:solidFill>
                <a:srgbClr val="000000"/>
              </a:solidFill>
              <a:latin typeface="Gill Sans Light"/>
              <a:cs typeface="Gill Sans Light"/>
            </a:endParaRPr>
          </a:p>
          <a:p>
            <a:pPr marL="342900" indent="-342900">
              <a:buFont typeface="Arial"/>
              <a:buChar char="•"/>
            </a:pPr>
            <a:endParaRPr lang="en-US" sz="3200" dirty="0">
              <a:solidFill>
                <a:srgbClr val="000000"/>
              </a:solidFill>
              <a:latin typeface="Gill Sans Light"/>
              <a:cs typeface="Gill Sans Light"/>
            </a:endParaRPr>
          </a:p>
        </p:txBody>
      </p:sp>
      <p:pic>
        <p:nvPicPr>
          <p:cNvPr id="5" name="Picture 4" descr="1+_frac_1_lambda.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4399" y="1463197"/>
            <a:ext cx="2747818" cy="854364"/>
          </a:xfrm>
          <a:prstGeom prst="rect">
            <a:avLst/>
          </a:prstGeom>
        </p:spPr>
      </p:pic>
      <p:pic>
        <p:nvPicPr>
          <p:cNvPr id="7" name="Picture 6" descr="1+_frac_1_lambda.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8126" y="3064787"/>
            <a:ext cx="3140364" cy="854365"/>
          </a:xfrm>
          <a:prstGeom prst="rect">
            <a:avLst/>
          </a:prstGeom>
        </p:spPr>
      </p:pic>
      <p:pic>
        <p:nvPicPr>
          <p:cNvPr id="8" name="Picture 7" descr="1+_frac_1_r_lamb.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2036" y="4315690"/>
            <a:ext cx="2932545" cy="854364"/>
          </a:xfrm>
          <a:prstGeom prst="rect">
            <a:avLst/>
          </a:prstGeom>
        </p:spPr>
      </p:pic>
      <p:pic>
        <p:nvPicPr>
          <p:cNvPr id="2" name="Picture 1" descr="1+_frac_1_lambda.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8126" y="5816046"/>
            <a:ext cx="3140364" cy="854365"/>
          </a:xfrm>
          <a:prstGeom prst="rect">
            <a:avLst/>
          </a:prstGeom>
        </p:spPr>
      </p:pic>
    </p:spTree>
    <p:extLst>
      <p:ext uri="{BB962C8B-B14F-4D97-AF65-F5344CB8AC3E}">
        <p14:creationId xmlns:p14="http://schemas.microsoft.com/office/powerpoint/2010/main" val="23129808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17704" y="70995"/>
            <a:ext cx="8229600" cy="698500"/>
          </a:xfrm>
        </p:spPr>
        <p:txBody>
          <a:bodyPr>
            <a:normAutofit fontScale="90000"/>
          </a:bodyPr>
          <a:lstStyle/>
          <a:p>
            <a:r>
              <a:rPr lang="en-US" dirty="0" smtClean="0">
                <a:latin typeface="Gill Sans Light"/>
                <a:cs typeface="Gill Sans Light"/>
              </a:rPr>
              <a:t>What can this be applied to?</a:t>
            </a:r>
            <a:endParaRPr lang="en-US" dirty="0">
              <a:latin typeface="Gill Sans Light"/>
              <a:cs typeface="Gill Sans Light"/>
            </a:endParaRPr>
          </a:p>
        </p:txBody>
      </p:sp>
      <p:pic>
        <p:nvPicPr>
          <p:cNvPr id="3" name="Picture 2" descr="w_k+1_=_w_k_-_g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4162" y="2596688"/>
            <a:ext cx="5943600" cy="495300"/>
          </a:xfrm>
          <a:prstGeom prst="rect">
            <a:avLst/>
          </a:prstGeom>
        </p:spPr>
      </p:pic>
      <p:sp>
        <p:nvSpPr>
          <p:cNvPr id="30" name="TextBox 29"/>
          <p:cNvSpPr txBox="1"/>
          <p:nvPr/>
        </p:nvSpPr>
        <p:spPr>
          <a:xfrm>
            <a:off x="201823" y="1121929"/>
            <a:ext cx="8979657" cy="5016757"/>
          </a:xfrm>
          <a:prstGeom prst="rect">
            <a:avLst/>
          </a:prstGeom>
          <a:noFill/>
        </p:spPr>
        <p:txBody>
          <a:bodyPr wrap="square" rtlCol="0">
            <a:spAutoFit/>
          </a:bodyPr>
          <a:lstStyle/>
          <a:p>
            <a:pPr marL="457200" indent="-457200">
              <a:buFont typeface="Arial"/>
              <a:buChar char="•"/>
            </a:pPr>
            <a:endParaRPr lang="en-US" sz="3200" dirty="0" smtClean="0">
              <a:solidFill>
                <a:srgbClr val="000000"/>
              </a:solidFill>
              <a:latin typeface="Gill Sans Light"/>
              <a:cs typeface="Gill Sans Light"/>
            </a:endParaRPr>
          </a:p>
          <a:p>
            <a:pPr marL="457200" indent="-457200">
              <a:buFont typeface="Arial"/>
              <a:buChar char="•"/>
            </a:pPr>
            <a:r>
              <a:rPr lang="en-US" sz="3200" dirty="0" smtClean="0">
                <a:solidFill>
                  <a:srgbClr val="000000"/>
                </a:solidFill>
                <a:latin typeface="Gill Sans Light"/>
                <a:cs typeface="Gill Sans Light"/>
              </a:rPr>
              <a:t>Linear Regression</a:t>
            </a:r>
          </a:p>
          <a:p>
            <a:pPr marL="457200" indent="-457200">
              <a:buFont typeface="Arial"/>
              <a:buChar char="•"/>
            </a:pPr>
            <a:endParaRPr lang="en-US" sz="3200" dirty="0">
              <a:solidFill>
                <a:srgbClr val="000000"/>
              </a:solidFill>
              <a:latin typeface="Gill Sans Light"/>
              <a:cs typeface="Gill Sans Light"/>
            </a:endParaRPr>
          </a:p>
          <a:p>
            <a:pPr marL="457200" indent="-457200">
              <a:buFont typeface="Arial"/>
              <a:buChar char="•"/>
            </a:pPr>
            <a:endParaRPr lang="en-US" sz="3200" dirty="0" smtClean="0">
              <a:solidFill>
                <a:srgbClr val="000000"/>
              </a:solidFill>
              <a:latin typeface="Gill Sans Light"/>
              <a:cs typeface="Gill Sans Light"/>
            </a:endParaRPr>
          </a:p>
          <a:p>
            <a:pPr marL="457200" indent="-457200">
              <a:buFont typeface="Arial"/>
              <a:buChar char="•"/>
            </a:pPr>
            <a:endParaRPr lang="en-US" sz="3200" dirty="0" smtClean="0">
              <a:solidFill>
                <a:srgbClr val="000000"/>
              </a:solidFill>
              <a:latin typeface="Gill Sans Light"/>
              <a:cs typeface="Gill Sans Light"/>
            </a:endParaRPr>
          </a:p>
          <a:p>
            <a:pPr marL="457200" indent="-457200">
              <a:buFont typeface="Arial"/>
              <a:buChar char="•"/>
            </a:pPr>
            <a:r>
              <a:rPr lang="en-US" sz="3200" dirty="0" smtClean="0">
                <a:solidFill>
                  <a:srgbClr val="000000"/>
                </a:solidFill>
                <a:latin typeface="Gill Sans Light"/>
                <a:cs typeface="Gill Sans Light"/>
              </a:rPr>
              <a:t>Fixed point type algorithms (SVD, Page-rank, </a:t>
            </a:r>
            <a:r>
              <a:rPr lang="en-US" sz="3200" dirty="0" err="1" smtClean="0">
                <a:solidFill>
                  <a:srgbClr val="000000"/>
                </a:solidFill>
                <a:latin typeface="Gill Sans Light"/>
                <a:cs typeface="Gill Sans Light"/>
              </a:rPr>
              <a:t>etc</a:t>
            </a:r>
            <a:r>
              <a:rPr lang="en-US" sz="3200" dirty="0" smtClean="0">
                <a:solidFill>
                  <a:srgbClr val="000000"/>
                </a:solidFill>
                <a:latin typeface="Gill Sans Light"/>
                <a:cs typeface="Gill Sans Light"/>
              </a:rPr>
              <a:t>)</a:t>
            </a:r>
          </a:p>
          <a:p>
            <a:pPr marL="457200" indent="-457200">
              <a:buFont typeface="Arial"/>
              <a:buChar char="•"/>
            </a:pPr>
            <a:endParaRPr lang="en-US" sz="3200" dirty="0">
              <a:solidFill>
                <a:srgbClr val="000000"/>
              </a:solidFill>
              <a:latin typeface="Gill Sans Light"/>
              <a:cs typeface="Gill Sans Light"/>
            </a:endParaRPr>
          </a:p>
          <a:p>
            <a:pPr marL="457200" indent="-457200">
              <a:buFont typeface="Arial"/>
              <a:buChar char="•"/>
            </a:pPr>
            <a:endParaRPr lang="en-US" sz="3200" dirty="0" smtClean="0">
              <a:solidFill>
                <a:srgbClr val="000000"/>
              </a:solidFill>
              <a:latin typeface="Gill Sans Light"/>
              <a:cs typeface="Gill Sans Light"/>
            </a:endParaRPr>
          </a:p>
          <a:p>
            <a:pPr marL="457200" indent="-457200">
              <a:buFont typeface="Arial"/>
              <a:buChar char="•"/>
            </a:pPr>
            <a:endParaRPr lang="en-US" sz="3200" dirty="0">
              <a:solidFill>
                <a:srgbClr val="000000"/>
              </a:solidFill>
              <a:latin typeface="Gill Sans Light"/>
              <a:cs typeface="Gill Sans Light"/>
            </a:endParaRPr>
          </a:p>
          <a:p>
            <a:pPr marL="457200" indent="-457200">
              <a:buFont typeface="Arial"/>
              <a:buChar char="•"/>
            </a:pPr>
            <a:r>
              <a:rPr lang="en-US" sz="3200" dirty="0" smtClean="0">
                <a:solidFill>
                  <a:srgbClr val="000000"/>
                </a:solidFill>
                <a:latin typeface="Gill Sans Light"/>
                <a:cs typeface="Gill Sans Light"/>
              </a:rPr>
              <a:t>Anything that only involves linear computations </a:t>
            </a:r>
            <a:r>
              <a:rPr lang="en-US" sz="3200" dirty="0" smtClean="0">
                <a:solidFill>
                  <a:srgbClr val="000000"/>
                </a:solidFill>
                <a:latin typeface="Gill Sans Light"/>
                <a:cs typeface="Gill Sans Light"/>
                <a:sym typeface="Wingdings"/>
              </a:rPr>
              <a:t></a:t>
            </a:r>
            <a:endParaRPr lang="en-US" sz="3200" dirty="0">
              <a:solidFill>
                <a:srgbClr val="000000"/>
              </a:solidFill>
              <a:latin typeface="Gill Sans Light"/>
              <a:cs typeface="Gill Sans Light"/>
            </a:endParaRPr>
          </a:p>
        </p:txBody>
      </p:sp>
      <p:sp>
        <p:nvSpPr>
          <p:cNvPr id="11" name="Rectangle 10"/>
          <p:cNvSpPr/>
          <p:nvPr/>
        </p:nvSpPr>
        <p:spPr>
          <a:xfrm>
            <a:off x="5686634" y="2557493"/>
            <a:ext cx="936588" cy="544830"/>
          </a:xfrm>
          <a:prstGeom prst="rect">
            <a:avLst/>
          </a:prstGeom>
          <a:solidFill>
            <a:srgbClr val="0E173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p:cNvSpPr/>
          <p:nvPr/>
        </p:nvSpPr>
        <p:spPr>
          <a:xfrm>
            <a:off x="5036506" y="2557493"/>
            <a:ext cx="2351256" cy="544830"/>
          </a:xfrm>
          <a:prstGeom prst="rect">
            <a:avLst/>
          </a:prstGeom>
          <a:solidFill>
            <a:srgbClr val="0E1730">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w_k+1_=_Aw_k.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9987" y="4574405"/>
            <a:ext cx="2463800" cy="444500"/>
          </a:xfrm>
          <a:prstGeom prst="rect">
            <a:avLst/>
          </a:prstGeom>
        </p:spPr>
      </p:pic>
    </p:spTree>
    <p:extLst>
      <p:ext uri="{BB962C8B-B14F-4D97-AF65-F5344CB8AC3E}">
        <p14:creationId xmlns:p14="http://schemas.microsoft.com/office/powerpoint/2010/main" val="42281638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3816" y="1041927"/>
            <a:ext cx="10550300" cy="3803888"/>
          </a:xfrm>
          <a:prstGeom prst="rect">
            <a:avLst/>
          </a:prstGeom>
          <a:solidFill>
            <a:srgbClr val="FF5D6E">
              <a:alpha val="18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0" y="274638"/>
            <a:ext cx="9144000" cy="583134"/>
          </a:xfrm>
          <a:prstGeom prst="rect">
            <a:avLst/>
          </a:prstGeom>
          <a:solidFill>
            <a:schemeClr val="accent5">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solidFill>
                  <a:srgbClr val="000000"/>
                </a:solidFill>
                <a:latin typeface="Gill Sans Light"/>
                <a:cs typeface="Gill Sans Light"/>
              </a:rPr>
              <a:t>Experimental Results w/ 24 EC2 instances </a:t>
            </a:r>
            <a:endParaRPr lang="en-US" sz="2800" dirty="0">
              <a:solidFill>
                <a:srgbClr val="0000FF"/>
              </a:solidFill>
              <a:latin typeface="Gill Sans Light"/>
              <a:cs typeface="Gill Sans Light"/>
            </a:endParaRPr>
          </a:p>
        </p:txBody>
      </p:sp>
      <p:grpSp>
        <p:nvGrpSpPr>
          <p:cNvPr id="12" name="Group 11"/>
          <p:cNvGrpSpPr/>
          <p:nvPr/>
        </p:nvGrpSpPr>
        <p:grpSpPr>
          <a:xfrm>
            <a:off x="1814460" y="1347537"/>
            <a:ext cx="5974080" cy="4795520"/>
            <a:chOff x="1706880" y="1280160"/>
            <a:chExt cx="5974080" cy="4795520"/>
          </a:xfrm>
        </p:grpSpPr>
        <p:cxnSp>
          <p:nvCxnSpPr>
            <p:cNvPr id="3" name="Straight Arrow Connector 2"/>
            <p:cNvCxnSpPr/>
            <p:nvPr/>
          </p:nvCxnSpPr>
          <p:spPr>
            <a:xfrm>
              <a:off x="1706880" y="6075680"/>
              <a:ext cx="597408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706880" y="1280160"/>
              <a:ext cx="0" cy="47955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8123518" y="5792773"/>
            <a:ext cx="417102" cy="707886"/>
          </a:xfrm>
          <a:prstGeom prst="rect">
            <a:avLst/>
          </a:prstGeom>
          <a:noFill/>
        </p:spPr>
        <p:txBody>
          <a:bodyPr wrap="none" rtlCol="0">
            <a:spAutoFit/>
          </a:bodyPr>
          <a:lstStyle/>
          <a:p>
            <a:r>
              <a:rPr lang="en-US" sz="4000" dirty="0">
                <a:latin typeface="Gill Sans Light"/>
                <a:cs typeface="Gill Sans Light"/>
              </a:rPr>
              <a:t>k</a:t>
            </a:r>
          </a:p>
        </p:txBody>
      </p:sp>
      <p:sp>
        <p:nvSpPr>
          <p:cNvPr id="14" name="TextBox 13"/>
          <p:cNvSpPr txBox="1"/>
          <p:nvPr/>
        </p:nvSpPr>
        <p:spPr>
          <a:xfrm>
            <a:off x="124837" y="1117196"/>
            <a:ext cx="1106393" cy="1323439"/>
          </a:xfrm>
          <a:prstGeom prst="rect">
            <a:avLst/>
          </a:prstGeom>
          <a:noFill/>
        </p:spPr>
        <p:txBody>
          <a:bodyPr wrap="none" rtlCol="0">
            <a:spAutoFit/>
          </a:bodyPr>
          <a:lstStyle/>
          <a:p>
            <a:pPr algn="ctr"/>
            <a:r>
              <a:rPr lang="en-US" sz="4000" dirty="0">
                <a:latin typeface="Gill Sans Light"/>
                <a:cs typeface="Gill Sans Light"/>
              </a:rPr>
              <a:t>E[T]</a:t>
            </a:r>
          </a:p>
          <a:p>
            <a:pPr algn="ctr"/>
            <a:r>
              <a:rPr lang="en-US" sz="4000" dirty="0">
                <a:latin typeface="Gill Sans Light"/>
                <a:cs typeface="Gill Sans Light"/>
              </a:rPr>
              <a:t>(</a:t>
            </a:r>
            <a:r>
              <a:rPr lang="en-US" sz="4000" dirty="0" err="1">
                <a:latin typeface="Gill Sans Light"/>
                <a:cs typeface="Gill Sans Light"/>
              </a:rPr>
              <a:t>ms</a:t>
            </a:r>
            <a:r>
              <a:rPr lang="en-US" sz="4000" dirty="0">
                <a:latin typeface="Gill Sans Light"/>
                <a:cs typeface="Gill Sans Light"/>
              </a:rPr>
              <a:t>)</a:t>
            </a:r>
          </a:p>
        </p:txBody>
      </p:sp>
      <p:sp>
        <p:nvSpPr>
          <p:cNvPr id="15" name="TextBox 14"/>
          <p:cNvSpPr txBox="1"/>
          <p:nvPr/>
        </p:nvSpPr>
        <p:spPr>
          <a:xfrm>
            <a:off x="1231228" y="1347537"/>
            <a:ext cx="535724" cy="369332"/>
          </a:xfrm>
          <a:prstGeom prst="rect">
            <a:avLst/>
          </a:prstGeom>
          <a:noFill/>
        </p:spPr>
        <p:txBody>
          <a:bodyPr wrap="none" rtlCol="0">
            <a:spAutoFit/>
          </a:bodyPr>
          <a:lstStyle/>
          <a:p>
            <a:r>
              <a:rPr lang="en-US"/>
              <a:t>500</a:t>
            </a:r>
          </a:p>
        </p:txBody>
      </p:sp>
      <p:sp>
        <p:nvSpPr>
          <p:cNvPr id="16" name="TextBox 15"/>
          <p:cNvSpPr txBox="1"/>
          <p:nvPr/>
        </p:nvSpPr>
        <p:spPr>
          <a:xfrm>
            <a:off x="1231228" y="2879450"/>
            <a:ext cx="535724" cy="369332"/>
          </a:xfrm>
          <a:prstGeom prst="rect">
            <a:avLst/>
          </a:prstGeom>
          <a:noFill/>
        </p:spPr>
        <p:txBody>
          <a:bodyPr wrap="none" rtlCol="0">
            <a:spAutoFit/>
          </a:bodyPr>
          <a:lstStyle/>
          <a:p>
            <a:r>
              <a:rPr lang="en-US" dirty="0"/>
              <a:t>400</a:t>
            </a:r>
          </a:p>
        </p:txBody>
      </p:sp>
      <p:sp>
        <p:nvSpPr>
          <p:cNvPr id="17" name="TextBox 16"/>
          <p:cNvSpPr txBox="1"/>
          <p:nvPr/>
        </p:nvSpPr>
        <p:spPr>
          <a:xfrm>
            <a:off x="1231228" y="4411363"/>
            <a:ext cx="535724" cy="369332"/>
          </a:xfrm>
          <a:prstGeom prst="rect">
            <a:avLst/>
          </a:prstGeom>
          <a:noFill/>
        </p:spPr>
        <p:txBody>
          <a:bodyPr wrap="none" rtlCol="0">
            <a:spAutoFit/>
          </a:bodyPr>
          <a:lstStyle/>
          <a:p>
            <a:r>
              <a:rPr lang="en-US" dirty="0"/>
              <a:t>300</a:t>
            </a:r>
          </a:p>
        </p:txBody>
      </p:sp>
      <p:sp>
        <p:nvSpPr>
          <p:cNvPr id="18" name="TextBox 17"/>
          <p:cNvSpPr txBox="1"/>
          <p:nvPr/>
        </p:nvSpPr>
        <p:spPr>
          <a:xfrm>
            <a:off x="1234164" y="5914605"/>
            <a:ext cx="535724" cy="369332"/>
          </a:xfrm>
          <a:prstGeom prst="rect">
            <a:avLst/>
          </a:prstGeom>
          <a:noFill/>
        </p:spPr>
        <p:txBody>
          <a:bodyPr wrap="none" rtlCol="0">
            <a:spAutoFit/>
          </a:bodyPr>
          <a:lstStyle/>
          <a:p>
            <a:r>
              <a:rPr lang="en-US" dirty="0"/>
              <a:t>200</a:t>
            </a:r>
          </a:p>
        </p:txBody>
      </p:sp>
      <p:sp>
        <p:nvSpPr>
          <p:cNvPr id="20" name="TextBox 19"/>
          <p:cNvSpPr txBox="1"/>
          <p:nvPr/>
        </p:nvSpPr>
        <p:spPr>
          <a:xfrm>
            <a:off x="1684695" y="6245921"/>
            <a:ext cx="6417141" cy="369332"/>
          </a:xfrm>
          <a:prstGeom prst="rect">
            <a:avLst/>
          </a:prstGeom>
          <a:noFill/>
        </p:spPr>
        <p:txBody>
          <a:bodyPr wrap="none" rtlCol="0">
            <a:spAutoFit/>
          </a:bodyPr>
          <a:lstStyle/>
          <a:p>
            <a:r>
              <a:rPr lang="en-US"/>
              <a:t>6           8         10          12        14        16        18        20        22        24</a:t>
            </a:r>
            <a:endParaRPr lang="en-US" dirty="0"/>
          </a:p>
        </p:txBody>
      </p:sp>
      <p:grpSp>
        <p:nvGrpSpPr>
          <p:cNvPr id="52" name="Group 51"/>
          <p:cNvGrpSpPr/>
          <p:nvPr/>
        </p:nvGrpSpPr>
        <p:grpSpPr>
          <a:xfrm>
            <a:off x="1814460" y="1599512"/>
            <a:ext cx="5926936" cy="3423407"/>
            <a:chOff x="1606704" y="1118790"/>
            <a:chExt cx="5926936" cy="3423407"/>
          </a:xfrm>
        </p:grpSpPr>
        <p:cxnSp>
          <p:nvCxnSpPr>
            <p:cNvPr id="32" name="Straight Connector 31"/>
            <p:cNvCxnSpPr/>
            <p:nvPr/>
          </p:nvCxnSpPr>
          <p:spPr>
            <a:xfrm flipH="1">
              <a:off x="3592840" y="4386203"/>
              <a:ext cx="3940800" cy="15162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290113" y="3339011"/>
              <a:ext cx="1323947" cy="1203186"/>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606704" y="1118790"/>
              <a:ext cx="691780" cy="223237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2364077" y="3988990"/>
            <a:ext cx="5058704" cy="2242090"/>
            <a:chOff x="2364077" y="3988990"/>
            <a:chExt cx="5058704" cy="2242090"/>
          </a:xfrm>
        </p:grpSpPr>
        <p:grpSp>
          <p:nvGrpSpPr>
            <p:cNvPr id="80" name="Group 79"/>
            <p:cNvGrpSpPr/>
            <p:nvPr/>
          </p:nvGrpSpPr>
          <p:grpSpPr>
            <a:xfrm>
              <a:off x="2462833" y="4094041"/>
              <a:ext cx="4959948" cy="2044203"/>
              <a:chOff x="2355253" y="4026664"/>
              <a:chExt cx="4959948" cy="2044203"/>
            </a:xfrm>
          </p:grpSpPr>
          <p:cxnSp>
            <p:nvCxnSpPr>
              <p:cNvPr id="54" name="Straight Connector 53"/>
              <p:cNvCxnSpPr/>
              <p:nvPr/>
            </p:nvCxnSpPr>
            <p:spPr>
              <a:xfrm flipH="1">
                <a:off x="6968691" y="5611528"/>
                <a:ext cx="346510" cy="2616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6333423" y="5875625"/>
                <a:ext cx="635268" cy="16684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5663416" y="5959047"/>
                <a:ext cx="670007" cy="834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5005138" y="5990001"/>
                <a:ext cx="658278" cy="8086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flipV="1">
                <a:off x="4335131" y="5847228"/>
                <a:ext cx="693017" cy="2236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3693017" y="5473800"/>
                <a:ext cx="649379" cy="3822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flipV="1">
                <a:off x="3023011" y="4921084"/>
                <a:ext cx="684117" cy="5831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flipV="1">
                <a:off x="2355253" y="4026664"/>
                <a:ext cx="697009" cy="9245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4" name="Oval 83"/>
            <p:cNvSpPr/>
            <p:nvPr/>
          </p:nvSpPr>
          <p:spPr>
            <a:xfrm>
              <a:off x="5661165" y="5893902"/>
              <a:ext cx="232549" cy="2325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005714" y="5998531"/>
              <a:ext cx="232549" cy="2325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339749" y="5775490"/>
              <a:ext cx="232549" cy="2325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3670505" y="5427017"/>
              <a:ext cx="232549" cy="2325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3023502" y="4838062"/>
              <a:ext cx="232549" cy="2325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364077" y="3988990"/>
              <a:ext cx="232549" cy="2325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4649875" y="5080208"/>
            <a:ext cx="2089020" cy="901330"/>
            <a:chOff x="4544397" y="5012973"/>
            <a:chExt cx="2089020" cy="901330"/>
          </a:xfrm>
        </p:grpSpPr>
        <p:sp>
          <p:nvSpPr>
            <p:cNvPr id="90" name="TextBox 89"/>
            <p:cNvSpPr txBox="1"/>
            <p:nvPr/>
          </p:nvSpPr>
          <p:spPr>
            <a:xfrm>
              <a:off x="4973137" y="5111393"/>
              <a:ext cx="1660280" cy="369332"/>
            </a:xfrm>
            <a:prstGeom prst="rect">
              <a:avLst/>
            </a:prstGeom>
            <a:solidFill>
              <a:schemeClr val="accent5">
                <a:lumMod val="40000"/>
                <a:lumOff val="60000"/>
              </a:schemeClr>
            </a:solidFill>
          </p:spPr>
          <p:txBody>
            <a:bodyPr wrap="none" rtlCol="0">
              <a:spAutoFit/>
            </a:bodyPr>
            <a:lstStyle/>
            <a:p>
              <a:r>
                <a:rPr lang="en-US" dirty="0"/>
                <a:t>&gt;</a:t>
              </a:r>
              <a:r>
                <a:rPr lang="en-US" dirty="0" smtClean="0"/>
                <a:t> 30% </a:t>
              </a:r>
              <a:r>
                <a:rPr lang="en-US" dirty="0"/>
                <a:t>speed up</a:t>
              </a:r>
            </a:p>
          </p:txBody>
        </p:sp>
        <p:sp>
          <p:nvSpPr>
            <p:cNvPr id="91" name="Up-Down Arrow 90"/>
            <p:cNvSpPr/>
            <p:nvPr/>
          </p:nvSpPr>
          <p:spPr>
            <a:xfrm>
              <a:off x="4544397" y="5012973"/>
              <a:ext cx="353737" cy="901330"/>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7326924" y="4009942"/>
            <a:ext cx="1030795" cy="944397"/>
            <a:chOff x="7326922" y="4009940"/>
            <a:chExt cx="1030795" cy="944397"/>
          </a:xfrm>
        </p:grpSpPr>
        <p:sp>
          <p:nvSpPr>
            <p:cNvPr id="19" name="Triangle 18"/>
            <p:cNvSpPr/>
            <p:nvPr/>
          </p:nvSpPr>
          <p:spPr>
            <a:xfrm>
              <a:off x="7554860" y="4639377"/>
              <a:ext cx="345440" cy="314960"/>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7326922" y="4009940"/>
              <a:ext cx="1030795" cy="646331"/>
            </a:xfrm>
            <a:prstGeom prst="rect">
              <a:avLst/>
            </a:prstGeom>
            <a:noFill/>
          </p:spPr>
          <p:txBody>
            <a:bodyPr wrap="none" rtlCol="0">
              <a:spAutoFit/>
            </a:bodyPr>
            <a:lstStyle/>
            <a:p>
              <a:pPr algn="ctr"/>
              <a:r>
                <a:rPr lang="en-US" dirty="0"/>
                <a:t>uncoded</a:t>
              </a:r>
              <a:br>
                <a:rPr lang="en-US" dirty="0"/>
              </a:br>
              <a:r>
                <a:rPr lang="en-US" dirty="0"/>
                <a:t>(1-rep)</a:t>
              </a:r>
            </a:p>
          </p:txBody>
        </p:sp>
      </p:grpSp>
      <p:grpSp>
        <p:nvGrpSpPr>
          <p:cNvPr id="100" name="Group 99"/>
          <p:cNvGrpSpPr/>
          <p:nvPr/>
        </p:nvGrpSpPr>
        <p:grpSpPr>
          <a:xfrm>
            <a:off x="3614062" y="4443987"/>
            <a:ext cx="725689" cy="661976"/>
            <a:chOff x="3614060" y="4443987"/>
            <a:chExt cx="725689" cy="661976"/>
          </a:xfrm>
        </p:grpSpPr>
        <p:sp>
          <p:nvSpPr>
            <p:cNvPr id="21" name="Triangle 20"/>
            <p:cNvSpPr/>
            <p:nvPr/>
          </p:nvSpPr>
          <p:spPr>
            <a:xfrm>
              <a:off x="3614060" y="4791003"/>
              <a:ext cx="345440" cy="314960"/>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3653151" y="4443987"/>
              <a:ext cx="686598" cy="369332"/>
            </a:xfrm>
            <a:prstGeom prst="rect">
              <a:avLst/>
            </a:prstGeom>
            <a:noFill/>
          </p:spPr>
          <p:txBody>
            <a:bodyPr wrap="none" rtlCol="0">
              <a:spAutoFit/>
            </a:bodyPr>
            <a:lstStyle/>
            <a:p>
              <a:r>
                <a:rPr lang="en-US" dirty="0"/>
                <a:t>2-rep</a:t>
              </a:r>
            </a:p>
          </p:txBody>
        </p:sp>
      </p:grpSp>
      <p:grpSp>
        <p:nvGrpSpPr>
          <p:cNvPr id="101" name="Group 100"/>
          <p:cNvGrpSpPr/>
          <p:nvPr/>
        </p:nvGrpSpPr>
        <p:grpSpPr>
          <a:xfrm>
            <a:off x="2337007" y="3097638"/>
            <a:ext cx="864523" cy="805141"/>
            <a:chOff x="2290113" y="3097636"/>
            <a:chExt cx="864523" cy="805141"/>
          </a:xfrm>
        </p:grpSpPr>
        <p:sp>
          <p:nvSpPr>
            <p:cNvPr id="22" name="Triangle 21"/>
            <p:cNvSpPr/>
            <p:nvPr/>
          </p:nvSpPr>
          <p:spPr>
            <a:xfrm>
              <a:off x="2290113" y="3587817"/>
              <a:ext cx="345440" cy="314960"/>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2468038" y="3097636"/>
              <a:ext cx="686598" cy="369332"/>
            </a:xfrm>
            <a:prstGeom prst="rect">
              <a:avLst/>
            </a:prstGeom>
            <a:noFill/>
          </p:spPr>
          <p:txBody>
            <a:bodyPr wrap="none" rtlCol="0">
              <a:spAutoFit/>
            </a:bodyPr>
            <a:lstStyle/>
            <a:p>
              <a:r>
                <a:rPr lang="en-US"/>
                <a:t>3-rep</a:t>
              </a:r>
            </a:p>
          </p:txBody>
        </p:sp>
      </p:grpSp>
      <p:grpSp>
        <p:nvGrpSpPr>
          <p:cNvPr id="102" name="Group 101"/>
          <p:cNvGrpSpPr/>
          <p:nvPr/>
        </p:nvGrpSpPr>
        <p:grpSpPr>
          <a:xfrm>
            <a:off x="1731587" y="1351152"/>
            <a:ext cx="946133" cy="511900"/>
            <a:chOff x="1684693" y="1315983"/>
            <a:chExt cx="946133" cy="511900"/>
          </a:xfrm>
        </p:grpSpPr>
        <p:sp>
          <p:nvSpPr>
            <p:cNvPr id="23" name="Triangle 22"/>
            <p:cNvSpPr/>
            <p:nvPr/>
          </p:nvSpPr>
          <p:spPr>
            <a:xfrm>
              <a:off x="1684693" y="1512923"/>
              <a:ext cx="345440" cy="314960"/>
            </a:xfrm>
            <a:prstGeom prs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1944228" y="1315983"/>
              <a:ext cx="686598" cy="369332"/>
            </a:xfrm>
            <a:prstGeom prst="rect">
              <a:avLst/>
            </a:prstGeom>
            <a:noFill/>
          </p:spPr>
          <p:txBody>
            <a:bodyPr wrap="none" rtlCol="0">
              <a:spAutoFit/>
            </a:bodyPr>
            <a:lstStyle/>
            <a:p>
              <a:r>
                <a:rPr lang="en-US" dirty="0"/>
                <a:t>4-rep</a:t>
              </a:r>
            </a:p>
          </p:txBody>
        </p:sp>
      </p:grpSp>
      <p:grpSp>
        <p:nvGrpSpPr>
          <p:cNvPr id="103" name="Group 102"/>
          <p:cNvGrpSpPr/>
          <p:nvPr/>
        </p:nvGrpSpPr>
        <p:grpSpPr>
          <a:xfrm>
            <a:off x="7306508" y="5289247"/>
            <a:ext cx="822865" cy="503526"/>
            <a:chOff x="7306506" y="5289247"/>
            <a:chExt cx="822865" cy="503526"/>
          </a:xfrm>
        </p:grpSpPr>
        <p:sp>
          <p:nvSpPr>
            <p:cNvPr id="81" name="Oval 80"/>
            <p:cNvSpPr/>
            <p:nvPr/>
          </p:nvSpPr>
          <p:spPr>
            <a:xfrm>
              <a:off x="7306506" y="5560224"/>
              <a:ext cx="232549" cy="2325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7425332" y="5289247"/>
              <a:ext cx="704039" cy="307777"/>
            </a:xfrm>
            <a:prstGeom prst="rect">
              <a:avLst/>
            </a:prstGeom>
            <a:noFill/>
          </p:spPr>
          <p:txBody>
            <a:bodyPr wrap="none" rtlCol="0">
              <a:spAutoFit/>
            </a:bodyPr>
            <a:lstStyle/>
            <a:p>
              <a:r>
                <a:rPr lang="en-US" sz="1400" dirty="0"/>
                <a:t>(24,23)</a:t>
              </a:r>
            </a:p>
          </p:txBody>
        </p:sp>
      </p:grpSp>
      <p:grpSp>
        <p:nvGrpSpPr>
          <p:cNvPr id="104" name="Group 103"/>
          <p:cNvGrpSpPr/>
          <p:nvPr/>
        </p:nvGrpSpPr>
        <p:grpSpPr>
          <a:xfrm>
            <a:off x="6643718" y="5559993"/>
            <a:ext cx="704039" cy="498573"/>
            <a:chOff x="6643716" y="5559991"/>
            <a:chExt cx="704039" cy="498573"/>
          </a:xfrm>
        </p:grpSpPr>
        <p:sp>
          <p:nvSpPr>
            <p:cNvPr id="82" name="Oval 81"/>
            <p:cNvSpPr/>
            <p:nvPr/>
          </p:nvSpPr>
          <p:spPr>
            <a:xfrm>
              <a:off x="6975264" y="5826015"/>
              <a:ext cx="232549" cy="2325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6643716" y="5559991"/>
              <a:ext cx="704039" cy="307777"/>
            </a:xfrm>
            <a:prstGeom prst="rect">
              <a:avLst/>
            </a:prstGeom>
            <a:noFill/>
          </p:spPr>
          <p:txBody>
            <a:bodyPr wrap="none" rtlCol="0">
              <a:spAutoFit/>
            </a:bodyPr>
            <a:lstStyle/>
            <a:p>
              <a:r>
                <a:rPr lang="en-US" sz="1400" dirty="0"/>
                <a:t>(24,22)</a:t>
              </a:r>
            </a:p>
          </p:txBody>
        </p:sp>
      </p:grpSp>
      <p:grpSp>
        <p:nvGrpSpPr>
          <p:cNvPr id="106" name="Group 105"/>
          <p:cNvGrpSpPr/>
          <p:nvPr/>
        </p:nvGrpSpPr>
        <p:grpSpPr>
          <a:xfrm>
            <a:off x="5960215" y="5722882"/>
            <a:ext cx="704039" cy="491205"/>
            <a:chOff x="5960213" y="5722880"/>
            <a:chExt cx="704039" cy="491205"/>
          </a:xfrm>
        </p:grpSpPr>
        <p:sp>
          <p:nvSpPr>
            <p:cNvPr id="83" name="Oval 82"/>
            <p:cNvSpPr/>
            <p:nvPr/>
          </p:nvSpPr>
          <p:spPr>
            <a:xfrm>
              <a:off x="6315938" y="5981536"/>
              <a:ext cx="232549" cy="23254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5960213" y="5722880"/>
              <a:ext cx="704039" cy="307777"/>
            </a:xfrm>
            <a:prstGeom prst="rect">
              <a:avLst/>
            </a:prstGeom>
            <a:noFill/>
          </p:spPr>
          <p:txBody>
            <a:bodyPr wrap="none" rtlCol="0">
              <a:spAutoFit/>
            </a:bodyPr>
            <a:lstStyle/>
            <a:p>
              <a:r>
                <a:rPr lang="en-US" sz="1400" dirty="0"/>
                <a:t>(24,20)</a:t>
              </a:r>
            </a:p>
          </p:txBody>
        </p:sp>
      </p:grpSp>
      <p:cxnSp>
        <p:nvCxnSpPr>
          <p:cNvPr id="4" name="Straight Connector 3"/>
          <p:cNvCxnSpPr/>
          <p:nvPr/>
        </p:nvCxnSpPr>
        <p:spPr>
          <a:xfrm flipH="1">
            <a:off x="0" y="4840379"/>
            <a:ext cx="9605985" cy="0"/>
          </a:xfrm>
          <a:prstGeom prst="line">
            <a:avLst/>
          </a:prstGeom>
          <a:ln w="76200" cmpd="sng">
            <a:solidFill>
              <a:schemeClr val="tx1">
                <a:lumMod val="65000"/>
                <a:lumOff val="35000"/>
              </a:schemeClr>
            </a:solidFill>
            <a:prstDash val="sysDash"/>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79772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ppt_x</p:attrName>
                                        </p:attrNameLst>
                                      </p:cBhvr>
                                      <p:tavLst>
                                        <p:tav tm="0">
                                          <p:val>
                                            <p:strVal val="#ppt_x-#ppt_w*1.125000"/>
                                          </p:val>
                                        </p:tav>
                                        <p:tav tm="100000">
                                          <p:val>
                                            <p:strVal val="#ppt_x"/>
                                          </p:val>
                                        </p:tav>
                                      </p:tavLst>
                                    </p:anim>
                                    <p:animEffect transition="in" filter="wipe(righ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Rectangle 121"/>
          <p:cNvSpPr/>
          <p:nvPr/>
        </p:nvSpPr>
        <p:spPr>
          <a:xfrm>
            <a:off x="262732" y="978902"/>
            <a:ext cx="8413724" cy="1015663"/>
          </a:xfrm>
          <a:prstGeom prst="rect">
            <a:avLst/>
          </a:prstGeom>
          <a:solidFill>
            <a:schemeClr val="tx2">
              <a:lumMod val="20000"/>
              <a:lumOff val="80000"/>
            </a:schemeClr>
          </a:solidFill>
        </p:spPr>
        <p:txBody>
          <a:bodyPr wrap="square">
            <a:spAutoFit/>
          </a:bodyPr>
          <a:lstStyle/>
          <a:p>
            <a:pPr marL="342900" indent="-342900">
              <a:buFont typeface="Wingdings" panose="05000000000000000000" pitchFamily="2" charset="2"/>
              <a:buChar char="§"/>
            </a:pPr>
            <a:r>
              <a:rPr lang="en-US" sz="2000" dirty="0" smtClean="0">
                <a:latin typeface="Gill Sans Light"/>
                <a:cs typeface="Gill Sans Light"/>
              </a:rPr>
              <a:t>Experiments with Open MPI on Amazon EC2 cluster of 25 workers</a:t>
            </a:r>
            <a:endParaRPr lang="en-US" sz="2000" dirty="0">
              <a:latin typeface="Gill Sans Light"/>
              <a:cs typeface="Gill Sans Light"/>
            </a:endParaRPr>
          </a:p>
          <a:p>
            <a:pPr marL="342900" indent="-342900">
              <a:buFont typeface="Wingdings" panose="05000000000000000000" pitchFamily="2" charset="2"/>
              <a:buChar char="§"/>
            </a:pPr>
            <a:r>
              <a:rPr lang="en-US" sz="2000" dirty="0" smtClean="0">
                <a:latin typeface="Gill Sans Light"/>
                <a:cs typeface="Gill Sans Light"/>
              </a:rPr>
              <a:t>One-shot matrix </a:t>
            </a:r>
            <a:r>
              <a:rPr lang="en-US" sz="2000" dirty="0">
                <a:latin typeface="Gill Sans Light"/>
                <a:cs typeface="Gill Sans Light"/>
              </a:rPr>
              <a:t>multiplication ~ 10^8 entries</a:t>
            </a:r>
          </a:p>
          <a:p>
            <a:pPr marL="342900" indent="-342900">
              <a:buFont typeface="Wingdings" panose="05000000000000000000" pitchFamily="2" charset="2"/>
              <a:buChar char="§"/>
            </a:pPr>
            <a:r>
              <a:rPr lang="en-US" sz="2000" dirty="0" smtClean="0">
                <a:latin typeface="Gill Sans Light"/>
                <a:cs typeface="Gill Sans Light"/>
              </a:rPr>
              <a:t>A </a:t>
            </a:r>
            <a:r>
              <a:rPr lang="en-US" sz="2000" dirty="0" smtClean="0">
                <a:solidFill>
                  <a:srgbClr val="FF0000"/>
                </a:solidFill>
                <a:latin typeface="Gill Sans Light"/>
                <a:cs typeface="Gill Sans Light"/>
              </a:rPr>
              <a:t>2-parity Erasure </a:t>
            </a:r>
            <a:r>
              <a:rPr lang="en-US" sz="2000" dirty="0">
                <a:solidFill>
                  <a:srgbClr val="FF0000"/>
                </a:solidFill>
                <a:latin typeface="Gill Sans Light"/>
                <a:cs typeface="Gill Sans Light"/>
              </a:rPr>
              <a:t>C</a:t>
            </a:r>
            <a:r>
              <a:rPr lang="en-US" sz="2000" dirty="0" smtClean="0">
                <a:solidFill>
                  <a:srgbClr val="FF0000"/>
                </a:solidFill>
                <a:latin typeface="Gill Sans Light"/>
                <a:cs typeface="Gill Sans Light"/>
              </a:rPr>
              <a:t>ode </a:t>
            </a:r>
            <a:r>
              <a:rPr lang="en-US" sz="2000" dirty="0" smtClean="0">
                <a:latin typeface="Gill Sans Light"/>
                <a:cs typeface="Gill Sans Light"/>
              </a:rPr>
              <a:t>(Robust to 2 stragglers)</a:t>
            </a:r>
          </a:p>
        </p:txBody>
      </p:sp>
      <p:grpSp>
        <p:nvGrpSpPr>
          <p:cNvPr id="7" name="Group 6"/>
          <p:cNvGrpSpPr/>
          <p:nvPr/>
        </p:nvGrpSpPr>
        <p:grpSpPr>
          <a:xfrm>
            <a:off x="1777400" y="2505996"/>
            <a:ext cx="5113297" cy="4215380"/>
            <a:chOff x="2627784" y="2653220"/>
            <a:chExt cx="4225865" cy="3832164"/>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284984"/>
              <a:ext cx="4225865"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Brace 2"/>
            <p:cNvSpPr/>
            <p:nvPr/>
          </p:nvSpPr>
          <p:spPr>
            <a:xfrm rot="16200000">
              <a:off x="3970851" y="2096347"/>
              <a:ext cx="338921" cy="2377274"/>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Gill Sans Light"/>
                <a:cs typeface="Gill Sans Light"/>
              </a:endParaRPr>
            </a:p>
          </p:txBody>
        </p:sp>
        <p:sp>
          <p:nvSpPr>
            <p:cNvPr id="4" name="TextBox 3"/>
            <p:cNvSpPr txBox="1"/>
            <p:nvPr/>
          </p:nvSpPr>
          <p:spPr>
            <a:xfrm>
              <a:off x="3528525" y="2653220"/>
              <a:ext cx="1123513" cy="400110"/>
            </a:xfrm>
            <a:prstGeom prst="rect">
              <a:avLst/>
            </a:prstGeom>
            <a:noFill/>
          </p:spPr>
          <p:txBody>
            <a:bodyPr wrap="none" rtlCol="0">
              <a:spAutoFit/>
            </a:bodyPr>
            <a:lstStyle/>
            <a:p>
              <a:r>
                <a:rPr lang="en-US" sz="2000" dirty="0" err="1" smtClean="0">
                  <a:latin typeface="Gill Sans Light"/>
                  <a:cs typeface="Gill Sans Light"/>
                </a:rPr>
                <a:t>Uncoded</a:t>
              </a:r>
              <a:endParaRPr lang="en-US" sz="2000" dirty="0">
                <a:latin typeface="Gill Sans Light"/>
                <a:cs typeface="Gill Sans Light"/>
              </a:endParaRPr>
            </a:p>
          </p:txBody>
        </p:sp>
      </p:grpSp>
      <p:grpSp>
        <p:nvGrpSpPr>
          <p:cNvPr id="6" name="Group 5"/>
          <p:cNvGrpSpPr/>
          <p:nvPr/>
        </p:nvGrpSpPr>
        <p:grpSpPr>
          <a:xfrm>
            <a:off x="3314894" y="3889059"/>
            <a:ext cx="3115934" cy="1605217"/>
            <a:chOff x="3991953" y="3917639"/>
            <a:chExt cx="2575152" cy="1459288"/>
          </a:xfrm>
        </p:grpSpPr>
        <p:sp>
          <p:nvSpPr>
            <p:cNvPr id="9" name="Right Brace 8"/>
            <p:cNvSpPr/>
            <p:nvPr/>
          </p:nvSpPr>
          <p:spPr>
            <a:xfrm>
              <a:off x="6228184" y="5013176"/>
              <a:ext cx="338921" cy="309587"/>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Gill Sans Light"/>
                <a:cs typeface="Gill Sans Light"/>
              </a:endParaRPr>
            </a:p>
          </p:txBody>
        </p:sp>
        <p:sp>
          <p:nvSpPr>
            <p:cNvPr id="10" name="Right Brace 9"/>
            <p:cNvSpPr/>
            <p:nvPr/>
          </p:nvSpPr>
          <p:spPr>
            <a:xfrm>
              <a:off x="5159488" y="4855989"/>
              <a:ext cx="338921" cy="373211"/>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Gill Sans Light"/>
                <a:cs typeface="Gill Sans Light"/>
              </a:endParaRPr>
            </a:p>
          </p:txBody>
        </p:sp>
        <p:sp>
          <p:nvSpPr>
            <p:cNvPr id="11" name="Right Brace 10"/>
            <p:cNvSpPr/>
            <p:nvPr/>
          </p:nvSpPr>
          <p:spPr>
            <a:xfrm>
              <a:off x="4090281" y="5042594"/>
              <a:ext cx="338921" cy="334333"/>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Gill Sans Light"/>
                <a:cs typeface="Gill Sans Light"/>
              </a:endParaRPr>
            </a:p>
          </p:txBody>
        </p:sp>
        <p:sp>
          <p:nvSpPr>
            <p:cNvPr id="5" name="TextBox 4"/>
            <p:cNvSpPr txBox="1"/>
            <p:nvPr/>
          </p:nvSpPr>
          <p:spPr>
            <a:xfrm>
              <a:off x="3991953" y="3917639"/>
              <a:ext cx="1497526" cy="369332"/>
            </a:xfrm>
            <a:prstGeom prst="rect">
              <a:avLst/>
            </a:prstGeom>
            <a:solidFill>
              <a:schemeClr val="accent5">
                <a:lumMod val="40000"/>
                <a:lumOff val="60000"/>
              </a:schemeClr>
            </a:solidFill>
          </p:spPr>
          <p:txBody>
            <a:bodyPr wrap="none" rtlCol="0">
              <a:spAutoFit/>
            </a:bodyPr>
            <a:lstStyle/>
            <a:p>
              <a:r>
                <a:rPr lang="en-US" dirty="0" smtClean="0">
                  <a:latin typeface="Gill Sans Light"/>
                  <a:cs typeface="Gill Sans Light"/>
                </a:rPr>
                <a:t>40% speed up</a:t>
              </a:r>
              <a:endParaRPr lang="en-US" dirty="0">
                <a:latin typeface="Gill Sans Light"/>
                <a:cs typeface="Gill Sans Light"/>
              </a:endParaRPr>
            </a:p>
          </p:txBody>
        </p:sp>
      </p:grpSp>
      <p:sp>
        <p:nvSpPr>
          <p:cNvPr id="20" name="Title 1"/>
          <p:cNvSpPr txBox="1">
            <a:spLocks/>
          </p:cNvSpPr>
          <p:nvPr/>
        </p:nvSpPr>
        <p:spPr>
          <a:xfrm>
            <a:off x="0" y="124042"/>
            <a:ext cx="9144000" cy="583134"/>
          </a:xfrm>
          <a:prstGeom prst="rect">
            <a:avLst/>
          </a:prstGeom>
          <a:solidFill>
            <a:schemeClr val="accent5">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solidFill>
                  <a:srgbClr val="000000"/>
                </a:solidFill>
                <a:latin typeface="Gill Sans Light"/>
                <a:cs typeface="Gill Sans Light"/>
              </a:rPr>
              <a:t>Experiment Results</a:t>
            </a:r>
            <a:endParaRPr lang="en-US" sz="2800" dirty="0">
              <a:solidFill>
                <a:srgbClr val="0000FF"/>
              </a:solidFill>
              <a:latin typeface="Gill Sans Light"/>
              <a:cs typeface="Gill Sans Light"/>
            </a:endParaRPr>
          </a:p>
        </p:txBody>
      </p:sp>
      <p:sp>
        <p:nvSpPr>
          <p:cNvPr id="2" name="TextBox 1"/>
          <p:cNvSpPr txBox="1"/>
          <p:nvPr/>
        </p:nvSpPr>
        <p:spPr>
          <a:xfrm>
            <a:off x="5643011" y="1261472"/>
            <a:ext cx="184666" cy="369332"/>
          </a:xfrm>
          <a:prstGeom prst="rect">
            <a:avLst/>
          </a:prstGeom>
          <a:noFill/>
        </p:spPr>
        <p:txBody>
          <a:bodyPr wrap="none" rtlCol="0">
            <a:spAutoFit/>
          </a:bodyPr>
          <a:lstStyle/>
          <a:p>
            <a:endParaRPr lang="en-US" dirty="0">
              <a:latin typeface="Gill Sans Light"/>
              <a:cs typeface="Gill Sans Light"/>
            </a:endParaRPr>
          </a:p>
        </p:txBody>
      </p:sp>
    </p:spTree>
    <p:extLst>
      <p:ext uri="{BB962C8B-B14F-4D97-AF65-F5344CB8AC3E}">
        <p14:creationId xmlns:p14="http://schemas.microsoft.com/office/powerpoint/2010/main" val="38229858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78821" y="10929"/>
            <a:ext cx="8229600" cy="698500"/>
          </a:xfrm>
        </p:spPr>
        <p:txBody>
          <a:bodyPr>
            <a:noAutofit/>
          </a:bodyPr>
          <a:lstStyle/>
          <a:p>
            <a:r>
              <a:rPr lang="en-US" sz="4800" dirty="0" smtClean="0">
                <a:latin typeface="Gill Sans Light"/>
                <a:cs typeface="Gill Sans Light"/>
              </a:rPr>
              <a:t>Beyond Linear?</a:t>
            </a:r>
            <a:endParaRPr lang="en-US" sz="4800" dirty="0">
              <a:latin typeface="Gill Sans Light"/>
              <a:cs typeface="Gill Sans Light"/>
            </a:endParaRPr>
          </a:p>
        </p:txBody>
      </p:sp>
      <p:grpSp>
        <p:nvGrpSpPr>
          <p:cNvPr id="24" name="Group 23"/>
          <p:cNvGrpSpPr/>
          <p:nvPr/>
        </p:nvGrpSpPr>
        <p:grpSpPr>
          <a:xfrm>
            <a:off x="475837" y="1928952"/>
            <a:ext cx="5758462" cy="1821411"/>
            <a:chOff x="2001730" y="2924944"/>
            <a:chExt cx="6334308" cy="1821411"/>
          </a:xfrm>
        </p:grpSpPr>
        <p:sp>
          <p:nvSpPr>
            <p:cNvPr id="4" name="Rounded Rectangle 3"/>
            <p:cNvSpPr/>
            <p:nvPr/>
          </p:nvSpPr>
          <p:spPr>
            <a:xfrm>
              <a:off x="2641811" y="2924944"/>
              <a:ext cx="3912163" cy="596378"/>
            </a:xfrm>
            <a:prstGeom prst="round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Gill Sans Light"/>
                  <a:cs typeface="Gill Sans Light"/>
                </a:rPr>
                <a:t>w</a:t>
              </a:r>
              <a:r>
                <a:rPr lang="en-US" sz="3200" dirty="0" smtClean="0">
                  <a:solidFill>
                    <a:schemeClr val="tx1"/>
                  </a:solidFill>
                  <a:latin typeface="Gill Sans Light"/>
                  <a:cs typeface="Gill Sans Light"/>
                </a:rPr>
                <a:t>ants f</a:t>
              </a:r>
              <a:r>
                <a:rPr lang="en-US" sz="3200" baseline="-25000" dirty="0" smtClean="0">
                  <a:solidFill>
                    <a:schemeClr val="tx1"/>
                  </a:solidFill>
                  <a:latin typeface="Gill Sans Light"/>
                  <a:cs typeface="Gill Sans Light"/>
                </a:rPr>
                <a:t>1</a:t>
              </a:r>
              <a:r>
                <a:rPr lang="en-US" sz="3200" dirty="0" smtClean="0">
                  <a:solidFill>
                    <a:schemeClr val="tx1"/>
                  </a:solidFill>
                  <a:latin typeface="Gill Sans Light"/>
                  <a:cs typeface="Gill Sans Light"/>
                </a:rPr>
                <a:t>+f</a:t>
              </a:r>
              <a:r>
                <a:rPr lang="en-US" sz="3200" baseline="-25000" dirty="0" smtClean="0">
                  <a:solidFill>
                    <a:schemeClr val="tx1"/>
                  </a:solidFill>
                  <a:latin typeface="Gill Sans Light"/>
                  <a:cs typeface="Gill Sans Light"/>
                </a:rPr>
                <a:t>2</a:t>
              </a:r>
              <a:r>
                <a:rPr lang="en-US" sz="3200" dirty="0" smtClean="0">
                  <a:solidFill>
                    <a:schemeClr val="tx1"/>
                  </a:solidFill>
                  <a:latin typeface="Gill Sans Light"/>
                  <a:cs typeface="Gill Sans Light"/>
                </a:rPr>
                <a:t>+f</a:t>
              </a:r>
              <a:r>
                <a:rPr lang="en-US" sz="3200" baseline="-25000" dirty="0" smtClean="0">
                  <a:solidFill>
                    <a:schemeClr val="tx1"/>
                  </a:solidFill>
                  <a:latin typeface="Gill Sans Light"/>
                  <a:cs typeface="Gill Sans Light"/>
                </a:rPr>
                <a:t>3</a:t>
              </a:r>
              <a:r>
                <a:rPr lang="en-US" sz="3200" dirty="0" smtClean="0">
                  <a:solidFill>
                    <a:schemeClr val="tx1"/>
                  </a:solidFill>
                  <a:latin typeface="Gill Sans Light"/>
                  <a:cs typeface="Gill Sans Light"/>
                </a:rPr>
                <a:t>+f</a:t>
              </a:r>
              <a:r>
                <a:rPr lang="en-US" sz="3200" baseline="-25000" dirty="0" smtClean="0">
                  <a:solidFill>
                    <a:schemeClr val="tx1"/>
                  </a:solidFill>
                  <a:latin typeface="Gill Sans Light"/>
                  <a:cs typeface="Gill Sans Light"/>
                </a:rPr>
                <a:t>4</a:t>
              </a:r>
              <a:endParaRPr lang="en-US" sz="3200" baseline="-25000" dirty="0">
                <a:solidFill>
                  <a:schemeClr val="tx1"/>
                </a:solidFill>
                <a:latin typeface="Gill Sans Light"/>
                <a:cs typeface="Gill Sans Light"/>
              </a:endParaRPr>
            </a:p>
          </p:txBody>
        </p:sp>
        <p:sp>
          <p:nvSpPr>
            <p:cNvPr id="5" name="Oval 4"/>
            <p:cNvSpPr>
              <a:spLocks noChangeAspect="1"/>
            </p:cNvSpPr>
            <p:nvPr/>
          </p:nvSpPr>
          <p:spPr>
            <a:xfrm>
              <a:off x="2001730" y="4106275"/>
              <a:ext cx="640080" cy="64008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Gill Sans Light"/>
                  <a:cs typeface="Gill Sans Light"/>
                </a:rPr>
                <a:t>f</a:t>
              </a:r>
              <a:r>
                <a:rPr lang="en-US" sz="3200" baseline="-25000" dirty="0" smtClean="0">
                  <a:solidFill>
                    <a:schemeClr val="tx1"/>
                  </a:solidFill>
                  <a:latin typeface="Gill Sans Light"/>
                  <a:cs typeface="Gill Sans Light"/>
                </a:rPr>
                <a:t>1</a:t>
              </a:r>
              <a:endParaRPr lang="en-US" sz="3200" baseline="-25000" dirty="0">
                <a:solidFill>
                  <a:schemeClr val="tx1"/>
                </a:solidFill>
                <a:latin typeface="Gill Sans Light"/>
                <a:cs typeface="Gill Sans Light"/>
              </a:endParaRPr>
            </a:p>
          </p:txBody>
        </p:sp>
        <p:sp>
          <p:nvSpPr>
            <p:cNvPr id="6" name="Oval 5"/>
            <p:cNvSpPr>
              <a:spLocks noChangeAspect="1"/>
            </p:cNvSpPr>
            <p:nvPr/>
          </p:nvSpPr>
          <p:spPr>
            <a:xfrm>
              <a:off x="2763730" y="4106275"/>
              <a:ext cx="640080" cy="64008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Gill Sans Light"/>
                  <a:cs typeface="Gill Sans Light"/>
                </a:rPr>
                <a:t>f</a:t>
              </a:r>
              <a:r>
                <a:rPr lang="en-US" sz="3200" baseline="-25000" dirty="0" smtClean="0">
                  <a:solidFill>
                    <a:schemeClr val="tx1"/>
                  </a:solidFill>
                  <a:latin typeface="Gill Sans Light"/>
                  <a:cs typeface="Gill Sans Light"/>
                </a:rPr>
                <a:t>2</a:t>
              </a:r>
              <a:endParaRPr lang="en-US" sz="3200" baseline="-25000" dirty="0">
                <a:solidFill>
                  <a:schemeClr val="tx1"/>
                </a:solidFill>
                <a:latin typeface="Gill Sans Light"/>
                <a:cs typeface="Gill Sans Light"/>
              </a:endParaRPr>
            </a:p>
          </p:txBody>
        </p:sp>
        <p:sp>
          <p:nvSpPr>
            <p:cNvPr id="7" name="Oval 6"/>
            <p:cNvSpPr>
              <a:spLocks noChangeAspect="1"/>
            </p:cNvSpPr>
            <p:nvPr/>
          </p:nvSpPr>
          <p:spPr>
            <a:xfrm>
              <a:off x="3542566" y="4106275"/>
              <a:ext cx="640080" cy="64008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Gill Sans Light"/>
                  <a:cs typeface="Gill Sans Light"/>
                </a:rPr>
                <a:t>f</a:t>
              </a:r>
              <a:r>
                <a:rPr lang="en-US" sz="3200" baseline="-25000" dirty="0" smtClean="0">
                  <a:solidFill>
                    <a:schemeClr val="tx1"/>
                  </a:solidFill>
                  <a:latin typeface="Gill Sans Light"/>
                  <a:cs typeface="Gill Sans Light"/>
                </a:rPr>
                <a:t>3</a:t>
              </a:r>
              <a:endParaRPr lang="en-US" sz="3200" baseline="-25000" dirty="0">
                <a:solidFill>
                  <a:schemeClr val="tx1"/>
                </a:solidFill>
                <a:latin typeface="Gill Sans Light"/>
                <a:cs typeface="Gill Sans Light"/>
              </a:endParaRPr>
            </a:p>
          </p:txBody>
        </p:sp>
        <p:cxnSp>
          <p:nvCxnSpPr>
            <p:cNvPr id="8" name="Straight Arrow Connector 7"/>
            <p:cNvCxnSpPr>
              <a:stCxn id="4" idx="2"/>
            </p:cNvCxnSpPr>
            <p:nvPr/>
          </p:nvCxnSpPr>
          <p:spPr>
            <a:xfrm flipH="1">
              <a:off x="3827886" y="3521322"/>
              <a:ext cx="770007" cy="5849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 idx="2"/>
              <a:endCxn id="14" idx="0"/>
            </p:cNvCxnSpPr>
            <p:nvPr/>
          </p:nvCxnSpPr>
          <p:spPr>
            <a:xfrm>
              <a:off x="4597893" y="3521322"/>
              <a:ext cx="2133889" cy="5849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2"/>
              <a:endCxn id="6" idx="0"/>
            </p:cNvCxnSpPr>
            <p:nvPr/>
          </p:nvCxnSpPr>
          <p:spPr>
            <a:xfrm flipH="1">
              <a:off x="3083770" y="3521322"/>
              <a:ext cx="1514122" cy="5849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a:spLocks noChangeAspect="1"/>
            </p:cNvSpPr>
            <p:nvPr/>
          </p:nvSpPr>
          <p:spPr>
            <a:xfrm>
              <a:off x="4335046" y="4106275"/>
              <a:ext cx="640080" cy="64008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Gill Sans Light"/>
                  <a:cs typeface="Gill Sans Light"/>
                </a:rPr>
                <a:t>f</a:t>
              </a:r>
              <a:r>
                <a:rPr lang="en-US" sz="3200" baseline="-25000" dirty="0" smtClean="0">
                  <a:solidFill>
                    <a:schemeClr val="tx1"/>
                  </a:solidFill>
                  <a:latin typeface="Gill Sans Light"/>
                  <a:cs typeface="Gill Sans Light"/>
                </a:rPr>
                <a:t>4</a:t>
              </a:r>
              <a:endParaRPr lang="en-US" sz="3200" baseline="-25000" dirty="0">
                <a:solidFill>
                  <a:schemeClr val="tx1"/>
                </a:solidFill>
                <a:latin typeface="Gill Sans Light"/>
                <a:cs typeface="Gill Sans Light"/>
              </a:endParaRPr>
            </a:p>
          </p:txBody>
        </p:sp>
        <p:sp>
          <p:nvSpPr>
            <p:cNvPr id="14" name="Oval 13"/>
            <p:cNvSpPr>
              <a:spLocks noChangeAspect="1"/>
            </p:cNvSpPr>
            <p:nvPr/>
          </p:nvSpPr>
          <p:spPr>
            <a:xfrm>
              <a:off x="5127525" y="4106275"/>
              <a:ext cx="3208513" cy="640080"/>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Gill Sans Light"/>
                  <a:cs typeface="Gill Sans Light"/>
                </a:rPr>
                <a:t>f</a:t>
              </a:r>
              <a:r>
                <a:rPr lang="en-US" sz="3200" baseline="-25000" dirty="0">
                  <a:solidFill>
                    <a:schemeClr val="tx1"/>
                  </a:solidFill>
                  <a:latin typeface="Gill Sans Light"/>
                  <a:cs typeface="Gill Sans Light"/>
                </a:rPr>
                <a:t>1</a:t>
              </a:r>
              <a:r>
                <a:rPr lang="en-US" sz="3200" dirty="0">
                  <a:solidFill>
                    <a:schemeClr val="tx1"/>
                  </a:solidFill>
                  <a:latin typeface="Gill Sans Light"/>
                  <a:cs typeface="Gill Sans Light"/>
                </a:rPr>
                <a:t>+f</a:t>
              </a:r>
              <a:r>
                <a:rPr lang="en-US" sz="3200" baseline="-25000" dirty="0">
                  <a:solidFill>
                    <a:schemeClr val="tx1"/>
                  </a:solidFill>
                  <a:latin typeface="Gill Sans Light"/>
                  <a:cs typeface="Gill Sans Light"/>
                </a:rPr>
                <a:t>2</a:t>
              </a:r>
              <a:r>
                <a:rPr lang="en-US" sz="3200" dirty="0">
                  <a:solidFill>
                    <a:schemeClr val="tx1"/>
                  </a:solidFill>
                  <a:latin typeface="Gill Sans Light"/>
                  <a:cs typeface="Gill Sans Light"/>
                </a:rPr>
                <a:t>+f</a:t>
              </a:r>
              <a:r>
                <a:rPr lang="en-US" sz="3200" baseline="-25000" dirty="0">
                  <a:solidFill>
                    <a:schemeClr val="tx1"/>
                  </a:solidFill>
                  <a:latin typeface="Gill Sans Light"/>
                  <a:cs typeface="Gill Sans Light"/>
                </a:rPr>
                <a:t>3</a:t>
              </a:r>
              <a:r>
                <a:rPr lang="en-US" sz="3200" dirty="0">
                  <a:solidFill>
                    <a:schemeClr val="tx1"/>
                  </a:solidFill>
                  <a:latin typeface="Gill Sans Light"/>
                  <a:cs typeface="Gill Sans Light"/>
                </a:rPr>
                <a:t>+f</a:t>
              </a:r>
              <a:r>
                <a:rPr lang="en-US" sz="3200" baseline="-25000" dirty="0">
                  <a:solidFill>
                    <a:schemeClr val="tx1"/>
                  </a:solidFill>
                  <a:latin typeface="Gill Sans Light"/>
                  <a:cs typeface="Gill Sans Light"/>
                </a:rPr>
                <a:t>4</a:t>
              </a:r>
            </a:p>
          </p:txBody>
        </p:sp>
        <p:cxnSp>
          <p:nvCxnSpPr>
            <p:cNvPr id="17" name="Straight Arrow Connector 16"/>
            <p:cNvCxnSpPr>
              <a:endCxn id="13" idx="0"/>
            </p:cNvCxnSpPr>
            <p:nvPr/>
          </p:nvCxnSpPr>
          <p:spPr>
            <a:xfrm>
              <a:off x="4572000" y="3521322"/>
              <a:ext cx="83086" cy="5849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5" idx="0"/>
            </p:cNvCxnSpPr>
            <p:nvPr/>
          </p:nvCxnSpPr>
          <p:spPr>
            <a:xfrm flipH="1">
              <a:off x="2321770" y="3521322"/>
              <a:ext cx="2250230" cy="5849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0" name="Rounded Rectangle 49"/>
          <p:cNvSpPr/>
          <p:nvPr/>
        </p:nvSpPr>
        <p:spPr>
          <a:xfrm>
            <a:off x="3084839" y="4452033"/>
            <a:ext cx="5132442" cy="764142"/>
          </a:xfrm>
          <a:prstGeom prst="roundRect">
            <a:avLst>
              <a:gd name="adj" fmla="val 3108"/>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smtClean="0">
                <a:solidFill>
                  <a:schemeClr val="bg1"/>
                </a:solidFill>
                <a:latin typeface="Gill Sans Light"/>
                <a:cs typeface="Gill Sans Light"/>
              </a:rPr>
              <a:t>Infeasible as parity = computing the sum</a:t>
            </a:r>
            <a:endParaRPr lang="en-US" sz="2400" i="1" dirty="0">
              <a:solidFill>
                <a:schemeClr val="bg1"/>
              </a:solidFill>
              <a:latin typeface="Gill Sans Light"/>
              <a:cs typeface="Gill Sans Light"/>
            </a:endParaRPr>
          </a:p>
        </p:txBody>
      </p:sp>
    </p:spTree>
    <p:extLst>
      <p:ext uri="{BB962C8B-B14F-4D97-AF65-F5344CB8AC3E}">
        <p14:creationId xmlns:p14="http://schemas.microsoft.com/office/powerpoint/2010/main" val="9698876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2" fill="hold" grpId="0" nodeType="click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p:tgtEl>
                                          <p:spTgt spid="50"/>
                                        </p:tgtEl>
                                        <p:attrNameLst>
                                          <p:attrName>ppt_x</p:attrName>
                                        </p:attrNameLst>
                                      </p:cBhvr>
                                      <p:tavLst>
                                        <p:tav tm="0">
                                          <p:val>
                                            <p:strVal val="#ppt_x+#ppt_w*1.125000"/>
                                          </p:val>
                                        </p:tav>
                                        <p:tav tm="100000">
                                          <p:val>
                                            <p:strVal val="#ppt_x"/>
                                          </p:val>
                                        </p:tav>
                                      </p:tavLst>
                                    </p:anim>
                                    <p:animEffect transition="in" filter="wipe(left)">
                                      <p:cBhvr>
                                        <p:cTn id="1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40"/>
          <p:cNvSpPr>
            <a:spLocks noGrp="1"/>
          </p:cNvSpPr>
          <p:nvPr>
            <p:ph type="ctrTitle"/>
          </p:nvPr>
        </p:nvSpPr>
        <p:spPr>
          <a:xfrm>
            <a:off x="37480" y="-237237"/>
            <a:ext cx="9144000" cy="1470025"/>
          </a:xfrm>
        </p:spPr>
        <p:txBody>
          <a:bodyPr>
            <a:noAutofit/>
          </a:bodyPr>
          <a:lstStyle/>
          <a:p>
            <a:r>
              <a:rPr lang="en-US" sz="5500" dirty="0" smtClean="0">
                <a:solidFill>
                  <a:srgbClr val="000000"/>
                </a:solidFill>
                <a:latin typeface="Gill Sans Light"/>
                <a:cs typeface="Gill Sans Light"/>
              </a:rPr>
              <a:t>Gradient Coding</a:t>
            </a:r>
            <a:endParaRPr lang="en-US" sz="2000" dirty="0">
              <a:solidFill>
                <a:srgbClr val="000000"/>
              </a:solidFill>
              <a:latin typeface="Gill Sans Light"/>
              <a:cs typeface="Gill Sans Light"/>
            </a:endParaRPr>
          </a:p>
        </p:txBody>
      </p:sp>
      <p:pic>
        <p:nvPicPr>
          <p:cNvPr id="25" name="Picture 6" descr="CPU Icon by pacr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747" y="4061848"/>
            <a:ext cx="1402053" cy="104453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CPU Icon by pacr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7696" y="4061848"/>
            <a:ext cx="1402053" cy="104453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CPU Icon by pacr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8646" y="4061848"/>
            <a:ext cx="1402053" cy="10445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nabla_f_2(w).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7696" y="5106378"/>
            <a:ext cx="1447800" cy="469900"/>
          </a:xfrm>
          <a:prstGeom prst="rect">
            <a:avLst/>
          </a:prstGeom>
        </p:spPr>
      </p:pic>
      <p:pic>
        <p:nvPicPr>
          <p:cNvPr id="5" name="Picture 4" descr="nabla_f_3(w).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8646" y="5106378"/>
            <a:ext cx="1447800" cy="469900"/>
          </a:xfrm>
          <a:prstGeom prst="rect">
            <a:avLst/>
          </a:prstGeom>
        </p:spPr>
      </p:pic>
      <p:sp>
        <p:nvSpPr>
          <p:cNvPr id="41" name="TextBox 40"/>
          <p:cNvSpPr txBox="1"/>
          <p:nvPr/>
        </p:nvSpPr>
        <p:spPr>
          <a:xfrm>
            <a:off x="201823" y="940400"/>
            <a:ext cx="8979657" cy="584776"/>
          </a:xfrm>
          <a:prstGeom prst="rect">
            <a:avLst/>
          </a:prstGeom>
          <a:noFill/>
        </p:spPr>
        <p:txBody>
          <a:bodyPr wrap="square" rtlCol="0">
            <a:spAutoFit/>
          </a:bodyPr>
          <a:lstStyle/>
          <a:p>
            <a:pPr marL="342900" indent="-342900">
              <a:buFont typeface="Arial"/>
              <a:buChar char="•"/>
            </a:pPr>
            <a:r>
              <a:rPr lang="en-US" sz="3200" dirty="0" smtClean="0">
                <a:solidFill>
                  <a:srgbClr val="000000"/>
                </a:solidFill>
                <a:latin typeface="Gill Sans Light"/>
                <a:cs typeface="Gill Sans Light"/>
              </a:rPr>
              <a:t>Replicating gradients [</a:t>
            </a:r>
            <a:r>
              <a:rPr lang="en-US" sz="3200" dirty="0" err="1" smtClean="0">
                <a:solidFill>
                  <a:srgbClr val="000000"/>
                </a:solidFill>
                <a:latin typeface="Gill Sans Light"/>
                <a:cs typeface="Gill Sans Light"/>
              </a:rPr>
              <a:t>Tandon</a:t>
            </a:r>
            <a:r>
              <a:rPr lang="en-US" sz="3200" dirty="0" smtClean="0">
                <a:solidFill>
                  <a:srgbClr val="000000"/>
                </a:solidFill>
                <a:latin typeface="Gill Sans Light"/>
                <a:cs typeface="Gill Sans Light"/>
              </a:rPr>
              <a:t> et al.]</a:t>
            </a:r>
            <a:endParaRPr lang="en-US" sz="3200" dirty="0" smtClean="0">
              <a:solidFill>
                <a:srgbClr val="000000"/>
              </a:solidFill>
              <a:latin typeface="Gill Sans Light"/>
              <a:cs typeface="Gill Sans Light"/>
            </a:endParaRPr>
          </a:p>
        </p:txBody>
      </p:sp>
      <p:pic>
        <p:nvPicPr>
          <p:cNvPr id="18" name="Picture 6" descr="CPU Icon by pacr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6714" y="4041776"/>
            <a:ext cx="1402053" cy="104453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nabla_f_2(w).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115" y="5616094"/>
            <a:ext cx="1447800" cy="469900"/>
          </a:xfrm>
          <a:prstGeom prst="rect">
            <a:avLst/>
          </a:prstGeom>
        </p:spPr>
      </p:pic>
      <p:pic>
        <p:nvPicPr>
          <p:cNvPr id="7" name="Picture 6" descr="nabla_f_1(w).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115" y="5061226"/>
            <a:ext cx="1447800" cy="469900"/>
          </a:xfrm>
          <a:prstGeom prst="rect">
            <a:avLst/>
          </a:prstGeom>
        </p:spPr>
      </p:pic>
      <p:pic>
        <p:nvPicPr>
          <p:cNvPr id="23" name="Picture 22" descr="nabla_f_1(w).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7696" y="5649020"/>
            <a:ext cx="1447800" cy="469900"/>
          </a:xfrm>
          <a:prstGeom prst="rect">
            <a:avLst/>
          </a:prstGeom>
        </p:spPr>
      </p:pic>
      <p:pic>
        <p:nvPicPr>
          <p:cNvPr id="24" name="Picture 23" descr="nabla_f_3(w).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1334" y="5649020"/>
            <a:ext cx="1447800" cy="469900"/>
          </a:xfrm>
          <a:prstGeom prst="rect">
            <a:avLst/>
          </a:prstGeom>
        </p:spPr>
      </p:pic>
      <p:pic>
        <p:nvPicPr>
          <p:cNvPr id="8" name="Picture 7" descr="nabla_f_4(w).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41334" y="5075656"/>
            <a:ext cx="1447800" cy="469900"/>
          </a:xfrm>
          <a:prstGeom prst="rect">
            <a:avLst/>
          </a:prstGeom>
        </p:spPr>
      </p:pic>
      <p:pic>
        <p:nvPicPr>
          <p:cNvPr id="29" name="Picture 28" descr="nabla_f_4(w).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8646" y="5697956"/>
            <a:ext cx="1447800" cy="469900"/>
          </a:xfrm>
          <a:prstGeom prst="rect">
            <a:avLst/>
          </a:prstGeom>
        </p:spPr>
      </p:pic>
      <p:pic>
        <p:nvPicPr>
          <p:cNvPr id="30" name="Picture 6" descr="CPU Icon by pacr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8722" y="1674515"/>
            <a:ext cx="1402053" cy="104453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a:stCxn id="25" idx="0"/>
          </p:cNvCxnSpPr>
          <p:nvPr/>
        </p:nvCxnSpPr>
        <p:spPr>
          <a:xfrm flipV="1">
            <a:off x="1597774" y="2719045"/>
            <a:ext cx="2341957" cy="13428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26" idx="0"/>
          </p:cNvCxnSpPr>
          <p:nvPr/>
        </p:nvCxnSpPr>
        <p:spPr>
          <a:xfrm flipV="1">
            <a:off x="3498723" y="2719045"/>
            <a:ext cx="542027" cy="13428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a:stCxn id="27" idx="0"/>
          </p:cNvCxnSpPr>
          <p:nvPr/>
        </p:nvCxnSpPr>
        <p:spPr>
          <a:xfrm flipH="1" flipV="1">
            <a:off x="4387100" y="2719045"/>
            <a:ext cx="1012573" cy="13428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18" idx="0"/>
          </p:cNvCxnSpPr>
          <p:nvPr/>
        </p:nvCxnSpPr>
        <p:spPr>
          <a:xfrm flipH="1" flipV="1">
            <a:off x="4539500" y="2719045"/>
            <a:ext cx="2798241" cy="13227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44" name="Picture 43" descr="nabla_f_3(w)+_na.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07210" y="3449470"/>
            <a:ext cx="3186545" cy="427182"/>
          </a:xfrm>
          <a:prstGeom prst="rect">
            <a:avLst/>
          </a:prstGeom>
          <a:solidFill>
            <a:srgbClr val="FFFFFF"/>
          </a:solidFill>
        </p:spPr>
      </p:pic>
      <p:pic>
        <p:nvPicPr>
          <p:cNvPr id="46" name="Picture 45" descr="nabla_f_1(w)+_na.pd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9982" y="3447529"/>
            <a:ext cx="2896859" cy="388347"/>
          </a:xfrm>
          <a:prstGeom prst="rect">
            <a:avLst/>
          </a:prstGeom>
          <a:solidFill>
            <a:srgbClr val="FFFFFF"/>
          </a:solidFill>
        </p:spPr>
      </p:pic>
      <p:sp>
        <p:nvSpPr>
          <p:cNvPr id="45" name="Rounded Rectangle 44"/>
          <p:cNvSpPr/>
          <p:nvPr/>
        </p:nvSpPr>
        <p:spPr>
          <a:xfrm>
            <a:off x="240799" y="5043704"/>
            <a:ext cx="8730944" cy="1801809"/>
          </a:xfrm>
          <a:prstGeom prst="roundRect">
            <a:avLst>
              <a:gd name="adj" fmla="val 3108"/>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Font typeface="Arial"/>
              <a:buChar char="•"/>
            </a:pPr>
            <a:r>
              <a:rPr lang="en-US" sz="3200" dirty="0" smtClean="0">
                <a:solidFill>
                  <a:schemeClr val="bg1"/>
                </a:solidFill>
                <a:latin typeface="Gill Sans Light"/>
                <a:cs typeface="Gill Sans Light"/>
              </a:rPr>
              <a:t>You can only protect against 1 straggler</a:t>
            </a:r>
          </a:p>
          <a:p>
            <a:pPr marL="457200" indent="-457200" algn="ctr">
              <a:buFont typeface="Arial"/>
              <a:buChar char="•"/>
            </a:pPr>
            <a:r>
              <a:rPr lang="en-US" sz="3200" dirty="0" smtClean="0">
                <a:solidFill>
                  <a:schemeClr val="bg1"/>
                </a:solidFill>
                <a:latin typeface="Gill Sans Light"/>
                <a:cs typeface="Gill Sans Light"/>
              </a:rPr>
              <a:t>No more communication </a:t>
            </a:r>
          </a:p>
          <a:p>
            <a:pPr marL="457200" indent="-457200" algn="ctr">
              <a:buFont typeface="Arial"/>
              <a:buChar char="•"/>
            </a:pPr>
            <a:r>
              <a:rPr lang="en-US" sz="3200" dirty="0" smtClean="0">
                <a:solidFill>
                  <a:schemeClr val="bg1"/>
                </a:solidFill>
                <a:latin typeface="Gill Sans Light"/>
                <a:cs typeface="Gill Sans Light"/>
              </a:rPr>
              <a:t>But compute nodes do 2x work</a:t>
            </a:r>
          </a:p>
        </p:txBody>
      </p:sp>
    </p:spTree>
    <p:extLst>
      <p:ext uri="{BB962C8B-B14F-4D97-AF65-F5344CB8AC3E}">
        <p14:creationId xmlns:p14="http://schemas.microsoft.com/office/powerpoint/2010/main" val="34750622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2" presetClass="entr" presetSubtype="2"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p:tgtEl>
                                          <p:spTgt spid="45"/>
                                        </p:tgtEl>
                                        <p:attrNameLst>
                                          <p:attrName>ppt_x</p:attrName>
                                        </p:attrNameLst>
                                      </p:cBhvr>
                                      <p:tavLst>
                                        <p:tav tm="0">
                                          <p:val>
                                            <p:strVal val="#ppt_x+#ppt_w*1.125000"/>
                                          </p:val>
                                        </p:tav>
                                        <p:tav tm="100000">
                                          <p:val>
                                            <p:strVal val="#ppt_x"/>
                                          </p:val>
                                        </p:tav>
                                      </p:tavLst>
                                    </p:anim>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40"/>
          <p:cNvSpPr>
            <a:spLocks noGrp="1"/>
          </p:cNvSpPr>
          <p:nvPr>
            <p:ph type="ctrTitle"/>
          </p:nvPr>
        </p:nvSpPr>
        <p:spPr>
          <a:xfrm>
            <a:off x="37480" y="-237237"/>
            <a:ext cx="9144000" cy="1470025"/>
          </a:xfrm>
        </p:spPr>
        <p:txBody>
          <a:bodyPr>
            <a:noAutofit/>
          </a:bodyPr>
          <a:lstStyle/>
          <a:p>
            <a:r>
              <a:rPr lang="en-US" sz="5500" dirty="0" smtClean="0">
                <a:solidFill>
                  <a:srgbClr val="000000"/>
                </a:solidFill>
                <a:latin typeface="Gill Sans Light"/>
                <a:cs typeface="Gill Sans Light"/>
              </a:rPr>
              <a:t>Open Problems</a:t>
            </a:r>
            <a:endParaRPr lang="en-US" sz="2000" dirty="0">
              <a:solidFill>
                <a:srgbClr val="000000"/>
              </a:solidFill>
              <a:latin typeface="Gill Sans Light"/>
              <a:cs typeface="Gill Sans Light"/>
            </a:endParaRPr>
          </a:p>
        </p:txBody>
      </p:sp>
      <p:sp>
        <p:nvSpPr>
          <p:cNvPr id="41" name="TextBox 40"/>
          <p:cNvSpPr txBox="1"/>
          <p:nvPr/>
        </p:nvSpPr>
        <p:spPr>
          <a:xfrm>
            <a:off x="201823" y="940400"/>
            <a:ext cx="8979657" cy="6001642"/>
          </a:xfrm>
          <a:prstGeom prst="rect">
            <a:avLst/>
          </a:prstGeom>
          <a:noFill/>
        </p:spPr>
        <p:txBody>
          <a:bodyPr wrap="square" rtlCol="0">
            <a:spAutoFit/>
          </a:bodyPr>
          <a:lstStyle/>
          <a:p>
            <a:pPr marL="342900" indent="-342900">
              <a:buFont typeface="Arial"/>
              <a:buChar char="•"/>
            </a:pPr>
            <a:endParaRPr lang="en-US" sz="3200" dirty="0" smtClean="0">
              <a:solidFill>
                <a:srgbClr val="000000"/>
              </a:solidFill>
              <a:latin typeface="Gill Sans Light"/>
              <a:cs typeface="Gill Sans Light"/>
            </a:endParaRPr>
          </a:p>
          <a:p>
            <a:pPr marL="342900" indent="-342900">
              <a:buFont typeface="Arial"/>
              <a:buChar char="•"/>
            </a:pPr>
            <a:r>
              <a:rPr lang="en-US" sz="3200" dirty="0" smtClean="0">
                <a:solidFill>
                  <a:srgbClr val="000000"/>
                </a:solidFill>
                <a:latin typeface="Gill Sans Light"/>
                <a:cs typeface="Gill Sans Light"/>
              </a:rPr>
              <a:t>Beyond linear?</a:t>
            </a:r>
          </a:p>
          <a:p>
            <a:endParaRPr lang="en-US" sz="3200" dirty="0">
              <a:solidFill>
                <a:srgbClr val="000000"/>
              </a:solidFill>
              <a:latin typeface="Gill Sans Light"/>
              <a:cs typeface="Gill Sans Light"/>
            </a:endParaRPr>
          </a:p>
          <a:p>
            <a:pPr marL="342900" indent="-342900">
              <a:buFont typeface="Arial"/>
              <a:buChar char="•"/>
            </a:pPr>
            <a:r>
              <a:rPr lang="en-US" sz="3200" dirty="0" smtClean="0">
                <a:solidFill>
                  <a:srgbClr val="000000"/>
                </a:solidFill>
                <a:latin typeface="Gill Sans Light"/>
                <a:cs typeface="Gill Sans Light"/>
              </a:rPr>
              <a:t>Neural nets with </a:t>
            </a:r>
            <a:r>
              <a:rPr lang="en-US" sz="3200" dirty="0" err="1" smtClean="0">
                <a:solidFill>
                  <a:srgbClr val="000000"/>
                </a:solidFill>
                <a:latin typeface="Gill Sans Light"/>
                <a:cs typeface="Gill Sans Light"/>
              </a:rPr>
              <a:t>ReLus</a:t>
            </a:r>
            <a:r>
              <a:rPr lang="en-US" sz="3200" dirty="0" smtClean="0">
                <a:solidFill>
                  <a:srgbClr val="000000"/>
                </a:solidFill>
                <a:latin typeface="Gill Sans Light"/>
                <a:cs typeface="Gill Sans Light"/>
              </a:rPr>
              <a:t> are “almost” linear</a:t>
            </a:r>
          </a:p>
          <a:p>
            <a:pPr marL="342900" indent="-342900">
              <a:buFont typeface="Arial"/>
              <a:buChar char="•"/>
            </a:pPr>
            <a:endParaRPr lang="en-US" sz="3200" dirty="0">
              <a:solidFill>
                <a:srgbClr val="000000"/>
              </a:solidFill>
              <a:latin typeface="Gill Sans Light"/>
              <a:cs typeface="Gill Sans Light"/>
            </a:endParaRPr>
          </a:p>
          <a:p>
            <a:pPr marL="342900" indent="-342900">
              <a:buFont typeface="Arial"/>
              <a:buChar char="•"/>
            </a:pPr>
            <a:r>
              <a:rPr lang="en-US" sz="3200" dirty="0" smtClean="0">
                <a:solidFill>
                  <a:srgbClr val="000000"/>
                </a:solidFill>
                <a:latin typeface="Gill Sans Light"/>
                <a:cs typeface="Gill Sans Light"/>
              </a:rPr>
              <a:t>A hybrid between </a:t>
            </a:r>
            <a:r>
              <a:rPr lang="en-US" sz="3200" dirty="0" err="1" smtClean="0">
                <a:solidFill>
                  <a:srgbClr val="000000"/>
                </a:solidFill>
                <a:latin typeface="Gill Sans Light"/>
                <a:cs typeface="Gill Sans Light"/>
              </a:rPr>
              <a:t>async</a:t>
            </a:r>
            <a:r>
              <a:rPr lang="en-US" sz="3200" dirty="0" smtClean="0">
                <a:solidFill>
                  <a:srgbClr val="000000"/>
                </a:solidFill>
                <a:latin typeface="Gill Sans Light"/>
                <a:cs typeface="Gill Sans Light"/>
              </a:rPr>
              <a:t> + codes</a:t>
            </a:r>
          </a:p>
          <a:p>
            <a:pPr marL="342900" indent="-342900">
              <a:buFont typeface="Arial"/>
              <a:buChar char="•"/>
            </a:pPr>
            <a:endParaRPr lang="en-US" sz="3200" dirty="0">
              <a:solidFill>
                <a:srgbClr val="000000"/>
              </a:solidFill>
              <a:latin typeface="Gill Sans Light"/>
              <a:cs typeface="Gill Sans Light"/>
            </a:endParaRPr>
          </a:p>
          <a:p>
            <a:pPr marL="342900" indent="-342900">
              <a:buFont typeface="Arial"/>
              <a:buChar char="•"/>
            </a:pPr>
            <a:r>
              <a:rPr lang="en-US" sz="3200" dirty="0" smtClean="0">
                <a:solidFill>
                  <a:srgbClr val="000000"/>
                </a:solidFill>
                <a:latin typeface="Gill Sans Light"/>
                <a:cs typeface="Gill Sans Light"/>
              </a:rPr>
              <a:t>Cyclades + codes?</a:t>
            </a:r>
          </a:p>
          <a:p>
            <a:pPr marL="342900" indent="-342900">
              <a:buFont typeface="Arial"/>
              <a:buChar char="•"/>
            </a:pPr>
            <a:endParaRPr lang="en-US" sz="3200" dirty="0">
              <a:solidFill>
                <a:srgbClr val="000000"/>
              </a:solidFill>
              <a:latin typeface="Gill Sans Light"/>
              <a:cs typeface="Gill Sans Light"/>
            </a:endParaRPr>
          </a:p>
          <a:p>
            <a:pPr marL="342900" indent="-342900">
              <a:buFont typeface="Arial"/>
              <a:buChar char="•"/>
            </a:pPr>
            <a:r>
              <a:rPr lang="en-US" sz="3200" dirty="0">
                <a:solidFill>
                  <a:srgbClr val="000000"/>
                </a:solidFill>
                <a:latin typeface="Gill Sans Light"/>
                <a:cs typeface="Gill Sans Light"/>
              </a:rPr>
              <a:t>Multicore setups VS distributed</a:t>
            </a:r>
          </a:p>
          <a:p>
            <a:pPr marL="342900" indent="-342900">
              <a:buFont typeface="Arial"/>
              <a:buChar char="•"/>
            </a:pPr>
            <a:endParaRPr lang="en-US" sz="3200" dirty="0" smtClean="0">
              <a:solidFill>
                <a:srgbClr val="000000"/>
              </a:solidFill>
              <a:latin typeface="Gill Sans Light"/>
              <a:cs typeface="Gill Sans Light"/>
            </a:endParaRPr>
          </a:p>
          <a:p>
            <a:endParaRPr lang="en-US" sz="3200" dirty="0">
              <a:solidFill>
                <a:srgbClr val="000000"/>
              </a:solidFill>
              <a:latin typeface="Gill Sans Light"/>
              <a:cs typeface="Gill Sans Light"/>
            </a:endParaRPr>
          </a:p>
        </p:txBody>
      </p:sp>
    </p:spTree>
    <p:extLst>
      <p:ext uri="{BB962C8B-B14F-4D97-AF65-F5344CB8AC3E}">
        <p14:creationId xmlns:p14="http://schemas.microsoft.com/office/powerpoint/2010/main" val="3789170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0" dirty="0" smtClean="0">
                <a:latin typeface="Gill Sans Light"/>
                <a:cs typeface="Gill Sans Light"/>
              </a:rPr>
              <a:t>Codes </a:t>
            </a:r>
          </a:p>
          <a:p>
            <a:pPr algn="ctr"/>
            <a:r>
              <a:rPr lang="en-US" sz="8000" dirty="0" smtClean="0">
                <a:latin typeface="Gill Sans Light"/>
                <a:cs typeface="Gill Sans Light"/>
              </a:rPr>
              <a:t>+</a:t>
            </a:r>
          </a:p>
          <a:p>
            <a:pPr algn="ctr"/>
            <a:r>
              <a:rPr lang="en-US" sz="8000" dirty="0" smtClean="0">
                <a:latin typeface="Gill Sans Light"/>
                <a:cs typeface="Gill Sans Light"/>
              </a:rPr>
              <a:t>Communication</a:t>
            </a:r>
            <a:endParaRPr lang="en-US" sz="8000" dirty="0">
              <a:latin typeface="Gill Sans Light"/>
              <a:cs typeface="Gill Sans Light"/>
            </a:endParaRPr>
          </a:p>
        </p:txBody>
      </p:sp>
    </p:spTree>
    <p:extLst>
      <p:ext uri="{BB962C8B-B14F-4D97-AF65-F5344CB8AC3E}">
        <p14:creationId xmlns:p14="http://schemas.microsoft.com/office/powerpoint/2010/main" val="91244706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itle 1"/>
          <p:cNvSpPr txBox="1">
            <a:spLocks/>
          </p:cNvSpPr>
          <p:nvPr/>
        </p:nvSpPr>
        <p:spPr>
          <a:xfrm>
            <a:off x="104214" y="117701"/>
            <a:ext cx="8860273" cy="502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latin typeface="Gill Sans Light"/>
                <a:cs typeface="Gill Sans Light"/>
              </a:rPr>
              <a:t>Parallel Stochastic Gradient Descent (PSGD)</a:t>
            </a:r>
            <a:endParaRPr lang="en-US" sz="2800" dirty="0">
              <a:latin typeface="Gill Sans Light"/>
              <a:cs typeface="Gill Sans Light"/>
            </a:endParaRPr>
          </a:p>
        </p:txBody>
      </p:sp>
      <p:sp>
        <p:nvSpPr>
          <p:cNvPr id="5" name="Rounded Rectangle 4"/>
          <p:cNvSpPr/>
          <p:nvPr/>
        </p:nvSpPr>
        <p:spPr>
          <a:xfrm>
            <a:off x="2447764" y="3432097"/>
            <a:ext cx="1224136" cy="12241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Gill Sans Light"/>
                <a:cs typeface="Gill Sans Light"/>
              </a:rPr>
              <a:t>SGD</a:t>
            </a:r>
            <a:endParaRPr lang="en-US" sz="2800" dirty="0">
              <a:solidFill>
                <a:schemeClr val="tx1"/>
              </a:solidFill>
              <a:latin typeface="Gill Sans Light"/>
              <a:cs typeface="Gill Sans Light"/>
            </a:endParaRPr>
          </a:p>
        </p:txBody>
      </p:sp>
      <p:sp>
        <p:nvSpPr>
          <p:cNvPr id="75" name="Rounded Rectangle 74"/>
          <p:cNvSpPr/>
          <p:nvPr/>
        </p:nvSpPr>
        <p:spPr>
          <a:xfrm>
            <a:off x="3959932" y="3432097"/>
            <a:ext cx="1224136" cy="12241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Gill Sans Light"/>
                <a:cs typeface="Gill Sans Light"/>
              </a:rPr>
              <a:t>SGD</a:t>
            </a:r>
            <a:endParaRPr lang="en-US" sz="2800" dirty="0">
              <a:solidFill>
                <a:schemeClr val="tx1"/>
              </a:solidFill>
              <a:latin typeface="Gill Sans Light"/>
              <a:cs typeface="Gill Sans Light"/>
            </a:endParaRPr>
          </a:p>
        </p:txBody>
      </p:sp>
      <p:sp>
        <p:nvSpPr>
          <p:cNvPr id="76" name="Rounded Rectangle 75"/>
          <p:cNvSpPr/>
          <p:nvPr/>
        </p:nvSpPr>
        <p:spPr>
          <a:xfrm>
            <a:off x="5472100" y="3432097"/>
            <a:ext cx="1224136" cy="12241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Gill Sans Light"/>
                <a:cs typeface="Gill Sans Light"/>
              </a:rPr>
              <a:t>SGD</a:t>
            </a:r>
            <a:endParaRPr lang="en-US" sz="2800" dirty="0">
              <a:solidFill>
                <a:schemeClr val="tx1"/>
              </a:solidFill>
              <a:latin typeface="Gill Sans Light"/>
              <a:cs typeface="Gill Sans Light"/>
            </a:endParaRPr>
          </a:p>
        </p:txBody>
      </p:sp>
      <p:sp>
        <p:nvSpPr>
          <p:cNvPr id="8" name="Can 7"/>
          <p:cNvSpPr/>
          <p:nvPr/>
        </p:nvSpPr>
        <p:spPr>
          <a:xfrm>
            <a:off x="2434354" y="1357852"/>
            <a:ext cx="1980220" cy="1080120"/>
          </a:xfrm>
          <a:prstGeom prst="can">
            <a:avLst/>
          </a:prstGeom>
          <a:solidFill>
            <a:schemeClr val="accent5">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Gill Sans Light"/>
                <a:cs typeface="Gill Sans Light"/>
              </a:rPr>
              <a:t>Data</a:t>
            </a:r>
            <a:endParaRPr lang="en-US" sz="3200" dirty="0">
              <a:solidFill>
                <a:schemeClr val="tx1"/>
              </a:solidFill>
              <a:latin typeface="Gill Sans Light"/>
              <a:cs typeface="Gill Sans Light"/>
            </a:endParaRPr>
          </a:p>
        </p:txBody>
      </p:sp>
      <p:pic>
        <p:nvPicPr>
          <p:cNvPr id="81" name="Picture 6" descr="CPU Icon by pacrj"/>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8805" y="4368201"/>
            <a:ext cx="1402053" cy="104453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6" descr="CPU Icon by pacrj"/>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3811" y="4368201"/>
            <a:ext cx="1402053" cy="104453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6" descr="CPU Icon by pacrj"/>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3141" y="4368201"/>
            <a:ext cx="1402053" cy="104453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3527883" y="5391114"/>
            <a:ext cx="3777758" cy="936105"/>
            <a:chOff x="3527883" y="5391114"/>
            <a:chExt cx="3777758" cy="936105"/>
          </a:xfrm>
        </p:grpSpPr>
        <p:sp>
          <p:nvSpPr>
            <p:cNvPr id="84" name="Right Arrow 83"/>
            <p:cNvSpPr/>
            <p:nvPr/>
          </p:nvSpPr>
          <p:spPr>
            <a:xfrm rot="7694780">
              <a:off x="5076927" y="5715150"/>
              <a:ext cx="93610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Light"/>
                <a:cs typeface="Gill Sans Light"/>
              </a:endParaRPr>
            </a:p>
          </p:txBody>
        </p:sp>
        <p:sp>
          <p:nvSpPr>
            <p:cNvPr id="85" name="Right Arrow 84"/>
            <p:cNvSpPr/>
            <p:nvPr/>
          </p:nvSpPr>
          <p:spPr>
            <a:xfrm rot="2700000">
              <a:off x="3203847" y="5715151"/>
              <a:ext cx="93610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Light"/>
                <a:cs typeface="Gill Sans Light"/>
              </a:endParaRPr>
            </a:p>
          </p:txBody>
        </p:sp>
        <p:sp>
          <p:nvSpPr>
            <p:cNvPr id="86" name="Right Arrow 85"/>
            <p:cNvSpPr/>
            <p:nvPr/>
          </p:nvSpPr>
          <p:spPr>
            <a:xfrm rot="5400000">
              <a:off x="4156393" y="5715150"/>
              <a:ext cx="755913"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Light"/>
                <a:cs typeface="Gill Sans Light"/>
              </a:endParaRPr>
            </a:p>
          </p:txBody>
        </p:sp>
        <p:sp>
          <p:nvSpPr>
            <p:cNvPr id="87" name="TextBox 86"/>
            <p:cNvSpPr txBox="1"/>
            <p:nvPr/>
          </p:nvSpPr>
          <p:spPr>
            <a:xfrm>
              <a:off x="5769900" y="5674500"/>
              <a:ext cx="1535741" cy="369332"/>
            </a:xfrm>
            <a:prstGeom prst="rect">
              <a:avLst/>
            </a:prstGeom>
            <a:noFill/>
          </p:spPr>
          <p:txBody>
            <a:bodyPr wrap="none" rtlCol="0">
              <a:spAutoFit/>
            </a:bodyPr>
            <a:lstStyle/>
            <a:p>
              <a:r>
                <a:rPr lang="en-US" dirty="0" smtClean="0">
                  <a:latin typeface="Gill Sans Light"/>
                  <a:cs typeface="Gill Sans Light"/>
                </a:rPr>
                <a:t>Merge models</a:t>
              </a:r>
            </a:p>
          </p:txBody>
        </p:sp>
      </p:grpSp>
      <p:grpSp>
        <p:nvGrpSpPr>
          <p:cNvPr id="12" name="Group 11"/>
          <p:cNvGrpSpPr/>
          <p:nvPr/>
        </p:nvGrpSpPr>
        <p:grpSpPr>
          <a:xfrm>
            <a:off x="1362484" y="2435300"/>
            <a:ext cx="4132467" cy="936104"/>
            <a:chOff x="1362484" y="2435300"/>
            <a:chExt cx="4132467" cy="936104"/>
          </a:xfrm>
        </p:grpSpPr>
        <p:sp>
          <p:nvSpPr>
            <p:cNvPr id="6" name="Right Arrow 5"/>
            <p:cNvSpPr/>
            <p:nvPr/>
          </p:nvSpPr>
          <p:spPr>
            <a:xfrm rot="5400000">
              <a:off x="2696372" y="2759337"/>
              <a:ext cx="726918" cy="288032"/>
            </a:xfrm>
            <a:prstGeom prst="rightArrow">
              <a:avLst/>
            </a:prstGeom>
            <a:solidFill>
              <a:schemeClr val="accent6">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Light"/>
                <a:cs typeface="Gill Sans Light"/>
              </a:endParaRPr>
            </a:p>
          </p:txBody>
        </p:sp>
        <p:sp>
          <p:nvSpPr>
            <p:cNvPr id="77" name="Right Arrow 76"/>
            <p:cNvSpPr/>
            <p:nvPr/>
          </p:nvSpPr>
          <p:spPr>
            <a:xfrm rot="2700000">
              <a:off x="3508851" y="2759336"/>
              <a:ext cx="936104" cy="288032"/>
            </a:xfrm>
            <a:prstGeom prst="rightArrow">
              <a:avLst/>
            </a:prstGeom>
            <a:solidFill>
              <a:schemeClr val="accent6">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Light"/>
                <a:cs typeface="Gill Sans Light"/>
              </a:endParaRPr>
            </a:p>
          </p:txBody>
        </p:sp>
        <p:sp>
          <p:nvSpPr>
            <p:cNvPr id="7" name="TextBox 6"/>
            <p:cNvSpPr txBox="1"/>
            <p:nvPr/>
          </p:nvSpPr>
          <p:spPr>
            <a:xfrm>
              <a:off x="1362484" y="2590331"/>
              <a:ext cx="1674378" cy="369332"/>
            </a:xfrm>
            <a:prstGeom prst="rect">
              <a:avLst/>
            </a:prstGeom>
            <a:noFill/>
          </p:spPr>
          <p:txBody>
            <a:bodyPr wrap="square" rtlCol="0">
              <a:spAutoFit/>
            </a:bodyPr>
            <a:lstStyle/>
            <a:p>
              <a:r>
                <a:rPr lang="en-US" dirty="0" smtClean="0">
                  <a:latin typeface="Gill Sans Light"/>
                  <a:cs typeface="Gill Sans Light"/>
                </a:rPr>
                <a:t>Random</a:t>
              </a:r>
            </a:p>
          </p:txBody>
        </p:sp>
        <p:sp>
          <p:nvSpPr>
            <p:cNvPr id="88" name="Right Arrow 87"/>
            <p:cNvSpPr/>
            <p:nvPr/>
          </p:nvSpPr>
          <p:spPr>
            <a:xfrm rot="2003273">
              <a:off x="4359726" y="2759145"/>
              <a:ext cx="1135225" cy="288032"/>
            </a:xfrm>
            <a:prstGeom prst="rightArrow">
              <a:avLst/>
            </a:prstGeom>
            <a:solidFill>
              <a:schemeClr val="accent6">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Light"/>
                <a:cs typeface="Gill Sans Light"/>
              </a:endParaRPr>
            </a:p>
          </p:txBody>
        </p:sp>
      </p:grpSp>
      <p:sp>
        <p:nvSpPr>
          <p:cNvPr id="89" name="Can 88"/>
          <p:cNvSpPr/>
          <p:nvPr/>
        </p:nvSpPr>
        <p:spPr>
          <a:xfrm>
            <a:off x="5094057" y="1392730"/>
            <a:ext cx="1980220" cy="1080120"/>
          </a:xfrm>
          <a:prstGeom prst="can">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Gill Sans Light"/>
                <a:cs typeface="Gill Sans Light"/>
              </a:rPr>
              <a:t>Model</a:t>
            </a:r>
            <a:endParaRPr lang="en-US" sz="3200" dirty="0">
              <a:solidFill>
                <a:schemeClr val="tx1"/>
              </a:solidFill>
              <a:latin typeface="Gill Sans Light"/>
              <a:cs typeface="Gill Sans Light"/>
            </a:endParaRPr>
          </a:p>
        </p:txBody>
      </p:sp>
      <p:grpSp>
        <p:nvGrpSpPr>
          <p:cNvPr id="13" name="Group 12"/>
          <p:cNvGrpSpPr/>
          <p:nvPr/>
        </p:nvGrpSpPr>
        <p:grpSpPr>
          <a:xfrm>
            <a:off x="3681605" y="2590331"/>
            <a:ext cx="2619616" cy="726918"/>
            <a:chOff x="3681605" y="2590331"/>
            <a:chExt cx="2619616" cy="726918"/>
          </a:xfrm>
        </p:grpSpPr>
        <p:sp>
          <p:nvSpPr>
            <p:cNvPr id="90" name="Right Arrow 89"/>
            <p:cNvSpPr/>
            <p:nvPr/>
          </p:nvSpPr>
          <p:spPr>
            <a:xfrm rot="5400000">
              <a:off x="5793746" y="2809774"/>
              <a:ext cx="726918" cy="288032"/>
            </a:xfrm>
            <a:prstGeom prst="rightArrow">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Light"/>
                <a:cs typeface="Gill Sans Light"/>
              </a:endParaRPr>
            </a:p>
          </p:txBody>
        </p:sp>
        <p:sp>
          <p:nvSpPr>
            <p:cNvPr id="91" name="Right Arrow 90"/>
            <p:cNvSpPr/>
            <p:nvPr/>
          </p:nvSpPr>
          <p:spPr>
            <a:xfrm rot="8364937">
              <a:off x="4626005" y="2759145"/>
              <a:ext cx="936104" cy="288032"/>
            </a:xfrm>
            <a:prstGeom prst="rightArrow">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Light"/>
                <a:cs typeface="Gill Sans Light"/>
              </a:endParaRPr>
            </a:p>
          </p:txBody>
        </p:sp>
        <p:sp>
          <p:nvSpPr>
            <p:cNvPr id="92" name="Right Arrow 91"/>
            <p:cNvSpPr/>
            <p:nvPr/>
          </p:nvSpPr>
          <p:spPr>
            <a:xfrm rot="8536958">
              <a:off x="3681605" y="2730585"/>
              <a:ext cx="1135225" cy="288032"/>
            </a:xfrm>
            <a:prstGeom prst="rightArrow">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Light"/>
                <a:cs typeface="Gill Sans Light"/>
              </a:endParaRPr>
            </a:p>
          </p:txBody>
        </p:sp>
      </p:grpSp>
      <p:grpSp>
        <p:nvGrpSpPr>
          <p:cNvPr id="15" name="Group 14"/>
          <p:cNvGrpSpPr/>
          <p:nvPr/>
        </p:nvGrpSpPr>
        <p:grpSpPr>
          <a:xfrm>
            <a:off x="3760858" y="707856"/>
            <a:ext cx="4509786" cy="5852008"/>
            <a:chOff x="3760858" y="707856"/>
            <a:chExt cx="4509786" cy="5852008"/>
          </a:xfrm>
        </p:grpSpPr>
        <p:sp>
          <p:nvSpPr>
            <p:cNvPr id="10" name="U-Turn Arrow 9"/>
            <p:cNvSpPr/>
            <p:nvPr/>
          </p:nvSpPr>
          <p:spPr>
            <a:xfrm flipH="1">
              <a:off x="5652120" y="707856"/>
              <a:ext cx="2618524" cy="5584109"/>
            </a:xfrm>
            <a:prstGeom prst="uturnArrow">
              <a:avLst>
                <a:gd name="adj1" fmla="val 13120"/>
                <a:gd name="adj2" fmla="val 18160"/>
                <a:gd name="adj3" fmla="val 8294"/>
                <a:gd name="adj4" fmla="val 14531"/>
                <a:gd name="adj5" fmla="val 17118"/>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Gill Sans Light"/>
                <a:cs typeface="Gill Sans Light"/>
              </a:endParaRPr>
            </a:p>
          </p:txBody>
        </p:sp>
        <p:sp>
          <p:nvSpPr>
            <p:cNvPr id="11" name="Rectangle 10"/>
            <p:cNvSpPr/>
            <p:nvPr/>
          </p:nvSpPr>
          <p:spPr>
            <a:xfrm>
              <a:off x="3760858" y="6237123"/>
              <a:ext cx="4509786" cy="32274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Light"/>
                <a:cs typeface="Gill Sans Light"/>
              </a:endParaRPr>
            </a:p>
          </p:txBody>
        </p:sp>
      </p:grpSp>
    </p:spTree>
    <p:extLst>
      <p:ext uri="{BB962C8B-B14F-4D97-AF65-F5344CB8AC3E}">
        <p14:creationId xmlns:p14="http://schemas.microsoft.com/office/powerpoint/2010/main" val="26931704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0" dirty="0" smtClean="0">
                <a:latin typeface="Gill Sans Light"/>
                <a:cs typeface="Gill Sans Light"/>
              </a:rPr>
              <a:t>Straggler Nodes</a:t>
            </a:r>
            <a:endParaRPr lang="en-US" sz="8000" dirty="0">
              <a:latin typeface="Gill Sans Light"/>
              <a:cs typeface="Gill Sans Light"/>
            </a:endParaRPr>
          </a:p>
        </p:txBody>
      </p:sp>
    </p:spTree>
    <p:extLst>
      <p:ext uri="{BB962C8B-B14F-4D97-AF65-F5344CB8AC3E}">
        <p14:creationId xmlns:p14="http://schemas.microsoft.com/office/powerpoint/2010/main" val="22651334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681605" y="2590331"/>
            <a:ext cx="2619616" cy="726918"/>
            <a:chOff x="3681605" y="2590331"/>
            <a:chExt cx="2619616" cy="726918"/>
          </a:xfrm>
        </p:grpSpPr>
        <p:sp>
          <p:nvSpPr>
            <p:cNvPr id="90" name="Right Arrow 89"/>
            <p:cNvSpPr/>
            <p:nvPr/>
          </p:nvSpPr>
          <p:spPr>
            <a:xfrm rot="5400000">
              <a:off x="5793746" y="2809774"/>
              <a:ext cx="726918" cy="288032"/>
            </a:xfrm>
            <a:prstGeom prst="rightArrow">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Light"/>
                <a:cs typeface="Gill Sans Light"/>
              </a:endParaRPr>
            </a:p>
          </p:txBody>
        </p:sp>
        <p:sp>
          <p:nvSpPr>
            <p:cNvPr id="91" name="Right Arrow 90"/>
            <p:cNvSpPr/>
            <p:nvPr/>
          </p:nvSpPr>
          <p:spPr>
            <a:xfrm rot="8364937">
              <a:off x="4626005" y="2759145"/>
              <a:ext cx="936104" cy="288032"/>
            </a:xfrm>
            <a:prstGeom prst="rightArrow">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Light"/>
                <a:cs typeface="Gill Sans Light"/>
              </a:endParaRPr>
            </a:p>
          </p:txBody>
        </p:sp>
        <p:sp>
          <p:nvSpPr>
            <p:cNvPr id="92" name="Right Arrow 91"/>
            <p:cNvSpPr/>
            <p:nvPr/>
          </p:nvSpPr>
          <p:spPr>
            <a:xfrm rot="8536958">
              <a:off x="3681605" y="2730585"/>
              <a:ext cx="1135225" cy="288032"/>
            </a:xfrm>
            <a:prstGeom prst="rightArrow">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Light"/>
                <a:cs typeface="Gill Sans Light"/>
              </a:endParaRPr>
            </a:p>
          </p:txBody>
        </p:sp>
      </p:grpSp>
      <p:sp>
        <p:nvSpPr>
          <p:cNvPr id="74" name="Title 1"/>
          <p:cNvSpPr txBox="1">
            <a:spLocks/>
          </p:cNvSpPr>
          <p:nvPr/>
        </p:nvSpPr>
        <p:spPr>
          <a:xfrm>
            <a:off x="104214" y="117701"/>
            <a:ext cx="8860273" cy="502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latin typeface="Gill Sans Light"/>
                <a:cs typeface="Gill Sans Light"/>
              </a:rPr>
              <a:t>Parallel Stochastic Gradient Descent (PSGD)</a:t>
            </a:r>
            <a:endParaRPr lang="en-US" sz="2800" dirty="0">
              <a:latin typeface="Gill Sans Light"/>
              <a:cs typeface="Gill Sans Light"/>
            </a:endParaRPr>
          </a:p>
        </p:txBody>
      </p:sp>
      <p:sp>
        <p:nvSpPr>
          <p:cNvPr id="5" name="Rounded Rectangle 4"/>
          <p:cNvSpPr/>
          <p:nvPr/>
        </p:nvSpPr>
        <p:spPr>
          <a:xfrm>
            <a:off x="2447764" y="3432097"/>
            <a:ext cx="1224136" cy="12241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Gill Sans Light"/>
                <a:cs typeface="Gill Sans Light"/>
              </a:rPr>
              <a:t>SGD</a:t>
            </a:r>
            <a:endParaRPr lang="en-US" sz="2800" dirty="0">
              <a:solidFill>
                <a:schemeClr val="tx1"/>
              </a:solidFill>
              <a:latin typeface="Gill Sans Light"/>
              <a:cs typeface="Gill Sans Light"/>
            </a:endParaRPr>
          </a:p>
        </p:txBody>
      </p:sp>
      <p:sp>
        <p:nvSpPr>
          <p:cNvPr id="75" name="Rounded Rectangle 74"/>
          <p:cNvSpPr/>
          <p:nvPr/>
        </p:nvSpPr>
        <p:spPr>
          <a:xfrm>
            <a:off x="3959932" y="3432097"/>
            <a:ext cx="1224136" cy="12241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Gill Sans Light"/>
                <a:cs typeface="Gill Sans Light"/>
              </a:rPr>
              <a:t>SGD</a:t>
            </a:r>
            <a:endParaRPr lang="en-US" sz="2800" dirty="0">
              <a:solidFill>
                <a:schemeClr val="tx1"/>
              </a:solidFill>
              <a:latin typeface="Gill Sans Light"/>
              <a:cs typeface="Gill Sans Light"/>
            </a:endParaRPr>
          </a:p>
        </p:txBody>
      </p:sp>
      <p:sp>
        <p:nvSpPr>
          <p:cNvPr id="76" name="Rounded Rectangle 75"/>
          <p:cNvSpPr/>
          <p:nvPr/>
        </p:nvSpPr>
        <p:spPr>
          <a:xfrm>
            <a:off x="5472100" y="3432097"/>
            <a:ext cx="1224136" cy="122413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Gill Sans Light"/>
                <a:cs typeface="Gill Sans Light"/>
              </a:rPr>
              <a:t>SGD</a:t>
            </a:r>
            <a:endParaRPr lang="en-US" sz="2800" dirty="0">
              <a:solidFill>
                <a:schemeClr val="tx1"/>
              </a:solidFill>
              <a:latin typeface="Gill Sans Light"/>
              <a:cs typeface="Gill Sans Light"/>
            </a:endParaRPr>
          </a:p>
        </p:txBody>
      </p:sp>
      <p:pic>
        <p:nvPicPr>
          <p:cNvPr id="81" name="Picture 6" descr="CPU Icon by pacrj"/>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8805" y="4368201"/>
            <a:ext cx="1402053" cy="1044530"/>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6" descr="CPU Icon by pacrj"/>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3811" y="4368201"/>
            <a:ext cx="1402053" cy="1044530"/>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6" descr="CPU Icon by pacrj"/>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83141" y="4368201"/>
            <a:ext cx="1402053" cy="104453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3527883" y="5391114"/>
            <a:ext cx="3777758" cy="936105"/>
            <a:chOff x="3527883" y="5391114"/>
            <a:chExt cx="3777758" cy="936105"/>
          </a:xfrm>
        </p:grpSpPr>
        <p:sp>
          <p:nvSpPr>
            <p:cNvPr id="84" name="Right Arrow 83"/>
            <p:cNvSpPr/>
            <p:nvPr/>
          </p:nvSpPr>
          <p:spPr>
            <a:xfrm rot="7694780">
              <a:off x="5076927" y="5715150"/>
              <a:ext cx="93610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Light"/>
                <a:cs typeface="Gill Sans Light"/>
              </a:endParaRPr>
            </a:p>
          </p:txBody>
        </p:sp>
        <p:sp>
          <p:nvSpPr>
            <p:cNvPr id="85" name="Right Arrow 84"/>
            <p:cNvSpPr/>
            <p:nvPr/>
          </p:nvSpPr>
          <p:spPr>
            <a:xfrm rot="2700000">
              <a:off x="3203847" y="5715151"/>
              <a:ext cx="93610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Light"/>
                <a:cs typeface="Gill Sans Light"/>
              </a:endParaRPr>
            </a:p>
          </p:txBody>
        </p:sp>
        <p:sp>
          <p:nvSpPr>
            <p:cNvPr id="86" name="Right Arrow 85"/>
            <p:cNvSpPr/>
            <p:nvPr/>
          </p:nvSpPr>
          <p:spPr>
            <a:xfrm rot="5400000">
              <a:off x="4156393" y="5715150"/>
              <a:ext cx="755913"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Light"/>
                <a:cs typeface="Gill Sans Light"/>
              </a:endParaRPr>
            </a:p>
          </p:txBody>
        </p:sp>
        <p:sp>
          <p:nvSpPr>
            <p:cNvPr id="87" name="TextBox 86"/>
            <p:cNvSpPr txBox="1"/>
            <p:nvPr/>
          </p:nvSpPr>
          <p:spPr>
            <a:xfrm>
              <a:off x="5769900" y="5674500"/>
              <a:ext cx="1535741" cy="369332"/>
            </a:xfrm>
            <a:prstGeom prst="rect">
              <a:avLst/>
            </a:prstGeom>
            <a:noFill/>
          </p:spPr>
          <p:txBody>
            <a:bodyPr wrap="none" rtlCol="0">
              <a:spAutoFit/>
            </a:bodyPr>
            <a:lstStyle/>
            <a:p>
              <a:r>
                <a:rPr lang="en-US" dirty="0" smtClean="0">
                  <a:latin typeface="Gill Sans Light"/>
                  <a:cs typeface="Gill Sans Light"/>
                </a:rPr>
                <a:t>Merge models</a:t>
              </a:r>
            </a:p>
          </p:txBody>
        </p:sp>
      </p:grpSp>
      <p:sp>
        <p:nvSpPr>
          <p:cNvPr id="89" name="Can 88"/>
          <p:cNvSpPr/>
          <p:nvPr/>
        </p:nvSpPr>
        <p:spPr>
          <a:xfrm>
            <a:off x="5094057" y="1392730"/>
            <a:ext cx="1980220" cy="1080120"/>
          </a:xfrm>
          <a:prstGeom prst="can">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Gill Sans Light"/>
                <a:cs typeface="Gill Sans Light"/>
              </a:rPr>
              <a:t>Model</a:t>
            </a:r>
            <a:endParaRPr lang="en-US" sz="3200" dirty="0">
              <a:solidFill>
                <a:schemeClr val="tx1"/>
              </a:solidFill>
              <a:latin typeface="Gill Sans Light"/>
              <a:cs typeface="Gill Sans Light"/>
            </a:endParaRPr>
          </a:p>
        </p:txBody>
      </p:sp>
      <p:grpSp>
        <p:nvGrpSpPr>
          <p:cNvPr id="15" name="Group 14"/>
          <p:cNvGrpSpPr/>
          <p:nvPr/>
        </p:nvGrpSpPr>
        <p:grpSpPr>
          <a:xfrm>
            <a:off x="3760858" y="707856"/>
            <a:ext cx="4509786" cy="5852008"/>
            <a:chOff x="3760858" y="707856"/>
            <a:chExt cx="4509786" cy="5852008"/>
          </a:xfrm>
        </p:grpSpPr>
        <p:sp>
          <p:nvSpPr>
            <p:cNvPr id="10" name="U-Turn Arrow 9"/>
            <p:cNvSpPr/>
            <p:nvPr/>
          </p:nvSpPr>
          <p:spPr>
            <a:xfrm flipH="1">
              <a:off x="5652120" y="707856"/>
              <a:ext cx="2618524" cy="5584109"/>
            </a:xfrm>
            <a:prstGeom prst="uturnArrow">
              <a:avLst>
                <a:gd name="adj1" fmla="val 13120"/>
                <a:gd name="adj2" fmla="val 18160"/>
                <a:gd name="adj3" fmla="val 8294"/>
                <a:gd name="adj4" fmla="val 14531"/>
                <a:gd name="adj5" fmla="val 17118"/>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Gill Sans Light"/>
                <a:cs typeface="Gill Sans Light"/>
              </a:endParaRPr>
            </a:p>
          </p:txBody>
        </p:sp>
        <p:sp>
          <p:nvSpPr>
            <p:cNvPr id="11" name="Rectangle 10"/>
            <p:cNvSpPr/>
            <p:nvPr/>
          </p:nvSpPr>
          <p:spPr>
            <a:xfrm>
              <a:off x="3760858" y="6237123"/>
              <a:ext cx="4509786" cy="32274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Light"/>
                <a:cs typeface="Gill Sans Light"/>
              </a:endParaRPr>
            </a:p>
          </p:txBody>
        </p:sp>
      </p:grpSp>
      <p:sp>
        <p:nvSpPr>
          <p:cNvPr id="2" name="Rounded Rectangle 1"/>
          <p:cNvSpPr/>
          <p:nvPr/>
        </p:nvSpPr>
        <p:spPr>
          <a:xfrm>
            <a:off x="971600" y="620688"/>
            <a:ext cx="7992887" cy="6237312"/>
          </a:xfrm>
          <a:prstGeom prst="roundRect">
            <a:avLst/>
          </a:prstGeom>
          <a:solidFill>
            <a:srgbClr val="FFFFFF">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Light"/>
              <a:cs typeface="Gill Sans Light"/>
            </a:endParaRPr>
          </a:p>
        </p:txBody>
      </p:sp>
      <p:sp>
        <p:nvSpPr>
          <p:cNvPr id="8" name="Can 7"/>
          <p:cNvSpPr/>
          <p:nvPr/>
        </p:nvSpPr>
        <p:spPr>
          <a:xfrm>
            <a:off x="2434354" y="1357852"/>
            <a:ext cx="1980220" cy="1080120"/>
          </a:xfrm>
          <a:prstGeom prst="can">
            <a:avLst/>
          </a:prstGeom>
          <a:solidFill>
            <a:schemeClr val="accent5">
              <a:lumMod val="20000"/>
              <a:lumOff val="8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Gill Sans Light"/>
                <a:cs typeface="Gill Sans Light"/>
              </a:rPr>
              <a:t>Data</a:t>
            </a:r>
            <a:endParaRPr lang="en-US" sz="3200" dirty="0">
              <a:solidFill>
                <a:schemeClr val="tx1"/>
              </a:solidFill>
              <a:latin typeface="Gill Sans Light"/>
              <a:cs typeface="Gill Sans Light"/>
            </a:endParaRPr>
          </a:p>
        </p:txBody>
      </p:sp>
      <p:grpSp>
        <p:nvGrpSpPr>
          <p:cNvPr id="12" name="Group 11"/>
          <p:cNvGrpSpPr/>
          <p:nvPr/>
        </p:nvGrpSpPr>
        <p:grpSpPr>
          <a:xfrm>
            <a:off x="1362484" y="2435300"/>
            <a:ext cx="4132467" cy="936104"/>
            <a:chOff x="1362484" y="2435300"/>
            <a:chExt cx="4132467" cy="936104"/>
          </a:xfrm>
        </p:grpSpPr>
        <p:sp>
          <p:nvSpPr>
            <p:cNvPr id="6" name="Right Arrow 5"/>
            <p:cNvSpPr/>
            <p:nvPr/>
          </p:nvSpPr>
          <p:spPr>
            <a:xfrm rot="5400000">
              <a:off x="2696372" y="2759337"/>
              <a:ext cx="726918" cy="288032"/>
            </a:xfrm>
            <a:prstGeom prst="rightArrow">
              <a:avLst/>
            </a:prstGeom>
            <a:solidFill>
              <a:schemeClr val="accent6">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Light"/>
                <a:cs typeface="Gill Sans Light"/>
              </a:endParaRPr>
            </a:p>
          </p:txBody>
        </p:sp>
        <p:sp>
          <p:nvSpPr>
            <p:cNvPr id="77" name="Right Arrow 76"/>
            <p:cNvSpPr/>
            <p:nvPr/>
          </p:nvSpPr>
          <p:spPr>
            <a:xfrm rot="2700000">
              <a:off x="3508851" y="2759336"/>
              <a:ext cx="936104" cy="288032"/>
            </a:xfrm>
            <a:prstGeom prst="rightArrow">
              <a:avLst/>
            </a:prstGeom>
            <a:solidFill>
              <a:schemeClr val="accent6">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Light"/>
                <a:cs typeface="Gill Sans Light"/>
              </a:endParaRPr>
            </a:p>
          </p:txBody>
        </p:sp>
        <p:sp>
          <p:nvSpPr>
            <p:cNvPr id="7" name="TextBox 6"/>
            <p:cNvSpPr txBox="1"/>
            <p:nvPr/>
          </p:nvSpPr>
          <p:spPr>
            <a:xfrm>
              <a:off x="1362484" y="2590331"/>
              <a:ext cx="1674378" cy="369332"/>
            </a:xfrm>
            <a:prstGeom prst="rect">
              <a:avLst/>
            </a:prstGeom>
            <a:noFill/>
          </p:spPr>
          <p:txBody>
            <a:bodyPr wrap="square" rtlCol="0">
              <a:spAutoFit/>
            </a:bodyPr>
            <a:lstStyle/>
            <a:p>
              <a:r>
                <a:rPr lang="en-US" dirty="0" smtClean="0">
                  <a:latin typeface="Gill Sans Light"/>
                  <a:cs typeface="Gill Sans Light"/>
                </a:rPr>
                <a:t>Random</a:t>
              </a:r>
            </a:p>
          </p:txBody>
        </p:sp>
        <p:sp>
          <p:nvSpPr>
            <p:cNvPr id="88" name="Right Arrow 87"/>
            <p:cNvSpPr/>
            <p:nvPr/>
          </p:nvSpPr>
          <p:spPr>
            <a:xfrm rot="2003273">
              <a:off x="4359726" y="2759145"/>
              <a:ext cx="1135225" cy="288032"/>
            </a:xfrm>
            <a:prstGeom prst="rightArrow">
              <a:avLst/>
            </a:prstGeom>
            <a:solidFill>
              <a:schemeClr val="accent6">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Light"/>
                <a:cs typeface="Gill Sans Light"/>
              </a:endParaRPr>
            </a:p>
          </p:txBody>
        </p:sp>
      </p:grpSp>
      <p:sp>
        <p:nvSpPr>
          <p:cNvPr id="3" name="TextBox 2"/>
          <p:cNvSpPr txBox="1"/>
          <p:nvPr/>
        </p:nvSpPr>
        <p:spPr>
          <a:xfrm>
            <a:off x="2492063" y="738773"/>
            <a:ext cx="1941332" cy="461665"/>
          </a:xfrm>
          <a:prstGeom prst="rect">
            <a:avLst/>
          </a:prstGeom>
          <a:noFill/>
        </p:spPr>
        <p:txBody>
          <a:bodyPr wrap="square" rtlCol="0">
            <a:spAutoFit/>
          </a:bodyPr>
          <a:lstStyle/>
          <a:p>
            <a:r>
              <a:rPr lang="en-US" sz="2400" dirty="0" smtClean="0">
                <a:latin typeface="Gill Sans Light"/>
                <a:cs typeface="Gill Sans Light"/>
              </a:rPr>
              <a:t>Data shuffling</a:t>
            </a:r>
            <a:endParaRPr lang="en-US" sz="2400" dirty="0">
              <a:latin typeface="Gill Sans Light"/>
              <a:cs typeface="Gill Sans Light"/>
            </a:endParaRPr>
          </a:p>
        </p:txBody>
      </p:sp>
      <p:sp>
        <p:nvSpPr>
          <p:cNvPr id="4" name="Rounded Rectangle 3"/>
          <p:cNvSpPr/>
          <p:nvPr/>
        </p:nvSpPr>
        <p:spPr>
          <a:xfrm>
            <a:off x="1139277" y="1180738"/>
            <a:ext cx="4760204" cy="2319171"/>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Light"/>
              <a:cs typeface="Gill Sans Light"/>
            </a:endParaRPr>
          </a:p>
        </p:txBody>
      </p:sp>
      <p:grpSp>
        <p:nvGrpSpPr>
          <p:cNvPr id="18" name="Group 17"/>
          <p:cNvGrpSpPr/>
          <p:nvPr/>
        </p:nvGrpSpPr>
        <p:grpSpPr>
          <a:xfrm>
            <a:off x="104213" y="3576765"/>
            <a:ext cx="8860274" cy="2467067"/>
            <a:chOff x="104213" y="3576765"/>
            <a:chExt cx="8860274" cy="2467067"/>
          </a:xfrm>
        </p:grpSpPr>
        <p:grpSp>
          <p:nvGrpSpPr>
            <p:cNvPr id="17" name="Group 16"/>
            <p:cNvGrpSpPr/>
            <p:nvPr/>
          </p:nvGrpSpPr>
          <p:grpSpPr>
            <a:xfrm>
              <a:off x="104213" y="3576765"/>
              <a:ext cx="8860274" cy="2467067"/>
              <a:chOff x="104213" y="3576765"/>
              <a:chExt cx="8860274" cy="2467067"/>
            </a:xfrm>
          </p:grpSpPr>
          <p:sp>
            <p:nvSpPr>
              <p:cNvPr id="9" name="Rounded Rectangle 8"/>
              <p:cNvSpPr/>
              <p:nvPr/>
            </p:nvSpPr>
            <p:spPr>
              <a:xfrm>
                <a:off x="104213" y="3576765"/>
                <a:ext cx="8860274" cy="2467067"/>
              </a:xfrm>
              <a:prstGeom prst="roundRect">
                <a:avLst>
                  <a:gd name="adj" fmla="val 3273"/>
                </a:avLst>
              </a:prstGeom>
              <a:solidFill>
                <a:schemeClr val="bg1"/>
              </a:solidFill>
              <a:ln w="76200" cmpd="sng">
                <a:solidFill>
                  <a:srgbClr val="202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00"/>
                    </a:solidFill>
                  </a:ln>
                  <a:solidFill>
                    <a:srgbClr val="FB3D6C"/>
                  </a:solidFill>
                  <a:latin typeface="Gill Sans Light"/>
                  <a:cs typeface="Gill Sans Light"/>
                </a:endParaRPr>
              </a:p>
            </p:txBody>
          </p:sp>
          <p:grpSp>
            <p:nvGrpSpPr>
              <p:cNvPr id="16" name="Group 15"/>
              <p:cNvGrpSpPr/>
              <p:nvPr/>
            </p:nvGrpSpPr>
            <p:grpSpPr>
              <a:xfrm>
                <a:off x="510587" y="3673809"/>
                <a:ext cx="7963492" cy="1903208"/>
                <a:chOff x="376711" y="3588669"/>
                <a:chExt cx="7963492" cy="1903208"/>
              </a:xfrm>
            </p:grpSpPr>
            <p:pic>
              <p:nvPicPr>
                <p:cNvPr id="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239139" y="3615551"/>
                  <a:ext cx="2446660" cy="1849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1632" y="3591636"/>
                  <a:ext cx="2446660" cy="1849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014218" y="3639466"/>
                  <a:ext cx="2446660" cy="1849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76711" y="3615551"/>
                  <a:ext cx="2446660" cy="1849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8"/>
                <p:cNvPicPr>
                  <a:picLocks noChangeAspect="1"/>
                </p:cNvPicPr>
                <p:nvPr/>
              </p:nvPicPr>
              <p:blipFill rotWithShape="1">
                <a:blip r:embed="rId5" cstate="print">
                  <a:extLst>
                    <a:ext uri="{28A0092B-C50C-407E-A947-70E740481C1C}">
                      <a14:useLocalDpi xmlns:a14="http://schemas.microsoft.com/office/drawing/2010/main" val="0"/>
                    </a:ext>
                  </a:extLst>
                </a:blip>
                <a:stretch/>
              </p:blipFill>
              <p:spPr>
                <a:xfrm>
                  <a:off x="5411103" y="3588669"/>
                  <a:ext cx="2929100" cy="1903208"/>
                </a:xfrm>
                <a:prstGeom prst="rect">
                  <a:avLst/>
                </a:prstGeom>
                <a:noFill/>
                <a:ln>
                  <a:noFill/>
                </a:ln>
              </p:spPr>
            </p:pic>
          </p:grpSp>
        </p:grpSp>
        <p:sp>
          <p:nvSpPr>
            <p:cNvPr id="40" name="TextBox 39"/>
            <p:cNvSpPr txBox="1"/>
            <p:nvPr/>
          </p:nvSpPr>
          <p:spPr>
            <a:xfrm>
              <a:off x="2347843" y="5535831"/>
              <a:ext cx="4957798" cy="461665"/>
            </a:xfrm>
            <a:prstGeom prst="rect">
              <a:avLst/>
            </a:prstGeom>
            <a:noFill/>
          </p:spPr>
          <p:txBody>
            <a:bodyPr wrap="square" rtlCol="0">
              <a:spAutoFit/>
            </a:bodyPr>
            <a:lstStyle/>
            <a:p>
              <a:r>
                <a:rPr lang="en-US" sz="2400" dirty="0" smtClean="0">
                  <a:latin typeface="Gill Sans Light"/>
                  <a:cs typeface="Gill Sans Light"/>
                </a:rPr>
                <a:t>PSGD with shuffling converges faster</a:t>
              </a:r>
              <a:endParaRPr lang="en-US" sz="2400" dirty="0">
                <a:latin typeface="Gill Sans Light"/>
                <a:cs typeface="Gill Sans Light"/>
              </a:endParaRPr>
            </a:p>
          </p:txBody>
        </p:sp>
      </p:grpSp>
      <p:sp>
        <p:nvSpPr>
          <p:cNvPr id="42" name="Rounded Rectangle 41"/>
          <p:cNvSpPr/>
          <p:nvPr/>
        </p:nvSpPr>
        <p:spPr>
          <a:xfrm>
            <a:off x="723165" y="6086776"/>
            <a:ext cx="7746360" cy="31171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50" dirty="0" smtClean="0">
                <a:solidFill>
                  <a:schemeClr val="tx1"/>
                </a:solidFill>
                <a:latin typeface="Gill Sans Light"/>
                <a:cs typeface="Gill Sans Light"/>
              </a:rPr>
              <a:t>* [</a:t>
            </a:r>
            <a:r>
              <a:rPr lang="en-US" sz="1050" dirty="0" err="1" smtClean="0">
                <a:solidFill>
                  <a:schemeClr val="tx1"/>
                </a:solidFill>
                <a:latin typeface="Gill Sans Light"/>
                <a:cs typeface="Gill Sans Light"/>
              </a:rPr>
              <a:t>Recht</a:t>
            </a:r>
            <a:r>
              <a:rPr lang="en-US" sz="1050" dirty="0" smtClean="0">
                <a:solidFill>
                  <a:schemeClr val="tx1"/>
                </a:solidFill>
                <a:latin typeface="Gill Sans Light"/>
                <a:cs typeface="Gill Sans Light"/>
              </a:rPr>
              <a:t> and Re, 2013], [</a:t>
            </a:r>
            <a:r>
              <a:rPr lang="en-US" sz="1050" dirty="0" err="1" smtClean="0">
                <a:solidFill>
                  <a:schemeClr val="tx1"/>
                </a:solidFill>
                <a:latin typeface="Gill Sans Light"/>
                <a:cs typeface="Gill Sans Light"/>
              </a:rPr>
              <a:t>Bottou</a:t>
            </a:r>
            <a:r>
              <a:rPr lang="en-US" sz="1050" dirty="0" smtClean="0">
                <a:solidFill>
                  <a:schemeClr val="tx1"/>
                </a:solidFill>
                <a:latin typeface="Gill Sans Light"/>
                <a:cs typeface="Gill Sans Light"/>
              </a:rPr>
              <a:t>, 2012], [Zhang and Re, 2014], [</a:t>
            </a:r>
            <a:r>
              <a:rPr lang="en-US" sz="1050" dirty="0" err="1" smtClean="0">
                <a:solidFill>
                  <a:schemeClr val="tx1"/>
                </a:solidFill>
                <a:latin typeface="Gill Sans Light"/>
                <a:cs typeface="Gill Sans Light"/>
              </a:rPr>
              <a:t>Gurbuzbalaban</a:t>
            </a:r>
            <a:r>
              <a:rPr lang="en-US" sz="1050" dirty="0" smtClean="0">
                <a:solidFill>
                  <a:schemeClr val="tx1"/>
                </a:solidFill>
                <a:latin typeface="Gill Sans Light"/>
                <a:cs typeface="Gill Sans Light"/>
              </a:rPr>
              <a:t> et al., 2015], [</a:t>
            </a:r>
            <a:r>
              <a:rPr lang="en-US" sz="1050" dirty="0" err="1" smtClean="0">
                <a:solidFill>
                  <a:schemeClr val="tx1"/>
                </a:solidFill>
                <a:latin typeface="Gill Sans Light"/>
                <a:cs typeface="Gill Sans Light"/>
              </a:rPr>
              <a:t>Ioffe</a:t>
            </a:r>
            <a:r>
              <a:rPr lang="en-US" sz="1050" dirty="0" smtClean="0">
                <a:solidFill>
                  <a:schemeClr val="tx1"/>
                </a:solidFill>
                <a:latin typeface="Gill Sans Light"/>
                <a:cs typeface="Gill Sans Light"/>
              </a:rPr>
              <a:t> and </a:t>
            </a:r>
            <a:r>
              <a:rPr lang="en-US" sz="1050" dirty="0" err="1" smtClean="0">
                <a:solidFill>
                  <a:schemeClr val="tx1"/>
                </a:solidFill>
                <a:latin typeface="Gill Sans Light"/>
                <a:cs typeface="Gill Sans Light"/>
              </a:rPr>
              <a:t>Szegedy</a:t>
            </a:r>
            <a:r>
              <a:rPr lang="en-US" sz="1050" dirty="0" smtClean="0">
                <a:solidFill>
                  <a:schemeClr val="tx1"/>
                </a:solidFill>
                <a:latin typeface="Gill Sans Light"/>
                <a:cs typeface="Gill Sans Light"/>
              </a:rPr>
              <a:t>, 2015], [Zhang et al. 2015] </a:t>
            </a:r>
            <a:endParaRPr lang="en-US" sz="1050" dirty="0">
              <a:solidFill>
                <a:schemeClr val="tx1"/>
              </a:solidFill>
              <a:latin typeface="Gill Sans Light"/>
              <a:cs typeface="Gill Sans Light"/>
            </a:endParaRPr>
          </a:p>
        </p:txBody>
      </p:sp>
    </p:spTree>
    <p:extLst>
      <p:ext uri="{BB962C8B-B14F-4D97-AF65-F5344CB8AC3E}">
        <p14:creationId xmlns:p14="http://schemas.microsoft.com/office/powerpoint/2010/main" val="343381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ppt_y</p:attrName>
                                        </p:attrNameLst>
                                      </p:cBhvr>
                                      <p:tavLst>
                                        <p:tav tm="0">
                                          <p:val>
                                            <p:strVal val="#ppt_y+#ppt_h*1.125000"/>
                                          </p:val>
                                        </p:tav>
                                        <p:tav tm="100000">
                                          <p:val>
                                            <p:strVal val="#ppt_y"/>
                                          </p:val>
                                        </p:tav>
                                      </p:tavLst>
                                    </p:anim>
                                    <p:animEffect transition="in" filter="wipe(up)">
                                      <p:cBhvr>
                                        <p:cTn id="8" dur="500"/>
                                        <p:tgtEl>
                                          <p:spTgt spid="42"/>
                                        </p:tgtEl>
                                      </p:cBhvr>
                                    </p:animEffect>
                                  </p:childTnLst>
                                </p:cTn>
                              </p:par>
                              <p:par>
                                <p:cTn id="9" presetID="1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a:xfrm>
            <a:off x="2245977" y="141206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2</a:t>
            </a:r>
            <a:endParaRPr lang="en-US" baseline="-25000" dirty="0">
              <a:solidFill>
                <a:sysClr val="windowText" lastClr="000000"/>
              </a:solidFill>
              <a:latin typeface="Gill Sans Light"/>
              <a:cs typeface="Gill Sans Light"/>
            </a:endParaRPr>
          </a:p>
        </p:txBody>
      </p:sp>
      <p:sp>
        <p:nvSpPr>
          <p:cNvPr id="79" name="Rectangle 78"/>
          <p:cNvSpPr/>
          <p:nvPr/>
        </p:nvSpPr>
        <p:spPr>
          <a:xfrm>
            <a:off x="2927027" y="141206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3</a:t>
            </a:r>
            <a:endParaRPr lang="en-US" baseline="-25000" dirty="0">
              <a:solidFill>
                <a:sysClr val="windowText" lastClr="000000"/>
              </a:solidFill>
              <a:latin typeface="Gill Sans Light"/>
              <a:cs typeface="Gill Sans Light"/>
            </a:endParaRPr>
          </a:p>
        </p:txBody>
      </p:sp>
      <p:sp>
        <p:nvSpPr>
          <p:cNvPr id="11" name="Rectangle 10"/>
          <p:cNvSpPr/>
          <p:nvPr/>
        </p:nvSpPr>
        <p:spPr>
          <a:xfrm>
            <a:off x="1422400" y="1308100"/>
            <a:ext cx="2933700" cy="70179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a:latin typeface="Gill Sans Light"/>
              <a:cs typeface="Gill Sans Light"/>
            </a:endParaRPr>
          </a:p>
        </p:txBody>
      </p:sp>
      <p:sp>
        <p:nvSpPr>
          <p:cNvPr id="13" name="TextBox 12"/>
          <p:cNvSpPr txBox="1"/>
          <p:nvPr/>
        </p:nvSpPr>
        <p:spPr>
          <a:xfrm>
            <a:off x="972064" y="1415317"/>
            <a:ext cx="222424" cy="508447"/>
          </a:xfrm>
          <a:prstGeom prst="rect">
            <a:avLst/>
          </a:prstGeom>
          <a:noFill/>
          <a:ln w="28575">
            <a:noFill/>
          </a:ln>
        </p:spPr>
        <p:txBody>
          <a:bodyPr wrap="square" lIns="76810" tIns="38405" rIns="76810" bIns="38405" rtlCol="0">
            <a:spAutoFit/>
          </a:bodyPr>
          <a:lstStyle/>
          <a:p>
            <a:r>
              <a:rPr lang="en-US" sz="2800" dirty="0">
                <a:latin typeface="Gill Sans Light"/>
                <a:cs typeface="Gill Sans Light"/>
              </a:rPr>
              <a:t>A</a:t>
            </a:r>
          </a:p>
        </p:txBody>
      </p:sp>
      <p:sp>
        <p:nvSpPr>
          <p:cNvPr id="14" name="Oval 13"/>
          <p:cNvSpPr/>
          <p:nvPr/>
        </p:nvSpPr>
        <p:spPr>
          <a:xfrm>
            <a:off x="1832847" y="3589815"/>
            <a:ext cx="636214"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W</a:t>
            </a:r>
            <a:r>
              <a:rPr lang="en-US" sz="1400" baseline="-25000" dirty="0">
                <a:solidFill>
                  <a:sysClr val="windowText" lastClr="000000"/>
                </a:solidFill>
                <a:latin typeface="Gill Sans Light"/>
                <a:cs typeface="Gill Sans Light"/>
              </a:rPr>
              <a:t>1</a:t>
            </a:r>
          </a:p>
        </p:txBody>
      </p:sp>
      <p:sp>
        <p:nvSpPr>
          <p:cNvPr id="15" name="Rectangle 14"/>
          <p:cNvSpPr/>
          <p:nvPr/>
        </p:nvSpPr>
        <p:spPr>
          <a:xfrm>
            <a:off x="1518548" y="429083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1</a:t>
            </a:r>
            <a:endParaRPr lang="en-US" baseline="-25000" dirty="0">
              <a:solidFill>
                <a:sysClr val="windowText" lastClr="000000"/>
              </a:solidFill>
              <a:latin typeface="Gill Sans Light"/>
              <a:cs typeface="Gill Sans Light"/>
            </a:endParaRPr>
          </a:p>
        </p:txBody>
      </p:sp>
      <p:cxnSp>
        <p:nvCxnSpPr>
          <p:cNvPr id="16" name="Straight Connector 15"/>
          <p:cNvCxnSpPr>
            <a:endCxn id="14" idx="0"/>
          </p:cNvCxnSpPr>
          <p:nvPr/>
        </p:nvCxnSpPr>
        <p:spPr>
          <a:xfrm>
            <a:off x="2150954" y="2973704"/>
            <a:ext cx="0" cy="616111"/>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150954" y="2973705"/>
            <a:ext cx="14747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940162" y="2740920"/>
            <a:ext cx="0" cy="2495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620122" y="2093793"/>
            <a:ext cx="640080"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M</a:t>
            </a:r>
          </a:p>
        </p:txBody>
      </p:sp>
      <p:sp>
        <p:nvSpPr>
          <p:cNvPr id="21" name="Rectangle 20"/>
          <p:cNvSpPr/>
          <p:nvPr/>
        </p:nvSpPr>
        <p:spPr>
          <a:xfrm>
            <a:off x="2140084" y="429083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2</a:t>
            </a:r>
            <a:endParaRPr lang="en-US" baseline="-25000" dirty="0">
              <a:solidFill>
                <a:sysClr val="windowText" lastClr="000000"/>
              </a:solidFill>
              <a:latin typeface="Gill Sans Light"/>
              <a:cs typeface="Gill Sans Light"/>
            </a:endParaRPr>
          </a:p>
        </p:txBody>
      </p:sp>
      <p:sp>
        <p:nvSpPr>
          <p:cNvPr id="26" name="Rectangle 25"/>
          <p:cNvSpPr/>
          <p:nvPr/>
        </p:nvSpPr>
        <p:spPr>
          <a:xfrm>
            <a:off x="2940162" y="429083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3</a:t>
            </a:r>
            <a:endParaRPr lang="en-US" baseline="-25000" dirty="0">
              <a:solidFill>
                <a:sysClr val="windowText" lastClr="000000"/>
              </a:solidFill>
              <a:latin typeface="Gill Sans Light"/>
              <a:cs typeface="Gill Sans Light"/>
            </a:endParaRPr>
          </a:p>
        </p:txBody>
      </p:sp>
      <p:sp>
        <p:nvSpPr>
          <p:cNvPr id="27" name="Rectangle 26"/>
          <p:cNvSpPr/>
          <p:nvPr/>
        </p:nvSpPr>
        <p:spPr>
          <a:xfrm>
            <a:off x="3561698" y="429083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4</a:t>
            </a:r>
            <a:endParaRPr lang="en-US" baseline="-25000" dirty="0">
              <a:solidFill>
                <a:sysClr val="windowText" lastClr="000000"/>
              </a:solidFill>
              <a:latin typeface="Gill Sans Light"/>
              <a:cs typeface="Gill Sans Light"/>
            </a:endParaRPr>
          </a:p>
        </p:txBody>
      </p:sp>
      <p:cxnSp>
        <p:nvCxnSpPr>
          <p:cNvPr id="82" name="Straight Connector 81"/>
          <p:cNvCxnSpPr>
            <a:endCxn id="83" idx="0"/>
          </p:cNvCxnSpPr>
          <p:nvPr/>
        </p:nvCxnSpPr>
        <p:spPr>
          <a:xfrm>
            <a:off x="3625661" y="2973704"/>
            <a:ext cx="0" cy="630496"/>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3307554" y="3604200"/>
            <a:ext cx="636214"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smtClean="0">
                <a:solidFill>
                  <a:sysClr val="windowText" lastClr="000000"/>
                </a:solidFill>
                <a:latin typeface="Gill Sans Light"/>
                <a:cs typeface="Gill Sans Light"/>
              </a:rPr>
              <a:t>W</a:t>
            </a:r>
            <a:r>
              <a:rPr lang="en-US" sz="1400" baseline="-25000" dirty="0">
                <a:solidFill>
                  <a:sysClr val="windowText" lastClr="000000"/>
                </a:solidFill>
                <a:latin typeface="Gill Sans Light"/>
                <a:cs typeface="Gill Sans Light"/>
              </a:rPr>
              <a:t>2</a:t>
            </a:r>
          </a:p>
        </p:txBody>
      </p:sp>
      <p:sp>
        <p:nvSpPr>
          <p:cNvPr id="73" name="Rectangle 72"/>
          <p:cNvSpPr/>
          <p:nvPr/>
        </p:nvSpPr>
        <p:spPr>
          <a:xfrm>
            <a:off x="1564927" y="141206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1</a:t>
            </a:r>
            <a:endParaRPr lang="en-US" baseline="-25000" dirty="0">
              <a:solidFill>
                <a:sysClr val="windowText" lastClr="000000"/>
              </a:solidFill>
              <a:latin typeface="Gill Sans Light"/>
              <a:cs typeface="Gill Sans Light"/>
            </a:endParaRPr>
          </a:p>
        </p:txBody>
      </p:sp>
      <p:sp>
        <p:nvSpPr>
          <p:cNvPr id="74" name="Rectangle 73"/>
          <p:cNvSpPr/>
          <p:nvPr/>
        </p:nvSpPr>
        <p:spPr>
          <a:xfrm>
            <a:off x="2245977" y="141206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2</a:t>
            </a:r>
            <a:endParaRPr lang="en-US" baseline="-25000" dirty="0">
              <a:solidFill>
                <a:sysClr val="windowText" lastClr="000000"/>
              </a:solidFill>
              <a:latin typeface="Gill Sans Light"/>
              <a:cs typeface="Gill Sans Light"/>
            </a:endParaRPr>
          </a:p>
        </p:txBody>
      </p:sp>
      <p:sp>
        <p:nvSpPr>
          <p:cNvPr id="75" name="Rectangle 74"/>
          <p:cNvSpPr/>
          <p:nvPr/>
        </p:nvSpPr>
        <p:spPr>
          <a:xfrm>
            <a:off x="2927027" y="141206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3</a:t>
            </a:r>
            <a:endParaRPr lang="en-US" baseline="-25000" dirty="0">
              <a:solidFill>
                <a:sysClr val="windowText" lastClr="000000"/>
              </a:solidFill>
              <a:latin typeface="Gill Sans Light"/>
              <a:cs typeface="Gill Sans Light"/>
            </a:endParaRPr>
          </a:p>
        </p:txBody>
      </p:sp>
      <p:sp>
        <p:nvSpPr>
          <p:cNvPr id="76" name="Rectangle 75"/>
          <p:cNvSpPr/>
          <p:nvPr/>
        </p:nvSpPr>
        <p:spPr>
          <a:xfrm>
            <a:off x="3608077" y="141206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4</a:t>
            </a:r>
            <a:endParaRPr lang="en-US" baseline="-25000" dirty="0">
              <a:solidFill>
                <a:sysClr val="windowText" lastClr="000000"/>
              </a:solidFill>
              <a:latin typeface="Gill Sans Light"/>
              <a:cs typeface="Gill Sans Light"/>
            </a:endParaRPr>
          </a:p>
        </p:txBody>
      </p:sp>
      <p:sp>
        <p:nvSpPr>
          <p:cNvPr id="35" name="Rectangle 34"/>
          <p:cNvSpPr/>
          <p:nvPr/>
        </p:nvSpPr>
        <p:spPr>
          <a:xfrm>
            <a:off x="2245977" y="1415317"/>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2</a:t>
            </a:r>
            <a:endParaRPr lang="en-US" baseline="-25000" dirty="0">
              <a:solidFill>
                <a:sysClr val="windowText" lastClr="000000"/>
              </a:solidFill>
              <a:latin typeface="Gill Sans Light"/>
              <a:cs typeface="Gill Sans Light"/>
            </a:endParaRPr>
          </a:p>
        </p:txBody>
      </p:sp>
      <p:sp>
        <p:nvSpPr>
          <p:cNvPr id="36" name="Rectangle 35"/>
          <p:cNvSpPr/>
          <p:nvPr/>
        </p:nvSpPr>
        <p:spPr>
          <a:xfrm>
            <a:off x="2926514" y="141206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3</a:t>
            </a:r>
            <a:endParaRPr lang="en-US" baseline="-25000" dirty="0">
              <a:solidFill>
                <a:sysClr val="windowText" lastClr="000000"/>
              </a:solidFill>
              <a:latin typeface="Gill Sans Light"/>
              <a:cs typeface="Gill Sans Light"/>
            </a:endParaRPr>
          </a:p>
        </p:txBody>
      </p:sp>
      <p:sp>
        <p:nvSpPr>
          <p:cNvPr id="37" name="Title 1"/>
          <p:cNvSpPr txBox="1">
            <a:spLocks/>
          </p:cNvSpPr>
          <p:nvPr/>
        </p:nvSpPr>
        <p:spPr>
          <a:xfrm>
            <a:off x="104214" y="117701"/>
            <a:ext cx="8860273" cy="5029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err="1" smtClean="0">
                <a:latin typeface="Gill Sans Light"/>
                <a:cs typeface="Gill Sans Light"/>
              </a:rPr>
              <a:t>Uncoded</a:t>
            </a:r>
            <a:r>
              <a:rPr lang="en-US" sz="2800" dirty="0" smtClean="0">
                <a:latin typeface="Gill Sans Light"/>
                <a:cs typeface="Gill Sans Light"/>
              </a:rPr>
              <a:t> shuffling algorithm</a:t>
            </a:r>
            <a:endParaRPr lang="en-US" sz="2800" dirty="0">
              <a:latin typeface="Gill Sans Light"/>
              <a:cs typeface="Gill Sans Light"/>
            </a:endParaRPr>
          </a:p>
        </p:txBody>
      </p:sp>
      <p:sp>
        <p:nvSpPr>
          <p:cNvPr id="34" name="TextBox 33"/>
          <p:cNvSpPr txBox="1"/>
          <p:nvPr/>
        </p:nvSpPr>
        <p:spPr>
          <a:xfrm>
            <a:off x="172846" y="2480380"/>
            <a:ext cx="1345702" cy="385337"/>
          </a:xfrm>
          <a:prstGeom prst="rect">
            <a:avLst/>
          </a:prstGeom>
          <a:solidFill>
            <a:schemeClr val="accent2">
              <a:lumMod val="20000"/>
              <a:lumOff val="80000"/>
            </a:schemeClr>
          </a:solidFill>
          <a:ln w="28575">
            <a:noFill/>
          </a:ln>
        </p:spPr>
        <p:txBody>
          <a:bodyPr wrap="square" lIns="76810" tIns="38405" rIns="76810" bIns="38405" rtlCol="0">
            <a:spAutoFit/>
          </a:bodyPr>
          <a:lstStyle/>
          <a:p>
            <a:r>
              <a:rPr lang="en-US" sz="2000" b="1" dirty="0">
                <a:latin typeface="Gill Sans Light"/>
                <a:cs typeface="Gill Sans Light"/>
              </a:rPr>
              <a:t>2 </a:t>
            </a:r>
            <a:r>
              <a:rPr lang="en-US" sz="2000" b="1" dirty="0" smtClean="0">
                <a:latin typeface="Gill Sans Light"/>
                <a:cs typeface="Gill Sans Light"/>
              </a:rPr>
              <a:t>unicasts</a:t>
            </a:r>
            <a:endParaRPr lang="en-US" sz="2000" b="1" dirty="0">
              <a:latin typeface="Gill Sans Light"/>
              <a:cs typeface="Gill Sans Light"/>
            </a:endParaRPr>
          </a:p>
        </p:txBody>
      </p:sp>
      <p:graphicFrame>
        <p:nvGraphicFramePr>
          <p:cNvPr id="38" name="Table 37"/>
          <p:cNvGraphicFramePr>
            <a:graphicFrameLocks noGrp="1"/>
          </p:cNvGraphicFramePr>
          <p:nvPr>
            <p:extLst>
              <p:ext uri="{D42A27DB-BD31-4B8C-83A1-F6EECF244321}">
                <p14:modId xmlns:p14="http://schemas.microsoft.com/office/powerpoint/2010/main" val="2013100826"/>
              </p:ext>
            </p:extLst>
          </p:nvPr>
        </p:nvGraphicFramePr>
        <p:xfrm>
          <a:off x="2761620" y="5318955"/>
          <a:ext cx="3656080" cy="1233020"/>
        </p:xfrm>
        <a:graphic>
          <a:graphicData uri="http://schemas.openxmlformats.org/drawingml/2006/table">
            <a:tbl>
              <a:tblPr firstRow="1" bandRow="1">
                <a:tableStyleId>{5940675A-B579-460E-94D1-54222C63F5DA}</a:tableStyleId>
              </a:tblPr>
              <a:tblGrid>
                <a:gridCol w="1218693"/>
                <a:gridCol w="1230887"/>
                <a:gridCol w="1206500"/>
              </a:tblGrid>
              <a:tr h="616510">
                <a:tc>
                  <a:txBody>
                    <a:bodyPr/>
                    <a:lstStyle/>
                    <a:p>
                      <a:pPr algn="ctr"/>
                      <a:endParaRPr lang="en-US" dirty="0">
                        <a:latin typeface="Gill Sans Light"/>
                        <a:cs typeface="Gill Sans Light"/>
                      </a:endParaRPr>
                    </a:p>
                  </a:txBody>
                  <a:tcPr>
                    <a:solidFill>
                      <a:schemeClr val="bg1">
                        <a:lumMod val="75000"/>
                      </a:schemeClr>
                    </a:solidFill>
                  </a:tcPr>
                </a:tc>
                <a:tc>
                  <a:txBody>
                    <a:bodyPr/>
                    <a:lstStyle/>
                    <a:p>
                      <a:pPr algn="ctr"/>
                      <a:r>
                        <a:rPr lang="en-US" dirty="0" smtClean="0">
                          <a:latin typeface="Gill Sans Light"/>
                          <a:cs typeface="Gill Sans Light"/>
                        </a:rPr>
                        <a:t>A1,</a:t>
                      </a:r>
                      <a:r>
                        <a:rPr lang="en-US" baseline="0" dirty="0" smtClean="0">
                          <a:latin typeface="Gill Sans Light"/>
                          <a:cs typeface="Gill Sans Light"/>
                        </a:rPr>
                        <a:t> A2</a:t>
                      </a:r>
                      <a:endParaRPr lang="en-US" dirty="0">
                        <a:latin typeface="Gill Sans Light"/>
                        <a:cs typeface="Gill Sans Light"/>
                      </a:endParaRPr>
                    </a:p>
                  </a:txBody>
                  <a:tcPr/>
                </a:tc>
                <a:tc>
                  <a:txBody>
                    <a:bodyPr/>
                    <a:lstStyle/>
                    <a:p>
                      <a:pPr algn="ctr"/>
                      <a:r>
                        <a:rPr lang="en-US" dirty="0" smtClean="0">
                          <a:latin typeface="Gill Sans Light"/>
                          <a:cs typeface="Gill Sans Light"/>
                        </a:rPr>
                        <a:t>A3, A4</a:t>
                      </a:r>
                      <a:endParaRPr lang="en-US" dirty="0">
                        <a:latin typeface="Gill Sans Light"/>
                        <a:cs typeface="Gill Sans Light"/>
                      </a:endParaRPr>
                    </a:p>
                  </a:txBody>
                  <a:tcPr/>
                </a:tc>
              </a:tr>
              <a:tr h="616510">
                <a:tc>
                  <a:txBody>
                    <a:bodyPr/>
                    <a:lstStyle/>
                    <a:p>
                      <a:pPr algn="ctr"/>
                      <a:endParaRPr lang="en-US" dirty="0">
                        <a:latin typeface="Gill Sans Light"/>
                        <a:cs typeface="Gill Sans Light"/>
                      </a:endParaRPr>
                    </a:p>
                  </a:txBody>
                  <a:tcPr>
                    <a:solidFill>
                      <a:schemeClr val="bg1">
                        <a:lumMod val="75000"/>
                      </a:schemeClr>
                    </a:solidFill>
                  </a:tcPr>
                </a:tc>
                <a:tc>
                  <a:txBody>
                    <a:bodyPr/>
                    <a:lstStyle/>
                    <a:p>
                      <a:pPr algn="ctr"/>
                      <a:r>
                        <a:rPr lang="en-US" dirty="0" smtClean="0">
                          <a:latin typeface="Gill Sans Light"/>
                          <a:cs typeface="Gill Sans Light"/>
                        </a:rPr>
                        <a:t>A1, A3</a:t>
                      </a:r>
                      <a:endParaRPr lang="en-US" dirty="0">
                        <a:latin typeface="Gill Sans Light"/>
                        <a:cs typeface="Gill Sans Light"/>
                      </a:endParaRPr>
                    </a:p>
                  </a:txBody>
                  <a:tcPr/>
                </a:tc>
                <a:tc>
                  <a:txBody>
                    <a:bodyPr/>
                    <a:lstStyle/>
                    <a:p>
                      <a:pPr algn="ctr"/>
                      <a:r>
                        <a:rPr lang="en-US" dirty="0" smtClean="0">
                          <a:latin typeface="Gill Sans Light"/>
                          <a:cs typeface="Gill Sans Light"/>
                        </a:rPr>
                        <a:t>A2, A4</a:t>
                      </a:r>
                      <a:endParaRPr lang="en-US" dirty="0">
                        <a:latin typeface="Gill Sans Light"/>
                        <a:cs typeface="Gill Sans Light"/>
                      </a:endParaRPr>
                    </a:p>
                  </a:txBody>
                  <a:tcPr/>
                </a:tc>
              </a:tr>
            </a:tbl>
          </a:graphicData>
        </a:graphic>
      </p:graphicFrame>
      <p:sp>
        <p:nvSpPr>
          <p:cNvPr id="39" name="TextBox 38"/>
          <p:cNvSpPr txBox="1"/>
          <p:nvPr/>
        </p:nvSpPr>
        <p:spPr>
          <a:xfrm>
            <a:off x="2882638" y="5431696"/>
            <a:ext cx="764227" cy="369332"/>
          </a:xfrm>
          <a:prstGeom prst="rect">
            <a:avLst/>
          </a:prstGeom>
          <a:noFill/>
        </p:spPr>
        <p:txBody>
          <a:bodyPr wrap="none" rtlCol="0">
            <a:spAutoFit/>
          </a:bodyPr>
          <a:lstStyle/>
          <a:p>
            <a:pPr algn="ctr"/>
            <a:r>
              <a:rPr lang="en-US" dirty="0" smtClean="0">
                <a:latin typeface="Gill Sans Light"/>
                <a:cs typeface="Gill Sans Light"/>
              </a:rPr>
              <a:t>Pass 1</a:t>
            </a:r>
            <a:endParaRPr lang="en-US" dirty="0">
              <a:latin typeface="Gill Sans Light"/>
              <a:cs typeface="Gill Sans Light"/>
            </a:endParaRPr>
          </a:p>
        </p:txBody>
      </p:sp>
      <p:sp>
        <p:nvSpPr>
          <p:cNvPr id="40" name="TextBox 39"/>
          <p:cNvSpPr txBox="1"/>
          <p:nvPr/>
        </p:nvSpPr>
        <p:spPr>
          <a:xfrm>
            <a:off x="2882638" y="6053996"/>
            <a:ext cx="764227" cy="369332"/>
          </a:xfrm>
          <a:prstGeom prst="rect">
            <a:avLst/>
          </a:prstGeom>
          <a:noFill/>
        </p:spPr>
        <p:txBody>
          <a:bodyPr wrap="none" rtlCol="0">
            <a:spAutoFit/>
          </a:bodyPr>
          <a:lstStyle/>
          <a:p>
            <a:pPr algn="ctr"/>
            <a:r>
              <a:rPr lang="en-US" dirty="0" smtClean="0">
                <a:latin typeface="Gill Sans Light"/>
                <a:cs typeface="Gill Sans Light"/>
              </a:rPr>
              <a:t>Pass 2</a:t>
            </a:r>
            <a:endParaRPr lang="en-US" dirty="0">
              <a:latin typeface="Gill Sans Light"/>
              <a:cs typeface="Gill Sans Light"/>
            </a:endParaRPr>
          </a:p>
        </p:txBody>
      </p:sp>
      <p:cxnSp>
        <p:nvCxnSpPr>
          <p:cNvPr id="41" name="Straight Connector 40"/>
          <p:cNvCxnSpPr/>
          <p:nvPr/>
        </p:nvCxnSpPr>
        <p:spPr>
          <a:xfrm>
            <a:off x="4508500" y="914400"/>
            <a:ext cx="0" cy="430627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0754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p:tgtEl>
                                          <p:spTgt spid="15"/>
                                        </p:tgtEl>
                                        <p:attrNameLst>
                                          <p:attrName>ppt_y</p:attrName>
                                        </p:attrNameLst>
                                      </p:cBhvr>
                                      <p:tavLst>
                                        <p:tav tm="0">
                                          <p:val>
                                            <p:strVal val="#ppt_y-#ppt_h*1.125000"/>
                                          </p:val>
                                        </p:tav>
                                        <p:tav tm="100000">
                                          <p:val>
                                            <p:strVal val="#ppt_y"/>
                                          </p:val>
                                        </p:tav>
                                      </p:tavLst>
                                    </p:anim>
                                    <p:animEffect transition="in" filter="wipe(down)">
                                      <p:cBhvr>
                                        <p:cTn id="8" dur="500"/>
                                        <p:tgtEl>
                                          <p:spTgt spid="15"/>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p:tgtEl>
                                          <p:spTgt spid="21"/>
                                        </p:tgtEl>
                                        <p:attrNameLst>
                                          <p:attrName>ppt_y</p:attrName>
                                        </p:attrNameLst>
                                      </p:cBhvr>
                                      <p:tavLst>
                                        <p:tav tm="0">
                                          <p:val>
                                            <p:strVal val="#ppt_y-#ppt_h*1.125000"/>
                                          </p:val>
                                        </p:tav>
                                        <p:tav tm="100000">
                                          <p:val>
                                            <p:strVal val="#ppt_y"/>
                                          </p:val>
                                        </p:tav>
                                      </p:tavLst>
                                    </p:anim>
                                    <p:animEffect transition="in" filter="wipe(down)">
                                      <p:cBhvr>
                                        <p:cTn id="12" dur="1000"/>
                                        <p:tgtEl>
                                          <p:spTgt spid="21"/>
                                        </p:tgtEl>
                                      </p:cBhvr>
                                    </p:animEffect>
                                  </p:childTnLst>
                                </p:cTn>
                              </p:par>
                              <p:par>
                                <p:cTn id="13" presetID="12" presetClass="entr" presetSubtype="1"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000"/>
                                        <p:tgtEl>
                                          <p:spTgt spid="26"/>
                                        </p:tgtEl>
                                        <p:attrNameLst>
                                          <p:attrName>ppt_y</p:attrName>
                                        </p:attrNameLst>
                                      </p:cBhvr>
                                      <p:tavLst>
                                        <p:tav tm="0">
                                          <p:val>
                                            <p:strVal val="#ppt_y-#ppt_h*1.125000"/>
                                          </p:val>
                                        </p:tav>
                                        <p:tav tm="100000">
                                          <p:val>
                                            <p:strVal val="#ppt_y"/>
                                          </p:val>
                                        </p:tav>
                                      </p:tavLst>
                                    </p:anim>
                                    <p:animEffect transition="in" filter="wipe(down)">
                                      <p:cBhvr>
                                        <p:cTn id="16" dur="1000"/>
                                        <p:tgtEl>
                                          <p:spTgt spid="26"/>
                                        </p:tgtEl>
                                      </p:cBhvr>
                                    </p:animEffect>
                                  </p:childTnLst>
                                </p:cTn>
                              </p:par>
                              <p:par>
                                <p:cTn id="17" presetID="12" presetClass="entr" presetSubtype="1"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p:tgtEl>
                                          <p:spTgt spid="27"/>
                                        </p:tgtEl>
                                        <p:attrNameLst>
                                          <p:attrName>ppt_y</p:attrName>
                                        </p:attrNameLst>
                                      </p:cBhvr>
                                      <p:tavLst>
                                        <p:tav tm="0">
                                          <p:val>
                                            <p:strVal val="#ppt_y-#ppt_h*1.125000"/>
                                          </p:val>
                                        </p:tav>
                                        <p:tav tm="100000">
                                          <p:val>
                                            <p:strVal val="#ppt_y"/>
                                          </p:val>
                                        </p:tav>
                                      </p:tavLst>
                                    </p:anim>
                                    <p:animEffect transition="in" filter="wipe(down)">
                                      <p:cBhvr>
                                        <p:cTn id="2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6" grpId="0" animBg="1"/>
      <p:bldP spid="2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a:xfrm>
            <a:off x="2245977" y="141206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2</a:t>
            </a:r>
            <a:endParaRPr lang="en-US" baseline="-25000" dirty="0">
              <a:solidFill>
                <a:sysClr val="windowText" lastClr="000000"/>
              </a:solidFill>
              <a:latin typeface="Gill Sans Light"/>
              <a:cs typeface="Gill Sans Light"/>
            </a:endParaRPr>
          </a:p>
        </p:txBody>
      </p:sp>
      <p:sp>
        <p:nvSpPr>
          <p:cNvPr id="79" name="Rectangle 78"/>
          <p:cNvSpPr/>
          <p:nvPr/>
        </p:nvSpPr>
        <p:spPr>
          <a:xfrm>
            <a:off x="2927027" y="141206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3</a:t>
            </a:r>
            <a:endParaRPr lang="en-US" baseline="-25000" dirty="0">
              <a:solidFill>
                <a:sysClr val="windowText" lastClr="000000"/>
              </a:solidFill>
              <a:latin typeface="Gill Sans Light"/>
              <a:cs typeface="Gill Sans Light"/>
            </a:endParaRPr>
          </a:p>
        </p:txBody>
      </p:sp>
      <p:sp>
        <p:nvSpPr>
          <p:cNvPr id="11" name="Rectangle 10"/>
          <p:cNvSpPr/>
          <p:nvPr/>
        </p:nvSpPr>
        <p:spPr>
          <a:xfrm>
            <a:off x="1422400" y="1308100"/>
            <a:ext cx="2933700" cy="70179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a:latin typeface="Gill Sans Light"/>
              <a:cs typeface="Gill Sans Light"/>
            </a:endParaRPr>
          </a:p>
        </p:txBody>
      </p:sp>
      <p:sp>
        <p:nvSpPr>
          <p:cNvPr id="13" name="TextBox 12"/>
          <p:cNvSpPr txBox="1"/>
          <p:nvPr/>
        </p:nvSpPr>
        <p:spPr>
          <a:xfrm>
            <a:off x="972064" y="1415317"/>
            <a:ext cx="222424" cy="508447"/>
          </a:xfrm>
          <a:prstGeom prst="rect">
            <a:avLst/>
          </a:prstGeom>
          <a:noFill/>
          <a:ln w="28575">
            <a:noFill/>
          </a:ln>
        </p:spPr>
        <p:txBody>
          <a:bodyPr wrap="square" lIns="76810" tIns="38405" rIns="76810" bIns="38405" rtlCol="0">
            <a:spAutoFit/>
          </a:bodyPr>
          <a:lstStyle/>
          <a:p>
            <a:r>
              <a:rPr lang="en-US" sz="2800" dirty="0">
                <a:latin typeface="Gill Sans Light"/>
                <a:cs typeface="Gill Sans Light"/>
              </a:rPr>
              <a:t>A</a:t>
            </a:r>
          </a:p>
        </p:txBody>
      </p:sp>
      <p:sp>
        <p:nvSpPr>
          <p:cNvPr id="14" name="Oval 13"/>
          <p:cNvSpPr/>
          <p:nvPr/>
        </p:nvSpPr>
        <p:spPr>
          <a:xfrm>
            <a:off x="1832847" y="3589815"/>
            <a:ext cx="636214"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W</a:t>
            </a:r>
            <a:r>
              <a:rPr lang="en-US" sz="1400" baseline="-25000" dirty="0">
                <a:solidFill>
                  <a:sysClr val="windowText" lastClr="000000"/>
                </a:solidFill>
                <a:latin typeface="Gill Sans Light"/>
                <a:cs typeface="Gill Sans Light"/>
              </a:rPr>
              <a:t>1</a:t>
            </a:r>
          </a:p>
        </p:txBody>
      </p:sp>
      <p:sp>
        <p:nvSpPr>
          <p:cNvPr id="15" name="Rectangle 14"/>
          <p:cNvSpPr/>
          <p:nvPr/>
        </p:nvSpPr>
        <p:spPr>
          <a:xfrm>
            <a:off x="1518548" y="429083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1</a:t>
            </a:r>
            <a:endParaRPr lang="en-US" baseline="-25000" dirty="0">
              <a:solidFill>
                <a:sysClr val="windowText" lastClr="000000"/>
              </a:solidFill>
              <a:latin typeface="Gill Sans Light"/>
              <a:cs typeface="Gill Sans Light"/>
            </a:endParaRPr>
          </a:p>
        </p:txBody>
      </p:sp>
      <p:cxnSp>
        <p:nvCxnSpPr>
          <p:cNvPr id="16" name="Straight Connector 15"/>
          <p:cNvCxnSpPr>
            <a:endCxn id="14" idx="0"/>
          </p:cNvCxnSpPr>
          <p:nvPr/>
        </p:nvCxnSpPr>
        <p:spPr>
          <a:xfrm>
            <a:off x="2150954" y="2973704"/>
            <a:ext cx="0" cy="616111"/>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150954" y="2973705"/>
            <a:ext cx="14747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940162" y="2740920"/>
            <a:ext cx="0" cy="2495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620122" y="2093793"/>
            <a:ext cx="640080"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M</a:t>
            </a:r>
          </a:p>
        </p:txBody>
      </p:sp>
      <p:sp>
        <p:nvSpPr>
          <p:cNvPr id="21" name="Rectangle 20"/>
          <p:cNvSpPr/>
          <p:nvPr/>
        </p:nvSpPr>
        <p:spPr>
          <a:xfrm>
            <a:off x="2140084" y="429083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2</a:t>
            </a:r>
            <a:endParaRPr lang="en-US" baseline="-25000" dirty="0">
              <a:solidFill>
                <a:sysClr val="windowText" lastClr="000000"/>
              </a:solidFill>
              <a:latin typeface="Gill Sans Light"/>
              <a:cs typeface="Gill Sans Light"/>
            </a:endParaRPr>
          </a:p>
        </p:txBody>
      </p:sp>
      <p:sp>
        <p:nvSpPr>
          <p:cNvPr id="26" name="Rectangle 25"/>
          <p:cNvSpPr/>
          <p:nvPr/>
        </p:nvSpPr>
        <p:spPr>
          <a:xfrm>
            <a:off x="2940162" y="429083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3</a:t>
            </a:r>
            <a:endParaRPr lang="en-US" baseline="-25000" dirty="0">
              <a:solidFill>
                <a:sysClr val="windowText" lastClr="000000"/>
              </a:solidFill>
              <a:latin typeface="Gill Sans Light"/>
              <a:cs typeface="Gill Sans Light"/>
            </a:endParaRPr>
          </a:p>
        </p:txBody>
      </p:sp>
      <p:sp>
        <p:nvSpPr>
          <p:cNvPr id="27" name="Rectangle 26"/>
          <p:cNvSpPr/>
          <p:nvPr/>
        </p:nvSpPr>
        <p:spPr>
          <a:xfrm>
            <a:off x="3561698" y="429083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4</a:t>
            </a:r>
            <a:endParaRPr lang="en-US" baseline="-25000" dirty="0">
              <a:solidFill>
                <a:sysClr val="windowText" lastClr="000000"/>
              </a:solidFill>
              <a:latin typeface="Gill Sans Light"/>
              <a:cs typeface="Gill Sans Light"/>
            </a:endParaRPr>
          </a:p>
        </p:txBody>
      </p:sp>
      <p:cxnSp>
        <p:nvCxnSpPr>
          <p:cNvPr id="82" name="Straight Connector 81"/>
          <p:cNvCxnSpPr>
            <a:endCxn id="83" idx="0"/>
          </p:cNvCxnSpPr>
          <p:nvPr/>
        </p:nvCxnSpPr>
        <p:spPr>
          <a:xfrm>
            <a:off x="3625661" y="2973704"/>
            <a:ext cx="0" cy="630496"/>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3307554" y="3604200"/>
            <a:ext cx="636214"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smtClean="0">
                <a:solidFill>
                  <a:sysClr val="windowText" lastClr="000000"/>
                </a:solidFill>
                <a:latin typeface="Gill Sans Light"/>
                <a:cs typeface="Gill Sans Light"/>
              </a:rPr>
              <a:t>W</a:t>
            </a:r>
            <a:r>
              <a:rPr lang="en-US" sz="1400" baseline="-25000" dirty="0">
                <a:solidFill>
                  <a:sysClr val="windowText" lastClr="000000"/>
                </a:solidFill>
                <a:latin typeface="Gill Sans Light"/>
                <a:cs typeface="Gill Sans Light"/>
              </a:rPr>
              <a:t>2</a:t>
            </a:r>
          </a:p>
        </p:txBody>
      </p:sp>
      <p:sp>
        <p:nvSpPr>
          <p:cNvPr id="73" name="Rectangle 72"/>
          <p:cNvSpPr/>
          <p:nvPr/>
        </p:nvSpPr>
        <p:spPr>
          <a:xfrm>
            <a:off x="1564927" y="141206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1</a:t>
            </a:r>
            <a:endParaRPr lang="en-US" baseline="-25000" dirty="0">
              <a:solidFill>
                <a:sysClr val="windowText" lastClr="000000"/>
              </a:solidFill>
              <a:latin typeface="Gill Sans Light"/>
              <a:cs typeface="Gill Sans Light"/>
            </a:endParaRPr>
          </a:p>
        </p:txBody>
      </p:sp>
      <p:sp>
        <p:nvSpPr>
          <p:cNvPr id="74" name="Rectangle 73"/>
          <p:cNvSpPr/>
          <p:nvPr/>
        </p:nvSpPr>
        <p:spPr>
          <a:xfrm>
            <a:off x="2245977" y="141206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2</a:t>
            </a:r>
            <a:endParaRPr lang="en-US" baseline="-25000" dirty="0">
              <a:solidFill>
                <a:sysClr val="windowText" lastClr="000000"/>
              </a:solidFill>
              <a:latin typeface="Gill Sans Light"/>
              <a:cs typeface="Gill Sans Light"/>
            </a:endParaRPr>
          </a:p>
        </p:txBody>
      </p:sp>
      <p:sp>
        <p:nvSpPr>
          <p:cNvPr id="75" name="Rectangle 74"/>
          <p:cNvSpPr/>
          <p:nvPr/>
        </p:nvSpPr>
        <p:spPr>
          <a:xfrm>
            <a:off x="2927027" y="141206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3</a:t>
            </a:r>
            <a:endParaRPr lang="en-US" baseline="-25000" dirty="0">
              <a:solidFill>
                <a:sysClr val="windowText" lastClr="000000"/>
              </a:solidFill>
              <a:latin typeface="Gill Sans Light"/>
              <a:cs typeface="Gill Sans Light"/>
            </a:endParaRPr>
          </a:p>
        </p:txBody>
      </p:sp>
      <p:sp>
        <p:nvSpPr>
          <p:cNvPr id="76" name="Rectangle 75"/>
          <p:cNvSpPr/>
          <p:nvPr/>
        </p:nvSpPr>
        <p:spPr>
          <a:xfrm>
            <a:off x="3608077" y="141206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4</a:t>
            </a:r>
            <a:endParaRPr lang="en-US" baseline="-25000" dirty="0">
              <a:solidFill>
                <a:sysClr val="windowText" lastClr="000000"/>
              </a:solidFill>
              <a:latin typeface="Gill Sans Light"/>
              <a:cs typeface="Gill Sans Light"/>
            </a:endParaRPr>
          </a:p>
        </p:txBody>
      </p:sp>
      <p:sp>
        <p:nvSpPr>
          <p:cNvPr id="35" name="Rectangle 34"/>
          <p:cNvSpPr/>
          <p:nvPr/>
        </p:nvSpPr>
        <p:spPr>
          <a:xfrm>
            <a:off x="2245977" y="1415317"/>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2</a:t>
            </a:r>
            <a:endParaRPr lang="en-US" baseline="-25000" dirty="0">
              <a:solidFill>
                <a:sysClr val="windowText" lastClr="000000"/>
              </a:solidFill>
              <a:latin typeface="Gill Sans Light"/>
              <a:cs typeface="Gill Sans Light"/>
            </a:endParaRPr>
          </a:p>
        </p:txBody>
      </p:sp>
      <p:sp>
        <p:nvSpPr>
          <p:cNvPr id="36" name="Rectangle 35"/>
          <p:cNvSpPr/>
          <p:nvPr/>
        </p:nvSpPr>
        <p:spPr>
          <a:xfrm>
            <a:off x="2926514" y="141206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3</a:t>
            </a:r>
            <a:endParaRPr lang="en-US" baseline="-25000" dirty="0">
              <a:solidFill>
                <a:sysClr val="windowText" lastClr="000000"/>
              </a:solidFill>
              <a:latin typeface="Gill Sans Light"/>
              <a:cs typeface="Gill Sans Light"/>
            </a:endParaRPr>
          </a:p>
        </p:txBody>
      </p:sp>
      <p:sp>
        <p:nvSpPr>
          <p:cNvPr id="34" name="TextBox 33"/>
          <p:cNvSpPr txBox="1"/>
          <p:nvPr/>
        </p:nvSpPr>
        <p:spPr>
          <a:xfrm>
            <a:off x="172846" y="2480380"/>
            <a:ext cx="1345702" cy="385337"/>
          </a:xfrm>
          <a:prstGeom prst="rect">
            <a:avLst/>
          </a:prstGeom>
          <a:solidFill>
            <a:schemeClr val="accent2">
              <a:lumMod val="20000"/>
              <a:lumOff val="80000"/>
            </a:schemeClr>
          </a:solidFill>
          <a:ln w="28575">
            <a:noFill/>
          </a:ln>
        </p:spPr>
        <p:txBody>
          <a:bodyPr wrap="square" lIns="76810" tIns="38405" rIns="76810" bIns="38405" rtlCol="0">
            <a:spAutoFit/>
          </a:bodyPr>
          <a:lstStyle/>
          <a:p>
            <a:r>
              <a:rPr lang="en-US" sz="2000" b="1" dirty="0">
                <a:latin typeface="Gill Sans Light"/>
                <a:cs typeface="Gill Sans Light"/>
              </a:rPr>
              <a:t>2 </a:t>
            </a:r>
            <a:r>
              <a:rPr lang="en-US" sz="2000" b="1" dirty="0" smtClean="0">
                <a:latin typeface="Gill Sans Light"/>
                <a:cs typeface="Gill Sans Light"/>
              </a:rPr>
              <a:t>unicasts</a:t>
            </a:r>
            <a:endParaRPr lang="en-US" sz="2000" b="1" dirty="0">
              <a:latin typeface="Gill Sans Light"/>
              <a:cs typeface="Gill Sans Light"/>
            </a:endParaRPr>
          </a:p>
        </p:txBody>
      </p:sp>
      <p:graphicFrame>
        <p:nvGraphicFramePr>
          <p:cNvPr id="38" name="Table 37"/>
          <p:cNvGraphicFramePr>
            <a:graphicFrameLocks noGrp="1"/>
          </p:cNvGraphicFramePr>
          <p:nvPr>
            <p:extLst>
              <p:ext uri="{D42A27DB-BD31-4B8C-83A1-F6EECF244321}">
                <p14:modId xmlns:p14="http://schemas.microsoft.com/office/powerpoint/2010/main" val="1985582062"/>
              </p:ext>
            </p:extLst>
          </p:nvPr>
        </p:nvGraphicFramePr>
        <p:xfrm>
          <a:off x="2761620" y="5318955"/>
          <a:ext cx="3656080" cy="1233020"/>
        </p:xfrm>
        <a:graphic>
          <a:graphicData uri="http://schemas.openxmlformats.org/drawingml/2006/table">
            <a:tbl>
              <a:tblPr firstRow="1" bandRow="1">
                <a:tableStyleId>{5940675A-B579-460E-94D1-54222C63F5DA}</a:tableStyleId>
              </a:tblPr>
              <a:tblGrid>
                <a:gridCol w="1218693"/>
                <a:gridCol w="1230887"/>
                <a:gridCol w="1206500"/>
              </a:tblGrid>
              <a:tr h="616510">
                <a:tc>
                  <a:txBody>
                    <a:bodyPr/>
                    <a:lstStyle/>
                    <a:p>
                      <a:pPr algn="ctr"/>
                      <a:endParaRPr lang="en-US" dirty="0">
                        <a:latin typeface="Gill Sans Light"/>
                        <a:cs typeface="Gill Sans Light"/>
                      </a:endParaRPr>
                    </a:p>
                  </a:txBody>
                  <a:tcPr>
                    <a:solidFill>
                      <a:schemeClr val="bg1">
                        <a:lumMod val="75000"/>
                      </a:schemeClr>
                    </a:solidFill>
                  </a:tcPr>
                </a:tc>
                <a:tc>
                  <a:txBody>
                    <a:bodyPr/>
                    <a:lstStyle/>
                    <a:p>
                      <a:pPr algn="ctr"/>
                      <a:r>
                        <a:rPr lang="en-US" dirty="0" smtClean="0">
                          <a:latin typeface="Gill Sans Light"/>
                          <a:cs typeface="Gill Sans Light"/>
                        </a:rPr>
                        <a:t>A1,</a:t>
                      </a:r>
                      <a:r>
                        <a:rPr lang="en-US" baseline="0" dirty="0" smtClean="0">
                          <a:latin typeface="Gill Sans Light"/>
                          <a:cs typeface="Gill Sans Light"/>
                        </a:rPr>
                        <a:t> A2</a:t>
                      </a:r>
                      <a:endParaRPr lang="en-US" dirty="0">
                        <a:latin typeface="Gill Sans Light"/>
                        <a:cs typeface="Gill Sans Light"/>
                      </a:endParaRPr>
                    </a:p>
                  </a:txBody>
                  <a:tcPr/>
                </a:tc>
                <a:tc>
                  <a:txBody>
                    <a:bodyPr/>
                    <a:lstStyle/>
                    <a:p>
                      <a:pPr algn="ctr"/>
                      <a:r>
                        <a:rPr lang="en-US" dirty="0" smtClean="0">
                          <a:latin typeface="Gill Sans Light"/>
                          <a:cs typeface="Gill Sans Light"/>
                        </a:rPr>
                        <a:t>A3, A4</a:t>
                      </a:r>
                      <a:endParaRPr lang="en-US" dirty="0">
                        <a:latin typeface="Gill Sans Light"/>
                        <a:cs typeface="Gill Sans Light"/>
                      </a:endParaRPr>
                    </a:p>
                  </a:txBody>
                  <a:tcPr/>
                </a:tc>
              </a:tr>
              <a:tr h="616510">
                <a:tc>
                  <a:txBody>
                    <a:bodyPr/>
                    <a:lstStyle/>
                    <a:p>
                      <a:pPr algn="ctr"/>
                      <a:endParaRPr lang="en-US" dirty="0">
                        <a:latin typeface="Gill Sans Light"/>
                        <a:cs typeface="Gill Sans Light"/>
                      </a:endParaRPr>
                    </a:p>
                  </a:txBody>
                  <a:tcPr>
                    <a:solidFill>
                      <a:schemeClr val="bg1">
                        <a:lumMod val="75000"/>
                      </a:schemeClr>
                    </a:solidFill>
                  </a:tcPr>
                </a:tc>
                <a:tc>
                  <a:txBody>
                    <a:bodyPr/>
                    <a:lstStyle/>
                    <a:p>
                      <a:pPr algn="ctr"/>
                      <a:r>
                        <a:rPr lang="en-US" dirty="0" smtClean="0">
                          <a:latin typeface="Gill Sans Light"/>
                          <a:cs typeface="Gill Sans Light"/>
                        </a:rPr>
                        <a:t>A1, A3</a:t>
                      </a:r>
                      <a:endParaRPr lang="en-US" dirty="0">
                        <a:latin typeface="Gill Sans Light"/>
                        <a:cs typeface="Gill Sans Light"/>
                      </a:endParaRPr>
                    </a:p>
                  </a:txBody>
                  <a:tcPr/>
                </a:tc>
                <a:tc>
                  <a:txBody>
                    <a:bodyPr/>
                    <a:lstStyle/>
                    <a:p>
                      <a:pPr algn="ctr"/>
                      <a:r>
                        <a:rPr lang="en-US" dirty="0" smtClean="0">
                          <a:latin typeface="Gill Sans Light"/>
                          <a:cs typeface="Gill Sans Light"/>
                        </a:rPr>
                        <a:t>A2, A4</a:t>
                      </a:r>
                      <a:endParaRPr lang="en-US" dirty="0">
                        <a:latin typeface="Gill Sans Light"/>
                        <a:cs typeface="Gill Sans Light"/>
                      </a:endParaRPr>
                    </a:p>
                  </a:txBody>
                  <a:tcPr/>
                </a:tc>
              </a:tr>
            </a:tbl>
          </a:graphicData>
        </a:graphic>
      </p:graphicFrame>
      <p:sp>
        <p:nvSpPr>
          <p:cNvPr id="39" name="TextBox 38"/>
          <p:cNvSpPr txBox="1"/>
          <p:nvPr/>
        </p:nvSpPr>
        <p:spPr>
          <a:xfrm>
            <a:off x="2882638" y="5431696"/>
            <a:ext cx="764227" cy="369332"/>
          </a:xfrm>
          <a:prstGeom prst="rect">
            <a:avLst/>
          </a:prstGeom>
          <a:noFill/>
        </p:spPr>
        <p:txBody>
          <a:bodyPr wrap="none" rtlCol="0">
            <a:spAutoFit/>
          </a:bodyPr>
          <a:lstStyle/>
          <a:p>
            <a:pPr algn="ctr"/>
            <a:r>
              <a:rPr lang="en-US" dirty="0" smtClean="0">
                <a:latin typeface="Gill Sans Light"/>
                <a:cs typeface="Gill Sans Light"/>
              </a:rPr>
              <a:t>Pass 1</a:t>
            </a:r>
            <a:endParaRPr lang="en-US" dirty="0">
              <a:latin typeface="Gill Sans Light"/>
              <a:cs typeface="Gill Sans Light"/>
            </a:endParaRPr>
          </a:p>
        </p:txBody>
      </p:sp>
      <p:sp>
        <p:nvSpPr>
          <p:cNvPr id="40" name="TextBox 39"/>
          <p:cNvSpPr txBox="1"/>
          <p:nvPr/>
        </p:nvSpPr>
        <p:spPr>
          <a:xfrm>
            <a:off x="2882638" y="6053996"/>
            <a:ext cx="764227" cy="369332"/>
          </a:xfrm>
          <a:prstGeom prst="rect">
            <a:avLst/>
          </a:prstGeom>
          <a:noFill/>
        </p:spPr>
        <p:txBody>
          <a:bodyPr wrap="none" rtlCol="0">
            <a:spAutoFit/>
          </a:bodyPr>
          <a:lstStyle/>
          <a:p>
            <a:pPr algn="ctr"/>
            <a:r>
              <a:rPr lang="en-US" dirty="0" smtClean="0">
                <a:latin typeface="Gill Sans Light"/>
                <a:cs typeface="Gill Sans Light"/>
              </a:rPr>
              <a:t>Pass 2</a:t>
            </a:r>
            <a:endParaRPr lang="en-US" dirty="0">
              <a:latin typeface="Gill Sans Light"/>
              <a:cs typeface="Gill Sans Light"/>
            </a:endParaRPr>
          </a:p>
        </p:txBody>
      </p:sp>
      <p:cxnSp>
        <p:nvCxnSpPr>
          <p:cNvPr id="41" name="Straight Connector 40"/>
          <p:cNvCxnSpPr/>
          <p:nvPr/>
        </p:nvCxnSpPr>
        <p:spPr>
          <a:xfrm>
            <a:off x="4508500" y="914400"/>
            <a:ext cx="0" cy="430627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itle 1"/>
          <p:cNvSpPr txBox="1">
            <a:spLocks/>
          </p:cNvSpPr>
          <p:nvPr/>
        </p:nvSpPr>
        <p:spPr>
          <a:xfrm>
            <a:off x="0" y="124042"/>
            <a:ext cx="9144000" cy="583134"/>
          </a:xfrm>
          <a:prstGeom prst="rect">
            <a:avLst/>
          </a:prstGeom>
          <a:solidFill>
            <a:schemeClr val="accent5">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solidFill>
                  <a:srgbClr val="000000"/>
                </a:solidFill>
                <a:latin typeface="Gill Sans Light"/>
                <a:cs typeface="Gill Sans Light"/>
              </a:rPr>
              <a:t>Data Shuffling</a:t>
            </a:r>
            <a:endParaRPr lang="en-US" sz="2800" dirty="0">
              <a:solidFill>
                <a:srgbClr val="0000FF"/>
              </a:solidFill>
              <a:latin typeface="Gill Sans Light"/>
              <a:cs typeface="Gill Sans Light"/>
            </a:endParaRPr>
          </a:p>
        </p:txBody>
      </p:sp>
      <p:sp>
        <p:nvSpPr>
          <p:cNvPr id="30" name="Rounded Rectangle 29"/>
          <p:cNvSpPr/>
          <p:nvPr/>
        </p:nvSpPr>
        <p:spPr>
          <a:xfrm>
            <a:off x="4914900" y="2313651"/>
            <a:ext cx="3958645" cy="1353724"/>
          </a:xfrm>
          <a:prstGeom prst="roundRect">
            <a:avLst>
              <a:gd name="adj" fmla="val 3108"/>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Gill Sans Light"/>
                <a:cs typeface="Gill Sans Light"/>
              </a:rPr>
              <a:t>Idea:</a:t>
            </a:r>
          </a:p>
          <a:p>
            <a:pPr algn="ctr"/>
            <a:r>
              <a:rPr lang="en-US" sz="2800" dirty="0" smtClean="0">
                <a:solidFill>
                  <a:schemeClr val="bg1"/>
                </a:solidFill>
                <a:latin typeface="Gill Sans Light"/>
                <a:cs typeface="Gill Sans Light"/>
              </a:rPr>
              <a:t>Exploit redundant information</a:t>
            </a:r>
            <a:endParaRPr lang="en-US" sz="2800" dirty="0">
              <a:solidFill>
                <a:schemeClr val="bg1"/>
              </a:solidFill>
              <a:latin typeface="Gill Sans Light"/>
              <a:cs typeface="Gill Sans Light"/>
            </a:endParaRPr>
          </a:p>
        </p:txBody>
      </p:sp>
    </p:spTree>
    <p:extLst>
      <p:ext uri="{BB962C8B-B14F-4D97-AF65-F5344CB8AC3E}">
        <p14:creationId xmlns:p14="http://schemas.microsoft.com/office/powerpoint/2010/main" val="27563355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par>
                                <p:cTn id="8" presetID="16" presetClass="exit" presetSubtype="21" fill="hold" grpId="0" nodeType="withEffect">
                                  <p:stCondLst>
                                    <p:cond delay="0"/>
                                  </p:stCondLst>
                                  <p:childTnLst>
                                    <p:animEffect transition="out" filter="barn(inVertical)">
                                      <p:cBhvr>
                                        <p:cTn id="9" dur="500"/>
                                        <p:tgtEl>
                                          <p:spTgt spid="26"/>
                                        </p:tgtEl>
                                      </p:cBhvr>
                                    </p:animEffect>
                                    <p:set>
                                      <p:cBhvr>
                                        <p:cTn id="10" dur="1" fill="hold">
                                          <p:stCondLst>
                                            <p:cond delay="499"/>
                                          </p:stCondLst>
                                        </p:cTn>
                                        <p:tgtEl>
                                          <p:spTgt spid="2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3.05556E-6 0.03565 C -0.00243 0.05047 -0.00711 0.06505 -0.01111 0.07963 C -0.01267 0.08542 -0.01389 0.09468 -0.01666 0.1 C -0.01857 0.10324 -0.02118 0.10625 -0.02222 0.11019 C -0.02413 0.11736 -0.02673 0.12454 -0.03194 0.12871 C -0.03281 0.13218 -0.03316 0.13588 -0.03472 0.13889 C -0.03559 0.14051 -0.0368 0.14213 -0.0375 0.14399 C -0.03871 0.14723 -0.03941 0.1507 -0.04027 0.15417 C -0.0408 0.15579 -0.04166 0.15926 -0.04166 0.15949 C -0.03663 0.17778 -0.04461 0.14977 -0.0375 0.16945 C -0.03489 0.17639 -0.03455 0.18079 -0.03333 0.18797 C -0.03385 0.19584 -0.02986 0.20649 -0.03472 0.21181 C -0.03958 0.21713 -0.04774 0.20996 -0.05416 0.20996 C -0.06857 0.20996 -0.08281 0.21111 -0.09722 0.21181 C -0.1059 0.21297 -0.11371 0.21436 -0.12222 0.2169 C -0.12291 0.23311 -0.12534 0.24954 -0.125 0.26598 C -0.12465 0.27778 -0.12222 0.30162 -0.12222 0.30162 C -0.12274 0.31111 -0.12361 0.32084 -0.12361 0.33033 C -0.12361 0.34167 -0.11805 0.34375 -0.11527 0.35394 C -0.11302 0.36204 -0.11093 0.36713 -0.10833 0.37431 C -0.10451 0.38473 -0.10451 0.39746 -0.09444 0.40139 C -0.09323 0.40579 -0.09305 0.40834 -0.09027 0.41158 C -0.08541 0.4176 -0.08611 0.41181 -0.08611 0.41852 " pathEditMode="relative" rAng="0" ptsTypes="AAAAAAAAAAAAAAAAAAAAAAA">
                                      <p:cBhvr>
                                        <p:cTn id="14" dur="2000" fill="hold"/>
                                        <p:tgtEl>
                                          <p:spTgt spid="75"/>
                                        </p:tgtEl>
                                        <p:attrNameLst>
                                          <p:attrName>ppt_x</p:attrName>
                                          <p:attrName>ppt_y</p:attrName>
                                        </p:attrNameLst>
                                      </p:cBhvr>
                                      <p:rCtr x="-6267" y="19144"/>
                                    </p:animMotion>
                                  </p:childTnLst>
                                </p:cTn>
                              </p:par>
                              <p:par>
                                <p:cTn id="15" presetID="1" presetClass="exit" presetSubtype="0" fill="hold" grpId="0" nodeType="withEffect">
                                  <p:stCondLst>
                                    <p:cond delay="2100"/>
                                  </p:stCondLst>
                                  <p:childTnLst>
                                    <p:set>
                                      <p:cBhvr>
                                        <p:cTn id="16" dur="1" fill="hold">
                                          <p:stCondLst>
                                            <p:cond delay="0"/>
                                          </p:stCondLst>
                                        </p:cTn>
                                        <p:tgtEl>
                                          <p:spTgt spid="3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0" nodeType="clickEffect">
                                  <p:stCondLst>
                                    <p:cond delay="0"/>
                                  </p:stCondLst>
                                  <p:childTnLst>
                                    <p:animMotion origin="layout" path="M -3.88889E-6 -0.0037 C 0.00382 0.01181 0.00278 0.03241 0.00973 0.0463 C 0.01233 0.05139 0.01927 0.06204 0.02084 0.06852 C 0.02587 0.08889 0.01789 0.05811 0.025 0.07963 C 0.02987 0.09422 0.02448 0.08774 0.03195 0.09445 C 0.03525 0.10116 0.03837 0.1007 0.04167 0.10741 C 0.04046 0.1169 0.03872 0.1257 0.0375 0.13519 C 0.03802 0.15301 0.02882 0.17709 0.03889 0.18889 C 0.05035 0.20232 0.06945 0.18982 0.08473 0.19074 C 0.09514 0.19144 0.10677 0.19375 0.11667 0.19815 C 0.11546 0.22199 0.11337 0.24491 0.11112 0.26852 C 0.11077 0.28311 0.11962 0.32709 0.10417 0.34074 C 0.09983 0.34954 0.09792 0.35556 0.09167 0.36111 C 0.08837 0.37454 0.08455 0.3882 0.08195 0.40186 C 0.07882 0.41829 0.08195 0.41297 0.07639 0.42037 " pathEditMode="relative" rAng="0" ptsTypes="ffffffffffffffA">
                                      <p:cBhvr>
                                        <p:cTn id="20" dur="2000" fill="hold"/>
                                        <p:tgtEl>
                                          <p:spTgt spid="74"/>
                                        </p:tgtEl>
                                        <p:attrNameLst>
                                          <p:attrName>ppt_x</p:attrName>
                                          <p:attrName>ppt_y</p:attrName>
                                        </p:attrNameLst>
                                      </p:cBhvr>
                                      <p:rCtr x="5972" y="21204"/>
                                    </p:animMotion>
                                  </p:childTnLst>
                                </p:cTn>
                              </p:par>
                              <p:par>
                                <p:cTn id="21" presetID="1" presetClass="exit" presetSubtype="0" fill="hold" grpId="0" nodeType="withEffect">
                                  <p:stCondLst>
                                    <p:cond delay="2000"/>
                                  </p:stCondLst>
                                  <p:childTnLst>
                                    <p:set>
                                      <p:cBhvr>
                                        <p:cTn id="22" dur="1" fill="hold">
                                          <p:stCondLst>
                                            <p:cond delay="0"/>
                                          </p:stCondLst>
                                        </p:cTn>
                                        <p:tgtEl>
                                          <p:spTgt spid="3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P spid="74" grpId="0" animBg="1"/>
      <p:bldP spid="75" grpId="0" animBg="1"/>
      <p:bldP spid="35" grpId="0" animBg="1"/>
      <p:bldP spid="36" grpId="0" animBg="1"/>
      <p:bldP spid="34" grpId="0" animBg="1"/>
      <p:bldP spid="3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a:xfrm>
            <a:off x="2245977" y="141206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2</a:t>
            </a:r>
            <a:endParaRPr lang="en-US" baseline="-25000" dirty="0">
              <a:solidFill>
                <a:sysClr val="windowText" lastClr="000000"/>
              </a:solidFill>
              <a:latin typeface="Gill Sans Light"/>
              <a:cs typeface="Gill Sans Light"/>
            </a:endParaRPr>
          </a:p>
        </p:txBody>
      </p:sp>
      <p:sp>
        <p:nvSpPr>
          <p:cNvPr id="79" name="Rectangle 78"/>
          <p:cNvSpPr/>
          <p:nvPr/>
        </p:nvSpPr>
        <p:spPr>
          <a:xfrm>
            <a:off x="2927027" y="141206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3</a:t>
            </a:r>
            <a:endParaRPr lang="en-US" baseline="-25000" dirty="0">
              <a:solidFill>
                <a:sysClr val="windowText" lastClr="000000"/>
              </a:solidFill>
              <a:latin typeface="Gill Sans Light"/>
              <a:cs typeface="Gill Sans Light"/>
            </a:endParaRPr>
          </a:p>
        </p:txBody>
      </p:sp>
      <p:sp>
        <p:nvSpPr>
          <p:cNvPr id="11" name="Rectangle 10"/>
          <p:cNvSpPr/>
          <p:nvPr/>
        </p:nvSpPr>
        <p:spPr>
          <a:xfrm>
            <a:off x="1422400" y="1308100"/>
            <a:ext cx="2933700" cy="70179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a:latin typeface="Gill Sans Light"/>
              <a:cs typeface="Gill Sans Light"/>
            </a:endParaRPr>
          </a:p>
        </p:txBody>
      </p:sp>
      <p:sp>
        <p:nvSpPr>
          <p:cNvPr id="13" name="TextBox 12"/>
          <p:cNvSpPr txBox="1"/>
          <p:nvPr/>
        </p:nvSpPr>
        <p:spPr>
          <a:xfrm>
            <a:off x="972064" y="1415317"/>
            <a:ext cx="222424" cy="508447"/>
          </a:xfrm>
          <a:prstGeom prst="rect">
            <a:avLst/>
          </a:prstGeom>
          <a:noFill/>
          <a:ln w="28575">
            <a:noFill/>
          </a:ln>
        </p:spPr>
        <p:txBody>
          <a:bodyPr wrap="square" lIns="76810" tIns="38405" rIns="76810" bIns="38405" rtlCol="0">
            <a:spAutoFit/>
          </a:bodyPr>
          <a:lstStyle/>
          <a:p>
            <a:r>
              <a:rPr lang="en-US" sz="2800" dirty="0">
                <a:latin typeface="Gill Sans Light"/>
                <a:cs typeface="Gill Sans Light"/>
              </a:rPr>
              <a:t>A</a:t>
            </a:r>
          </a:p>
        </p:txBody>
      </p:sp>
      <p:sp>
        <p:nvSpPr>
          <p:cNvPr id="14" name="Oval 13"/>
          <p:cNvSpPr/>
          <p:nvPr/>
        </p:nvSpPr>
        <p:spPr>
          <a:xfrm>
            <a:off x="1832847" y="3589815"/>
            <a:ext cx="636214"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W</a:t>
            </a:r>
            <a:r>
              <a:rPr lang="en-US" sz="1400" baseline="-25000" dirty="0">
                <a:solidFill>
                  <a:sysClr val="windowText" lastClr="000000"/>
                </a:solidFill>
                <a:latin typeface="Gill Sans Light"/>
                <a:cs typeface="Gill Sans Light"/>
              </a:rPr>
              <a:t>1</a:t>
            </a:r>
          </a:p>
        </p:txBody>
      </p:sp>
      <p:sp>
        <p:nvSpPr>
          <p:cNvPr id="15" name="Rectangle 14"/>
          <p:cNvSpPr/>
          <p:nvPr/>
        </p:nvSpPr>
        <p:spPr>
          <a:xfrm>
            <a:off x="1518548" y="429083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1</a:t>
            </a:r>
            <a:endParaRPr lang="en-US" baseline="-25000" dirty="0">
              <a:solidFill>
                <a:sysClr val="windowText" lastClr="000000"/>
              </a:solidFill>
              <a:latin typeface="Gill Sans Light"/>
              <a:cs typeface="Gill Sans Light"/>
            </a:endParaRPr>
          </a:p>
        </p:txBody>
      </p:sp>
      <p:cxnSp>
        <p:nvCxnSpPr>
          <p:cNvPr id="16" name="Straight Connector 15"/>
          <p:cNvCxnSpPr>
            <a:endCxn id="14" idx="0"/>
          </p:cNvCxnSpPr>
          <p:nvPr/>
        </p:nvCxnSpPr>
        <p:spPr>
          <a:xfrm>
            <a:off x="2150954" y="2973704"/>
            <a:ext cx="0" cy="616111"/>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150954" y="2973705"/>
            <a:ext cx="14747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940162" y="2740920"/>
            <a:ext cx="0" cy="2495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620122" y="2093793"/>
            <a:ext cx="640080"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M</a:t>
            </a:r>
          </a:p>
        </p:txBody>
      </p:sp>
      <p:sp>
        <p:nvSpPr>
          <p:cNvPr id="21" name="Rectangle 20"/>
          <p:cNvSpPr/>
          <p:nvPr/>
        </p:nvSpPr>
        <p:spPr>
          <a:xfrm>
            <a:off x="2140084" y="429083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3</a:t>
            </a:r>
            <a:endParaRPr lang="en-US" baseline="-25000" dirty="0">
              <a:solidFill>
                <a:sysClr val="windowText" lastClr="000000"/>
              </a:solidFill>
              <a:latin typeface="Gill Sans Light"/>
              <a:cs typeface="Gill Sans Light"/>
            </a:endParaRPr>
          </a:p>
        </p:txBody>
      </p:sp>
      <p:sp>
        <p:nvSpPr>
          <p:cNvPr id="26" name="Rectangle 25"/>
          <p:cNvSpPr/>
          <p:nvPr/>
        </p:nvSpPr>
        <p:spPr>
          <a:xfrm>
            <a:off x="2940162" y="429083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2</a:t>
            </a:r>
            <a:endParaRPr lang="en-US" baseline="-25000" dirty="0">
              <a:solidFill>
                <a:sysClr val="windowText" lastClr="000000"/>
              </a:solidFill>
              <a:latin typeface="Gill Sans Light"/>
              <a:cs typeface="Gill Sans Light"/>
            </a:endParaRPr>
          </a:p>
        </p:txBody>
      </p:sp>
      <p:sp>
        <p:nvSpPr>
          <p:cNvPr id="27" name="Rectangle 26"/>
          <p:cNvSpPr/>
          <p:nvPr/>
        </p:nvSpPr>
        <p:spPr>
          <a:xfrm>
            <a:off x="3561698" y="429083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4</a:t>
            </a:r>
            <a:endParaRPr lang="en-US" baseline="-25000" dirty="0">
              <a:solidFill>
                <a:sysClr val="windowText" lastClr="000000"/>
              </a:solidFill>
              <a:latin typeface="Gill Sans Light"/>
              <a:cs typeface="Gill Sans Light"/>
            </a:endParaRPr>
          </a:p>
        </p:txBody>
      </p:sp>
      <p:cxnSp>
        <p:nvCxnSpPr>
          <p:cNvPr id="65" name="Straight Connector 64"/>
          <p:cNvCxnSpPr/>
          <p:nvPr/>
        </p:nvCxnSpPr>
        <p:spPr>
          <a:xfrm>
            <a:off x="4508500" y="914400"/>
            <a:ext cx="0" cy="430627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72846" y="2480380"/>
            <a:ext cx="1345702" cy="385337"/>
          </a:xfrm>
          <a:prstGeom prst="rect">
            <a:avLst/>
          </a:prstGeom>
          <a:solidFill>
            <a:schemeClr val="accent2">
              <a:lumMod val="20000"/>
              <a:lumOff val="80000"/>
            </a:schemeClr>
          </a:solidFill>
          <a:ln w="28575">
            <a:noFill/>
          </a:ln>
        </p:spPr>
        <p:txBody>
          <a:bodyPr wrap="square" lIns="76810" tIns="38405" rIns="76810" bIns="38405" rtlCol="0">
            <a:spAutoFit/>
          </a:bodyPr>
          <a:lstStyle/>
          <a:p>
            <a:r>
              <a:rPr lang="en-US" sz="2000" b="1" dirty="0">
                <a:latin typeface="Gill Sans Light"/>
                <a:cs typeface="Gill Sans Light"/>
              </a:rPr>
              <a:t>2 </a:t>
            </a:r>
            <a:r>
              <a:rPr lang="en-US" sz="2000" b="1" dirty="0" smtClean="0">
                <a:latin typeface="Gill Sans Light"/>
                <a:cs typeface="Gill Sans Light"/>
              </a:rPr>
              <a:t>unicasts</a:t>
            </a:r>
            <a:endParaRPr lang="en-US" sz="2000" b="1" dirty="0">
              <a:latin typeface="Gill Sans Light"/>
              <a:cs typeface="Gill Sans Light"/>
            </a:endParaRPr>
          </a:p>
        </p:txBody>
      </p:sp>
      <p:cxnSp>
        <p:nvCxnSpPr>
          <p:cNvPr id="82" name="Straight Connector 81"/>
          <p:cNvCxnSpPr>
            <a:endCxn id="83" idx="0"/>
          </p:cNvCxnSpPr>
          <p:nvPr/>
        </p:nvCxnSpPr>
        <p:spPr>
          <a:xfrm>
            <a:off x="3625661" y="2973704"/>
            <a:ext cx="0" cy="630496"/>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3307554" y="3604200"/>
            <a:ext cx="636214"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smtClean="0">
                <a:solidFill>
                  <a:sysClr val="windowText" lastClr="000000"/>
                </a:solidFill>
                <a:latin typeface="Gill Sans Light"/>
                <a:cs typeface="Gill Sans Light"/>
              </a:rPr>
              <a:t>W</a:t>
            </a:r>
            <a:r>
              <a:rPr lang="en-US" sz="1400" baseline="-25000" dirty="0">
                <a:solidFill>
                  <a:sysClr val="windowText" lastClr="000000"/>
                </a:solidFill>
                <a:latin typeface="Gill Sans Light"/>
                <a:cs typeface="Gill Sans Light"/>
              </a:rPr>
              <a:t>2</a:t>
            </a:r>
          </a:p>
        </p:txBody>
      </p:sp>
      <p:sp>
        <p:nvSpPr>
          <p:cNvPr id="73" name="Rectangle 72"/>
          <p:cNvSpPr/>
          <p:nvPr/>
        </p:nvSpPr>
        <p:spPr>
          <a:xfrm>
            <a:off x="1564927" y="141206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1</a:t>
            </a:r>
            <a:endParaRPr lang="en-US" baseline="-25000" dirty="0">
              <a:solidFill>
                <a:sysClr val="windowText" lastClr="000000"/>
              </a:solidFill>
              <a:latin typeface="Gill Sans Light"/>
              <a:cs typeface="Gill Sans Light"/>
            </a:endParaRPr>
          </a:p>
        </p:txBody>
      </p:sp>
      <p:sp>
        <p:nvSpPr>
          <p:cNvPr id="74" name="Rectangle 73"/>
          <p:cNvSpPr/>
          <p:nvPr/>
        </p:nvSpPr>
        <p:spPr>
          <a:xfrm>
            <a:off x="2245977" y="141206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2</a:t>
            </a:r>
            <a:endParaRPr lang="en-US" baseline="-25000" dirty="0">
              <a:solidFill>
                <a:sysClr val="windowText" lastClr="000000"/>
              </a:solidFill>
              <a:latin typeface="Gill Sans Light"/>
              <a:cs typeface="Gill Sans Light"/>
            </a:endParaRPr>
          </a:p>
        </p:txBody>
      </p:sp>
      <p:sp>
        <p:nvSpPr>
          <p:cNvPr id="75" name="Rectangle 74"/>
          <p:cNvSpPr/>
          <p:nvPr/>
        </p:nvSpPr>
        <p:spPr>
          <a:xfrm>
            <a:off x="2927027" y="141206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3</a:t>
            </a:r>
            <a:endParaRPr lang="en-US" baseline="-25000" dirty="0">
              <a:solidFill>
                <a:sysClr val="windowText" lastClr="000000"/>
              </a:solidFill>
              <a:latin typeface="Gill Sans Light"/>
              <a:cs typeface="Gill Sans Light"/>
            </a:endParaRPr>
          </a:p>
        </p:txBody>
      </p:sp>
      <p:sp>
        <p:nvSpPr>
          <p:cNvPr id="76" name="Rectangle 75"/>
          <p:cNvSpPr/>
          <p:nvPr/>
        </p:nvSpPr>
        <p:spPr>
          <a:xfrm>
            <a:off x="3608077" y="141206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4</a:t>
            </a:r>
            <a:endParaRPr lang="en-US" baseline="-25000" dirty="0">
              <a:solidFill>
                <a:sysClr val="windowText" lastClr="000000"/>
              </a:solidFill>
              <a:latin typeface="Gill Sans Light"/>
              <a:cs typeface="Gill Sans Light"/>
            </a:endParaRPr>
          </a:p>
        </p:txBody>
      </p:sp>
      <p:sp>
        <p:nvSpPr>
          <p:cNvPr id="32" name="Rectangle 31"/>
          <p:cNvSpPr/>
          <p:nvPr/>
        </p:nvSpPr>
        <p:spPr>
          <a:xfrm>
            <a:off x="6738863" y="1427825"/>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2</a:t>
            </a:r>
            <a:endParaRPr lang="en-US" baseline="-25000" dirty="0">
              <a:solidFill>
                <a:sysClr val="windowText" lastClr="000000"/>
              </a:solidFill>
              <a:latin typeface="Gill Sans Light"/>
              <a:cs typeface="Gill Sans Light"/>
            </a:endParaRPr>
          </a:p>
        </p:txBody>
      </p:sp>
      <p:sp>
        <p:nvSpPr>
          <p:cNvPr id="33" name="Rectangle 32"/>
          <p:cNvSpPr/>
          <p:nvPr/>
        </p:nvSpPr>
        <p:spPr>
          <a:xfrm>
            <a:off x="7419913" y="1427825"/>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3</a:t>
            </a:r>
            <a:endParaRPr lang="en-US" baseline="-25000" dirty="0">
              <a:solidFill>
                <a:sysClr val="windowText" lastClr="000000"/>
              </a:solidFill>
              <a:latin typeface="Gill Sans Light"/>
              <a:cs typeface="Gill Sans Light"/>
            </a:endParaRPr>
          </a:p>
        </p:txBody>
      </p:sp>
      <p:sp>
        <p:nvSpPr>
          <p:cNvPr id="35" name="Rectangle 34"/>
          <p:cNvSpPr/>
          <p:nvPr/>
        </p:nvSpPr>
        <p:spPr>
          <a:xfrm>
            <a:off x="5915286" y="1323863"/>
            <a:ext cx="2933700" cy="70179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a:latin typeface="Gill Sans Light"/>
              <a:cs typeface="Gill Sans Light"/>
            </a:endParaRPr>
          </a:p>
        </p:txBody>
      </p:sp>
      <p:sp>
        <p:nvSpPr>
          <p:cNvPr id="36" name="TextBox 35"/>
          <p:cNvSpPr txBox="1"/>
          <p:nvPr/>
        </p:nvSpPr>
        <p:spPr>
          <a:xfrm>
            <a:off x="5464950" y="1431080"/>
            <a:ext cx="222424" cy="508447"/>
          </a:xfrm>
          <a:prstGeom prst="rect">
            <a:avLst/>
          </a:prstGeom>
          <a:noFill/>
          <a:ln w="28575">
            <a:noFill/>
          </a:ln>
        </p:spPr>
        <p:txBody>
          <a:bodyPr wrap="square" lIns="76810" tIns="38405" rIns="76810" bIns="38405" rtlCol="0">
            <a:spAutoFit/>
          </a:bodyPr>
          <a:lstStyle/>
          <a:p>
            <a:r>
              <a:rPr lang="en-US" sz="2800" dirty="0">
                <a:latin typeface="Gill Sans Light"/>
                <a:cs typeface="Gill Sans Light"/>
              </a:rPr>
              <a:t>A</a:t>
            </a:r>
          </a:p>
        </p:txBody>
      </p:sp>
      <p:sp>
        <p:nvSpPr>
          <p:cNvPr id="37" name="Oval 36"/>
          <p:cNvSpPr/>
          <p:nvPr/>
        </p:nvSpPr>
        <p:spPr>
          <a:xfrm>
            <a:off x="6325733" y="3605578"/>
            <a:ext cx="636214"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W</a:t>
            </a:r>
            <a:r>
              <a:rPr lang="en-US" sz="1400" baseline="-25000" dirty="0">
                <a:solidFill>
                  <a:sysClr val="windowText" lastClr="000000"/>
                </a:solidFill>
                <a:latin typeface="Gill Sans Light"/>
                <a:cs typeface="Gill Sans Light"/>
              </a:rPr>
              <a:t>1</a:t>
            </a:r>
          </a:p>
        </p:txBody>
      </p:sp>
      <p:sp>
        <p:nvSpPr>
          <p:cNvPr id="38" name="Rectangle 37"/>
          <p:cNvSpPr/>
          <p:nvPr/>
        </p:nvSpPr>
        <p:spPr>
          <a:xfrm>
            <a:off x="6011434" y="4306595"/>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1</a:t>
            </a:r>
            <a:endParaRPr lang="en-US" baseline="-25000" dirty="0">
              <a:solidFill>
                <a:sysClr val="windowText" lastClr="000000"/>
              </a:solidFill>
              <a:latin typeface="Gill Sans Light"/>
              <a:cs typeface="Gill Sans Light"/>
            </a:endParaRPr>
          </a:p>
        </p:txBody>
      </p:sp>
      <p:cxnSp>
        <p:nvCxnSpPr>
          <p:cNvPr id="39" name="Straight Connector 38"/>
          <p:cNvCxnSpPr>
            <a:endCxn id="37" idx="0"/>
          </p:cNvCxnSpPr>
          <p:nvPr/>
        </p:nvCxnSpPr>
        <p:spPr>
          <a:xfrm>
            <a:off x="6643840" y="2989467"/>
            <a:ext cx="0" cy="616111"/>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643840" y="2989468"/>
            <a:ext cx="14747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7433048" y="2756683"/>
            <a:ext cx="0" cy="2495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7113008" y="2109556"/>
            <a:ext cx="640080"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M</a:t>
            </a:r>
          </a:p>
        </p:txBody>
      </p:sp>
      <p:grpSp>
        <p:nvGrpSpPr>
          <p:cNvPr id="8" name="Group 7"/>
          <p:cNvGrpSpPr/>
          <p:nvPr/>
        </p:nvGrpSpPr>
        <p:grpSpPr>
          <a:xfrm>
            <a:off x="6632970" y="4306595"/>
            <a:ext cx="1421614" cy="485866"/>
            <a:chOff x="6632970" y="4306595"/>
            <a:chExt cx="1421614" cy="485866"/>
          </a:xfrm>
          <a:solidFill>
            <a:schemeClr val="accent6">
              <a:lumMod val="20000"/>
              <a:lumOff val="80000"/>
            </a:schemeClr>
          </a:solidFill>
        </p:grpSpPr>
        <p:sp>
          <p:nvSpPr>
            <p:cNvPr id="43" name="Rectangle 42"/>
            <p:cNvSpPr/>
            <p:nvPr/>
          </p:nvSpPr>
          <p:spPr>
            <a:xfrm>
              <a:off x="6632970" y="4306595"/>
              <a:ext cx="621536" cy="48586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2</a:t>
              </a:r>
              <a:endParaRPr lang="en-US" baseline="-25000" dirty="0">
                <a:solidFill>
                  <a:sysClr val="windowText" lastClr="000000"/>
                </a:solidFill>
                <a:latin typeface="Gill Sans Light"/>
                <a:cs typeface="Gill Sans Light"/>
              </a:endParaRPr>
            </a:p>
          </p:txBody>
        </p:sp>
        <p:sp>
          <p:nvSpPr>
            <p:cNvPr id="44" name="Rectangle 43"/>
            <p:cNvSpPr/>
            <p:nvPr/>
          </p:nvSpPr>
          <p:spPr>
            <a:xfrm>
              <a:off x="7433048" y="4306595"/>
              <a:ext cx="621536" cy="48586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3</a:t>
              </a:r>
              <a:endParaRPr lang="en-US" baseline="-25000" dirty="0">
                <a:solidFill>
                  <a:sysClr val="windowText" lastClr="000000"/>
                </a:solidFill>
                <a:latin typeface="Gill Sans Light"/>
                <a:cs typeface="Gill Sans Light"/>
              </a:endParaRPr>
            </a:p>
          </p:txBody>
        </p:sp>
      </p:grpSp>
      <p:sp>
        <p:nvSpPr>
          <p:cNvPr id="45" name="Rectangle 44"/>
          <p:cNvSpPr/>
          <p:nvPr/>
        </p:nvSpPr>
        <p:spPr>
          <a:xfrm>
            <a:off x="8054584" y="4306595"/>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4</a:t>
            </a:r>
            <a:endParaRPr lang="en-US" baseline="-25000" dirty="0">
              <a:solidFill>
                <a:sysClr val="windowText" lastClr="000000"/>
              </a:solidFill>
              <a:latin typeface="Gill Sans Light"/>
              <a:cs typeface="Gill Sans Light"/>
            </a:endParaRPr>
          </a:p>
        </p:txBody>
      </p:sp>
      <p:cxnSp>
        <p:nvCxnSpPr>
          <p:cNvPr id="47" name="Straight Connector 46"/>
          <p:cNvCxnSpPr>
            <a:endCxn id="48" idx="0"/>
          </p:cNvCxnSpPr>
          <p:nvPr/>
        </p:nvCxnSpPr>
        <p:spPr>
          <a:xfrm>
            <a:off x="8118547" y="2989467"/>
            <a:ext cx="0" cy="630496"/>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7800440" y="3619963"/>
            <a:ext cx="636214"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smtClean="0">
                <a:solidFill>
                  <a:sysClr val="windowText" lastClr="000000"/>
                </a:solidFill>
                <a:latin typeface="Gill Sans Light"/>
                <a:cs typeface="Gill Sans Light"/>
              </a:rPr>
              <a:t>W</a:t>
            </a:r>
            <a:r>
              <a:rPr lang="en-US" sz="1400" baseline="-25000" dirty="0">
                <a:solidFill>
                  <a:sysClr val="windowText" lastClr="000000"/>
                </a:solidFill>
                <a:latin typeface="Gill Sans Light"/>
                <a:cs typeface="Gill Sans Light"/>
              </a:rPr>
              <a:t>2</a:t>
            </a:r>
          </a:p>
        </p:txBody>
      </p:sp>
      <p:sp>
        <p:nvSpPr>
          <p:cNvPr id="56" name="Rectangle 55"/>
          <p:cNvSpPr/>
          <p:nvPr/>
        </p:nvSpPr>
        <p:spPr>
          <a:xfrm>
            <a:off x="6057813" y="1427825"/>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1</a:t>
            </a:r>
            <a:endParaRPr lang="en-US" baseline="-25000" dirty="0">
              <a:solidFill>
                <a:sysClr val="windowText" lastClr="000000"/>
              </a:solidFill>
              <a:latin typeface="Gill Sans Light"/>
              <a:cs typeface="Gill Sans Light"/>
            </a:endParaRPr>
          </a:p>
        </p:txBody>
      </p:sp>
      <p:sp>
        <p:nvSpPr>
          <p:cNvPr id="57" name="Rectangle 56"/>
          <p:cNvSpPr/>
          <p:nvPr/>
        </p:nvSpPr>
        <p:spPr>
          <a:xfrm>
            <a:off x="6738863" y="1427825"/>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2</a:t>
            </a:r>
            <a:endParaRPr lang="en-US" baseline="-25000" dirty="0">
              <a:solidFill>
                <a:sysClr val="windowText" lastClr="000000"/>
              </a:solidFill>
              <a:latin typeface="Gill Sans Light"/>
              <a:cs typeface="Gill Sans Light"/>
            </a:endParaRPr>
          </a:p>
        </p:txBody>
      </p:sp>
      <p:sp>
        <p:nvSpPr>
          <p:cNvPr id="58" name="Rectangle 57"/>
          <p:cNvSpPr/>
          <p:nvPr/>
        </p:nvSpPr>
        <p:spPr>
          <a:xfrm>
            <a:off x="7419913" y="1427825"/>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3</a:t>
            </a:r>
            <a:endParaRPr lang="en-US" baseline="-25000" dirty="0">
              <a:solidFill>
                <a:sysClr val="windowText" lastClr="000000"/>
              </a:solidFill>
              <a:latin typeface="Gill Sans Light"/>
              <a:cs typeface="Gill Sans Light"/>
            </a:endParaRPr>
          </a:p>
        </p:txBody>
      </p:sp>
      <p:sp>
        <p:nvSpPr>
          <p:cNvPr id="60" name="Rectangle 59"/>
          <p:cNvSpPr/>
          <p:nvPr/>
        </p:nvSpPr>
        <p:spPr>
          <a:xfrm>
            <a:off x="8100963" y="1427825"/>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4</a:t>
            </a:r>
            <a:endParaRPr lang="en-US" baseline="-25000" dirty="0">
              <a:solidFill>
                <a:sysClr val="windowText" lastClr="000000"/>
              </a:solidFill>
              <a:latin typeface="Gill Sans Light"/>
              <a:cs typeface="Gill Sans Light"/>
            </a:endParaRPr>
          </a:p>
        </p:txBody>
      </p:sp>
      <p:grpSp>
        <p:nvGrpSpPr>
          <p:cNvPr id="7" name="Group 6"/>
          <p:cNvGrpSpPr/>
          <p:nvPr/>
        </p:nvGrpSpPr>
        <p:grpSpPr>
          <a:xfrm>
            <a:off x="6631140" y="4306595"/>
            <a:ext cx="1421614" cy="485866"/>
            <a:chOff x="4320814" y="4063662"/>
            <a:chExt cx="1421614" cy="485866"/>
          </a:xfrm>
          <a:solidFill>
            <a:schemeClr val="accent6">
              <a:lumMod val="20000"/>
              <a:lumOff val="80000"/>
            </a:schemeClr>
          </a:solidFill>
        </p:grpSpPr>
        <p:sp>
          <p:nvSpPr>
            <p:cNvPr id="67" name="Rectangle 66"/>
            <p:cNvSpPr/>
            <p:nvPr/>
          </p:nvSpPr>
          <p:spPr>
            <a:xfrm>
              <a:off x="4320814" y="4063662"/>
              <a:ext cx="621536" cy="48586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a:solidFill>
                    <a:sysClr val="windowText" lastClr="000000"/>
                  </a:solidFill>
                  <a:latin typeface="Gill Sans Light"/>
                  <a:cs typeface="Gill Sans Light"/>
                </a:rPr>
                <a:t>2</a:t>
              </a:r>
              <a:endParaRPr lang="en-US" baseline="-25000" dirty="0">
                <a:solidFill>
                  <a:sysClr val="windowText" lastClr="000000"/>
                </a:solidFill>
                <a:latin typeface="Gill Sans Light"/>
                <a:cs typeface="Gill Sans Light"/>
              </a:endParaRPr>
            </a:p>
          </p:txBody>
        </p:sp>
        <p:sp>
          <p:nvSpPr>
            <p:cNvPr id="71" name="Rectangle 70"/>
            <p:cNvSpPr/>
            <p:nvPr/>
          </p:nvSpPr>
          <p:spPr>
            <a:xfrm>
              <a:off x="5120892" y="4063662"/>
              <a:ext cx="621536" cy="48586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a:solidFill>
                    <a:sysClr val="windowText" lastClr="000000"/>
                  </a:solidFill>
                  <a:latin typeface="Gill Sans Light"/>
                  <a:cs typeface="Gill Sans Light"/>
                </a:rPr>
                <a:t>3</a:t>
              </a:r>
              <a:endParaRPr lang="en-US" baseline="-25000" dirty="0">
                <a:solidFill>
                  <a:sysClr val="windowText" lastClr="000000"/>
                </a:solidFill>
                <a:latin typeface="Gill Sans Light"/>
                <a:cs typeface="Gill Sans Light"/>
              </a:endParaRPr>
            </a:p>
          </p:txBody>
        </p:sp>
      </p:grpSp>
      <p:graphicFrame>
        <p:nvGraphicFramePr>
          <p:cNvPr id="50" name="Table 49"/>
          <p:cNvGraphicFramePr>
            <a:graphicFrameLocks noGrp="1"/>
          </p:cNvGraphicFramePr>
          <p:nvPr>
            <p:extLst>
              <p:ext uri="{D42A27DB-BD31-4B8C-83A1-F6EECF244321}">
                <p14:modId xmlns:p14="http://schemas.microsoft.com/office/powerpoint/2010/main" val="4091135605"/>
              </p:ext>
            </p:extLst>
          </p:nvPr>
        </p:nvGraphicFramePr>
        <p:xfrm>
          <a:off x="2761620" y="5318955"/>
          <a:ext cx="3656080" cy="1233020"/>
        </p:xfrm>
        <a:graphic>
          <a:graphicData uri="http://schemas.openxmlformats.org/drawingml/2006/table">
            <a:tbl>
              <a:tblPr firstRow="1" bandRow="1">
                <a:tableStyleId>{5940675A-B579-460E-94D1-54222C63F5DA}</a:tableStyleId>
              </a:tblPr>
              <a:tblGrid>
                <a:gridCol w="1218693"/>
                <a:gridCol w="1230887"/>
                <a:gridCol w="1206500"/>
              </a:tblGrid>
              <a:tr h="616510">
                <a:tc>
                  <a:txBody>
                    <a:bodyPr/>
                    <a:lstStyle/>
                    <a:p>
                      <a:pPr algn="ctr"/>
                      <a:endParaRPr lang="en-US" dirty="0">
                        <a:latin typeface="Gill Sans Light"/>
                        <a:cs typeface="Gill Sans Light"/>
                      </a:endParaRPr>
                    </a:p>
                  </a:txBody>
                  <a:tcPr>
                    <a:solidFill>
                      <a:schemeClr val="bg1">
                        <a:lumMod val="75000"/>
                      </a:schemeClr>
                    </a:solidFill>
                  </a:tcPr>
                </a:tc>
                <a:tc>
                  <a:txBody>
                    <a:bodyPr/>
                    <a:lstStyle/>
                    <a:p>
                      <a:pPr algn="ctr"/>
                      <a:r>
                        <a:rPr lang="en-US" dirty="0" smtClean="0">
                          <a:latin typeface="Gill Sans Light"/>
                          <a:cs typeface="Gill Sans Light"/>
                        </a:rPr>
                        <a:t>A1,</a:t>
                      </a:r>
                      <a:r>
                        <a:rPr lang="en-US" baseline="0" dirty="0" smtClean="0">
                          <a:latin typeface="Gill Sans Light"/>
                          <a:cs typeface="Gill Sans Light"/>
                        </a:rPr>
                        <a:t> A2</a:t>
                      </a:r>
                      <a:endParaRPr lang="en-US" dirty="0">
                        <a:latin typeface="Gill Sans Light"/>
                        <a:cs typeface="Gill Sans Light"/>
                      </a:endParaRPr>
                    </a:p>
                  </a:txBody>
                  <a:tcPr/>
                </a:tc>
                <a:tc>
                  <a:txBody>
                    <a:bodyPr/>
                    <a:lstStyle/>
                    <a:p>
                      <a:pPr algn="ctr"/>
                      <a:r>
                        <a:rPr lang="en-US" dirty="0" smtClean="0">
                          <a:latin typeface="Gill Sans Light"/>
                          <a:cs typeface="Gill Sans Light"/>
                        </a:rPr>
                        <a:t>A3, A4</a:t>
                      </a:r>
                      <a:endParaRPr lang="en-US" dirty="0">
                        <a:latin typeface="Gill Sans Light"/>
                        <a:cs typeface="Gill Sans Light"/>
                      </a:endParaRPr>
                    </a:p>
                  </a:txBody>
                  <a:tcPr/>
                </a:tc>
              </a:tr>
              <a:tr h="616510">
                <a:tc>
                  <a:txBody>
                    <a:bodyPr/>
                    <a:lstStyle/>
                    <a:p>
                      <a:pPr algn="ctr"/>
                      <a:endParaRPr lang="en-US" dirty="0">
                        <a:latin typeface="Gill Sans Light"/>
                        <a:cs typeface="Gill Sans Light"/>
                      </a:endParaRPr>
                    </a:p>
                  </a:txBody>
                  <a:tcPr>
                    <a:solidFill>
                      <a:schemeClr val="bg1">
                        <a:lumMod val="75000"/>
                      </a:schemeClr>
                    </a:solidFill>
                  </a:tcPr>
                </a:tc>
                <a:tc>
                  <a:txBody>
                    <a:bodyPr/>
                    <a:lstStyle/>
                    <a:p>
                      <a:pPr algn="ctr"/>
                      <a:r>
                        <a:rPr lang="en-US" dirty="0" smtClean="0">
                          <a:latin typeface="Gill Sans Light"/>
                          <a:cs typeface="Gill Sans Light"/>
                        </a:rPr>
                        <a:t>A1, A3</a:t>
                      </a:r>
                      <a:endParaRPr lang="en-US" dirty="0">
                        <a:latin typeface="Gill Sans Light"/>
                        <a:cs typeface="Gill Sans Light"/>
                      </a:endParaRPr>
                    </a:p>
                  </a:txBody>
                  <a:tcPr/>
                </a:tc>
                <a:tc>
                  <a:txBody>
                    <a:bodyPr/>
                    <a:lstStyle/>
                    <a:p>
                      <a:pPr algn="ctr"/>
                      <a:r>
                        <a:rPr lang="en-US" dirty="0" smtClean="0">
                          <a:latin typeface="Gill Sans Light"/>
                          <a:cs typeface="Gill Sans Light"/>
                        </a:rPr>
                        <a:t>A2, A4</a:t>
                      </a:r>
                      <a:endParaRPr lang="en-US" dirty="0">
                        <a:latin typeface="Gill Sans Light"/>
                        <a:cs typeface="Gill Sans Light"/>
                      </a:endParaRPr>
                    </a:p>
                  </a:txBody>
                  <a:tcPr/>
                </a:tc>
              </a:tr>
            </a:tbl>
          </a:graphicData>
        </a:graphic>
      </p:graphicFrame>
      <p:sp>
        <p:nvSpPr>
          <p:cNvPr id="51" name="TextBox 50"/>
          <p:cNvSpPr txBox="1"/>
          <p:nvPr/>
        </p:nvSpPr>
        <p:spPr>
          <a:xfrm>
            <a:off x="2882638" y="5431696"/>
            <a:ext cx="764227" cy="369332"/>
          </a:xfrm>
          <a:prstGeom prst="rect">
            <a:avLst/>
          </a:prstGeom>
          <a:noFill/>
        </p:spPr>
        <p:txBody>
          <a:bodyPr wrap="none" rtlCol="0">
            <a:spAutoFit/>
          </a:bodyPr>
          <a:lstStyle/>
          <a:p>
            <a:pPr algn="ctr"/>
            <a:r>
              <a:rPr lang="en-US" dirty="0" smtClean="0">
                <a:latin typeface="Gill Sans Light"/>
                <a:cs typeface="Gill Sans Light"/>
              </a:rPr>
              <a:t>Pass 1</a:t>
            </a:r>
            <a:endParaRPr lang="en-US" dirty="0">
              <a:latin typeface="Gill Sans Light"/>
              <a:cs typeface="Gill Sans Light"/>
            </a:endParaRPr>
          </a:p>
        </p:txBody>
      </p:sp>
      <p:sp>
        <p:nvSpPr>
          <p:cNvPr id="52" name="TextBox 51"/>
          <p:cNvSpPr txBox="1"/>
          <p:nvPr/>
        </p:nvSpPr>
        <p:spPr>
          <a:xfrm>
            <a:off x="2882638" y="6053996"/>
            <a:ext cx="764227" cy="369332"/>
          </a:xfrm>
          <a:prstGeom prst="rect">
            <a:avLst/>
          </a:prstGeom>
          <a:noFill/>
        </p:spPr>
        <p:txBody>
          <a:bodyPr wrap="none" rtlCol="0">
            <a:spAutoFit/>
          </a:bodyPr>
          <a:lstStyle/>
          <a:p>
            <a:pPr algn="ctr"/>
            <a:r>
              <a:rPr lang="en-US" dirty="0" smtClean="0">
                <a:latin typeface="Gill Sans Light"/>
                <a:cs typeface="Gill Sans Light"/>
              </a:rPr>
              <a:t>Pass 2</a:t>
            </a:r>
            <a:endParaRPr lang="en-US" dirty="0">
              <a:latin typeface="Gill Sans Light"/>
              <a:cs typeface="Gill Sans Light"/>
            </a:endParaRPr>
          </a:p>
        </p:txBody>
      </p:sp>
      <p:sp>
        <p:nvSpPr>
          <p:cNvPr id="53" name="Title 1"/>
          <p:cNvSpPr txBox="1">
            <a:spLocks/>
          </p:cNvSpPr>
          <p:nvPr/>
        </p:nvSpPr>
        <p:spPr>
          <a:xfrm>
            <a:off x="0" y="124042"/>
            <a:ext cx="9144000" cy="583134"/>
          </a:xfrm>
          <a:prstGeom prst="rect">
            <a:avLst/>
          </a:prstGeom>
          <a:solidFill>
            <a:schemeClr val="accent5">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solidFill>
                  <a:srgbClr val="000000"/>
                </a:solidFill>
                <a:latin typeface="Gill Sans Light"/>
                <a:cs typeface="Gill Sans Light"/>
              </a:rPr>
              <a:t>Coded Shuffling</a:t>
            </a:r>
            <a:endParaRPr lang="en-US" sz="2800" dirty="0">
              <a:solidFill>
                <a:srgbClr val="0000FF"/>
              </a:solidFill>
              <a:latin typeface="Gill Sans Light"/>
              <a:cs typeface="Gill Sans Light"/>
            </a:endParaRPr>
          </a:p>
        </p:txBody>
      </p:sp>
    </p:spTree>
    <p:extLst>
      <p:ext uri="{BB962C8B-B14F-4D97-AF65-F5344CB8AC3E}">
        <p14:creationId xmlns:p14="http://schemas.microsoft.com/office/powerpoint/2010/main" val="332436664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a:xfrm>
            <a:off x="2245977" y="141206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2</a:t>
            </a:r>
            <a:endParaRPr lang="en-US" baseline="-25000" dirty="0">
              <a:solidFill>
                <a:sysClr val="windowText" lastClr="000000"/>
              </a:solidFill>
              <a:latin typeface="Gill Sans Light"/>
              <a:cs typeface="Gill Sans Light"/>
            </a:endParaRPr>
          </a:p>
        </p:txBody>
      </p:sp>
      <p:sp>
        <p:nvSpPr>
          <p:cNvPr id="79" name="Rectangle 78"/>
          <p:cNvSpPr/>
          <p:nvPr/>
        </p:nvSpPr>
        <p:spPr>
          <a:xfrm>
            <a:off x="2927027" y="141206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3</a:t>
            </a:r>
            <a:endParaRPr lang="en-US" baseline="-25000" dirty="0">
              <a:solidFill>
                <a:sysClr val="windowText" lastClr="000000"/>
              </a:solidFill>
              <a:latin typeface="Gill Sans Light"/>
              <a:cs typeface="Gill Sans Light"/>
            </a:endParaRPr>
          </a:p>
        </p:txBody>
      </p:sp>
      <p:sp>
        <p:nvSpPr>
          <p:cNvPr id="11" name="Rectangle 10"/>
          <p:cNvSpPr/>
          <p:nvPr/>
        </p:nvSpPr>
        <p:spPr>
          <a:xfrm>
            <a:off x="1422400" y="1308100"/>
            <a:ext cx="2933700" cy="70179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a:latin typeface="Gill Sans Light"/>
              <a:cs typeface="Gill Sans Light"/>
            </a:endParaRPr>
          </a:p>
        </p:txBody>
      </p:sp>
      <p:sp>
        <p:nvSpPr>
          <p:cNvPr id="13" name="TextBox 12"/>
          <p:cNvSpPr txBox="1"/>
          <p:nvPr/>
        </p:nvSpPr>
        <p:spPr>
          <a:xfrm>
            <a:off x="972064" y="1415317"/>
            <a:ext cx="222424" cy="508447"/>
          </a:xfrm>
          <a:prstGeom prst="rect">
            <a:avLst/>
          </a:prstGeom>
          <a:noFill/>
          <a:ln w="28575">
            <a:noFill/>
          </a:ln>
        </p:spPr>
        <p:txBody>
          <a:bodyPr wrap="square" lIns="76810" tIns="38405" rIns="76810" bIns="38405" rtlCol="0">
            <a:spAutoFit/>
          </a:bodyPr>
          <a:lstStyle/>
          <a:p>
            <a:r>
              <a:rPr lang="en-US" sz="2800" dirty="0">
                <a:latin typeface="Gill Sans Light"/>
                <a:cs typeface="Gill Sans Light"/>
              </a:rPr>
              <a:t>A</a:t>
            </a:r>
          </a:p>
        </p:txBody>
      </p:sp>
      <p:sp>
        <p:nvSpPr>
          <p:cNvPr id="14" name="Oval 13"/>
          <p:cNvSpPr/>
          <p:nvPr/>
        </p:nvSpPr>
        <p:spPr>
          <a:xfrm>
            <a:off x="1832847" y="3589815"/>
            <a:ext cx="636214"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W</a:t>
            </a:r>
            <a:r>
              <a:rPr lang="en-US" sz="1400" baseline="-25000" dirty="0">
                <a:solidFill>
                  <a:sysClr val="windowText" lastClr="000000"/>
                </a:solidFill>
                <a:latin typeface="Gill Sans Light"/>
                <a:cs typeface="Gill Sans Light"/>
              </a:rPr>
              <a:t>1</a:t>
            </a:r>
          </a:p>
        </p:txBody>
      </p:sp>
      <p:sp>
        <p:nvSpPr>
          <p:cNvPr id="15" name="Rectangle 14"/>
          <p:cNvSpPr/>
          <p:nvPr/>
        </p:nvSpPr>
        <p:spPr>
          <a:xfrm>
            <a:off x="1518548" y="429083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1</a:t>
            </a:r>
            <a:endParaRPr lang="en-US" baseline="-25000" dirty="0">
              <a:solidFill>
                <a:sysClr val="windowText" lastClr="000000"/>
              </a:solidFill>
              <a:latin typeface="Gill Sans Light"/>
              <a:cs typeface="Gill Sans Light"/>
            </a:endParaRPr>
          </a:p>
        </p:txBody>
      </p:sp>
      <p:cxnSp>
        <p:nvCxnSpPr>
          <p:cNvPr id="16" name="Straight Connector 15"/>
          <p:cNvCxnSpPr>
            <a:endCxn id="14" idx="0"/>
          </p:cNvCxnSpPr>
          <p:nvPr/>
        </p:nvCxnSpPr>
        <p:spPr>
          <a:xfrm>
            <a:off x="2150954" y="2973704"/>
            <a:ext cx="0" cy="616111"/>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2150954" y="2973705"/>
            <a:ext cx="14747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940162" y="2740920"/>
            <a:ext cx="0" cy="2495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2620122" y="2093793"/>
            <a:ext cx="640080"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M</a:t>
            </a:r>
          </a:p>
        </p:txBody>
      </p:sp>
      <p:sp>
        <p:nvSpPr>
          <p:cNvPr id="21" name="Rectangle 20"/>
          <p:cNvSpPr/>
          <p:nvPr/>
        </p:nvSpPr>
        <p:spPr>
          <a:xfrm>
            <a:off x="2140084" y="429083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3</a:t>
            </a:r>
            <a:endParaRPr lang="en-US" baseline="-25000" dirty="0">
              <a:solidFill>
                <a:sysClr val="windowText" lastClr="000000"/>
              </a:solidFill>
              <a:latin typeface="Gill Sans Light"/>
              <a:cs typeface="Gill Sans Light"/>
            </a:endParaRPr>
          </a:p>
        </p:txBody>
      </p:sp>
      <p:sp>
        <p:nvSpPr>
          <p:cNvPr id="26" name="Rectangle 25"/>
          <p:cNvSpPr/>
          <p:nvPr/>
        </p:nvSpPr>
        <p:spPr>
          <a:xfrm>
            <a:off x="2940162" y="429083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2</a:t>
            </a:r>
            <a:endParaRPr lang="en-US" baseline="-25000" dirty="0">
              <a:solidFill>
                <a:sysClr val="windowText" lastClr="000000"/>
              </a:solidFill>
              <a:latin typeface="Gill Sans Light"/>
              <a:cs typeface="Gill Sans Light"/>
            </a:endParaRPr>
          </a:p>
        </p:txBody>
      </p:sp>
      <p:sp>
        <p:nvSpPr>
          <p:cNvPr id="27" name="Rectangle 26"/>
          <p:cNvSpPr/>
          <p:nvPr/>
        </p:nvSpPr>
        <p:spPr>
          <a:xfrm>
            <a:off x="3561698" y="429083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4</a:t>
            </a:r>
            <a:endParaRPr lang="en-US" baseline="-25000" dirty="0">
              <a:solidFill>
                <a:sysClr val="windowText" lastClr="000000"/>
              </a:solidFill>
              <a:latin typeface="Gill Sans Light"/>
              <a:cs typeface="Gill Sans Light"/>
            </a:endParaRPr>
          </a:p>
        </p:txBody>
      </p:sp>
      <p:cxnSp>
        <p:nvCxnSpPr>
          <p:cNvPr id="65" name="Straight Connector 64"/>
          <p:cNvCxnSpPr/>
          <p:nvPr/>
        </p:nvCxnSpPr>
        <p:spPr>
          <a:xfrm>
            <a:off x="4508500" y="914400"/>
            <a:ext cx="0" cy="430627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72846" y="2480380"/>
            <a:ext cx="1345702" cy="385337"/>
          </a:xfrm>
          <a:prstGeom prst="rect">
            <a:avLst/>
          </a:prstGeom>
          <a:solidFill>
            <a:schemeClr val="accent2">
              <a:lumMod val="20000"/>
              <a:lumOff val="80000"/>
            </a:schemeClr>
          </a:solidFill>
          <a:ln w="28575">
            <a:noFill/>
          </a:ln>
        </p:spPr>
        <p:txBody>
          <a:bodyPr wrap="square" lIns="76810" tIns="38405" rIns="76810" bIns="38405" rtlCol="0">
            <a:spAutoFit/>
          </a:bodyPr>
          <a:lstStyle/>
          <a:p>
            <a:r>
              <a:rPr lang="en-US" sz="2000" b="1" dirty="0">
                <a:latin typeface="Gill Sans Light"/>
                <a:cs typeface="Gill Sans Light"/>
              </a:rPr>
              <a:t>2 </a:t>
            </a:r>
            <a:r>
              <a:rPr lang="en-US" sz="2000" b="1" dirty="0" smtClean="0">
                <a:latin typeface="Gill Sans Light"/>
                <a:cs typeface="Gill Sans Light"/>
              </a:rPr>
              <a:t>unicasts</a:t>
            </a:r>
            <a:endParaRPr lang="en-US" sz="2000" b="1" dirty="0">
              <a:latin typeface="Gill Sans Light"/>
              <a:cs typeface="Gill Sans Light"/>
            </a:endParaRPr>
          </a:p>
        </p:txBody>
      </p:sp>
      <p:cxnSp>
        <p:nvCxnSpPr>
          <p:cNvPr id="82" name="Straight Connector 81"/>
          <p:cNvCxnSpPr>
            <a:endCxn id="83" idx="0"/>
          </p:cNvCxnSpPr>
          <p:nvPr/>
        </p:nvCxnSpPr>
        <p:spPr>
          <a:xfrm>
            <a:off x="3625661" y="2973704"/>
            <a:ext cx="0" cy="630496"/>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3" name="Oval 82"/>
          <p:cNvSpPr/>
          <p:nvPr/>
        </p:nvSpPr>
        <p:spPr>
          <a:xfrm>
            <a:off x="3307554" y="3604200"/>
            <a:ext cx="636214"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smtClean="0">
                <a:solidFill>
                  <a:sysClr val="windowText" lastClr="000000"/>
                </a:solidFill>
                <a:latin typeface="Gill Sans Light"/>
                <a:cs typeface="Gill Sans Light"/>
              </a:rPr>
              <a:t>W</a:t>
            </a:r>
            <a:r>
              <a:rPr lang="en-US" sz="1400" baseline="-25000" dirty="0">
                <a:solidFill>
                  <a:sysClr val="windowText" lastClr="000000"/>
                </a:solidFill>
                <a:latin typeface="Gill Sans Light"/>
                <a:cs typeface="Gill Sans Light"/>
              </a:rPr>
              <a:t>2</a:t>
            </a:r>
          </a:p>
        </p:txBody>
      </p:sp>
      <p:sp>
        <p:nvSpPr>
          <p:cNvPr id="73" name="Rectangle 72"/>
          <p:cNvSpPr/>
          <p:nvPr/>
        </p:nvSpPr>
        <p:spPr>
          <a:xfrm>
            <a:off x="1564927" y="141206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1</a:t>
            </a:r>
            <a:endParaRPr lang="en-US" baseline="-25000" dirty="0">
              <a:solidFill>
                <a:sysClr val="windowText" lastClr="000000"/>
              </a:solidFill>
              <a:latin typeface="Gill Sans Light"/>
              <a:cs typeface="Gill Sans Light"/>
            </a:endParaRPr>
          </a:p>
        </p:txBody>
      </p:sp>
      <p:sp>
        <p:nvSpPr>
          <p:cNvPr id="74" name="Rectangle 73"/>
          <p:cNvSpPr/>
          <p:nvPr/>
        </p:nvSpPr>
        <p:spPr>
          <a:xfrm>
            <a:off x="2245977" y="141206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2</a:t>
            </a:r>
            <a:endParaRPr lang="en-US" baseline="-25000" dirty="0">
              <a:solidFill>
                <a:sysClr val="windowText" lastClr="000000"/>
              </a:solidFill>
              <a:latin typeface="Gill Sans Light"/>
              <a:cs typeface="Gill Sans Light"/>
            </a:endParaRPr>
          </a:p>
        </p:txBody>
      </p:sp>
      <p:sp>
        <p:nvSpPr>
          <p:cNvPr id="75" name="Rectangle 74"/>
          <p:cNvSpPr/>
          <p:nvPr/>
        </p:nvSpPr>
        <p:spPr>
          <a:xfrm>
            <a:off x="2927027" y="141206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3</a:t>
            </a:r>
            <a:endParaRPr lang="en-US" baseline="-25000" dirty="0">
              <a:solidFill>
                <a:sysClr val="windowText" lastClr="000000"/>
              </a:solidFill>
              <a:latin typeface="Gill Sans Light"/>
              <a:cs typeface="Gill Sans Light"/>
            </a:endParaRPr>
          </a:p>
        </p:txBody>
      </p:sp>
      <p:sp>
        <p:nvSpPr>
          <p:cNvPr id="76" name="Rectangle 75"/>
          <p:cNvSpPr/>
          <p:nvPr/>
        </p:nvSpPr>
        <p:spPr>
          <a:xfrm>
            <a:off x="3608077" y="1412062"/>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4</a:t>
            </a:r>
            <a:endParaRPr lang="en-US" baseline="-25000" dirty="0">
              <a:solidFill>
                <a:sysClr val="windowText" lastClr="000000"/>
              </a:solidFill>
              <a:latin typeface="Gill Sans Light"/>
              <a:cs typeface="Gill Sans Light"/>
            </a:endParaRPr>
          </a:p>
        </p:txBody>
      </p:sp>
      <p:sp>
        <p:nvSpPr>
          <p:cNvPr id="32" name="Rectangle 31"/>
          <p:cNvSpPr/>
          <p:nvPr/>
        </p:nvSpPr>
        <p:spPr>
          <a:xfrm>
            <a:off x="6738863" y="1427825"/>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2</a:t>
            </a:r>
            <a:endParaRPr lang="en-US" baseline="-25000" dirty="0">
              <a:solidFill>
                <a:sysClr val="windowText" lastClr="000000"/>
              </a:solidFill>
              <a:latin typeface="Gill Sans Light"/>
              <a:cs typeface="Gill Sans Light"/>
            </a:endParaRPr>
          </a:p>
        </p:txBody>
      </p:sp>
      <p:sp>
        <p:nvSpPr>
          <p:cNvPr id="33" name="Rectangle 32"/>
          <p:cNvSpPr/>
          <p:nvPr/>
        </p:nvSpPr>
        <p:spPr>
          <a:xfrm>
            <a:off x="7419913" y="1427825"/>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3</a:t>
            </a:r>
            <a:endParaRPr lang="en-US" baseline="-25000" dirty="0">
              <a:solidFill>
                <a:sysClr val="windowText" lastClr="000000"/>
              </a:solidFill>
              <a:latin typeface="Gill Sans Light"/>
              <a:cs typeface="Gill Sans Light"/>
            </a:endParaRPr>
          </a:p>
        </p:txBody>
      </p:sp>
      <p:sp>
        <p:nvSpPr>
          <p:cNvPr id="35" name="Rectangle 34"/>
          <p:cNvSpPr/>
          <p:nvPr/>
        </p:nvSpPr>
        <p:spPr>
          <a:xfrm>
            <a:off x="5915286" y="1323863"/>
            <a:ext cx="2933700" cy="701792"/>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4008" tIns="32004" rIns="64008" bIns="32004" rtlCol="0" anchor="ctr"/>
          <a:lstStyle/>
          <a:p>
            <a:pPr algn="ctr"/>
            <a:endParaRPr lang="en-US">
              <a:latin typeface="Gill Sans Light"/>
              <a:cs typeface="Gill Sans Light"/>
            </a:endParaRPr>
          </a:p>
        </p:txBody>
      </p:sp>
      <p:sp>
        <p:nvSpPr>
          <p:cNvPr id="36" name="TextBox 35"/>
          <p:cNvSpPr txBox="1"/>
          <p:nvPr/>
        </p:nvSpPr>
        <p:spPr>
          <a:xfrm>
            <a:off x="5464950" y="1431080"/>
            <a:ext cx="222424" cy="508447"/>
          </a:xfrm>
          <a:prstGeom prst="rect">
            <a:avLst/>
          </a:prstGeom>
          <a:noFill/>
          <a:ln w="28575">
            <a:noFill/>
          </a:ln>
        </p:spPr>
        <p:txBody>
          <a:bodyPr wrap="square" lIns="76810" tIns="38405" rIns="76810" bIns="38405" rtlCol="0">
            <a:spAutoFit/>
          </a:bodyPr>
          <a:lstStyle/>
          <a:p>
            <a:r>
              <a:rPr lang="en-US" sz="2800" dirty="0">
                <a:latin typeface="Gill Sans Light"/>
                <a:cs typeface="Gill Sans Light"/>
              </a:rPr>
              <a:t>A</a:t>
            </a:r>
          </a:p>
        </p:txBody>
      </p:sp>
      <p:sp>
        <p:nvSpPr>
          <p:cNvPr id="37" name="Oval 36"/>
          <p:cNvSpPr/>
          <p:nvPr/>
        </p:nvSpPr>
        <p:spPr>
          <a:xfrm>
            <a:off x="6325733" y="3605578"/>
            <a:ext cx="636214"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W</a:t>
            </a:r>
            <a:r>
              <a:rPr lang="en-US" sz="1400" baseline="-25000" dirty="0">
                <a:solidFill>
                  <a:sysClr val="windowText" lastClr="000000"/>
                </a:solidFill>
                <a:latin typeface="Gill Sans Light"/>
                <a:cs typeface="Gill Sans Light"/>
              </a:rPr>
              <a:t>1</a:t>
            </a:r>
          </a:p>
        </p:txBody>
      </p:sp>
      <p:sp>
        <p:nvSpPr>
          <p:cNvPr id="38" name="Rectangle 37"/>
          <p:cNvSpPr/>
          <p:nvPr/>
        </p:nvSpPr>
        <p:spPr>
          <a:xfrm>
            <a:off x="6011434" y="4306595"/>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1</a:t>
            </a:r>
            <a:endParaRPr lang="en-US" baseline="-25000" dirty="0">
              <a:solidFill>
                <a:sysClr val="windowText" lastClr="000000"/>
              </a:solidFill>
              <a:latin typeface="Gill Sans Light"/>
              <a:cs typeface="Gill Sans Light"/>
            </a:endParaRPr>
          </a:p>
        </p:txBody>
      </p:sp>
      <p:cxnSp>
        <p:nvCxnSpPr>
          <p:cNvPr id="39" name="Straight Connector 38"/>
          <p:cNvCxnSpPr>
            <a:endCxn id="37" idx="0"/>
          </p:cNvCxnSpPr>
          <p:nvPr/>
        </p:nvCxnSpPr>
        <p:spPr>
          <a:xfrm>
            <a:off x="6643840" y="2989467"/>
            <a:ext cx="0" cy="616111"/>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6643840" y="2989468"/>
            <a:ext cx="1474707"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7433048" y="2756683"/>
            <a:ext cx="0" cy="2495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7113008" y="2109556"/>
            <a:ext cx="640080"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a:solidFill>
                  <a:sysClr val="windowText" lastClr="000000"/>
                </a:solidFill>
                <a:latin typeface="Gill Sans Light"/>
                <a:cs typeface="Gill Sans Light"/>
              </a:rPr>
              <a:t>M</a:t>
            </a:r>
          </a:p>
        </p:txBody>
      </p:sp>
      <p:grpSp>
        <p:nvGrpSpPr>
          <p:cNvPr id="8" name="Group 7"/>
          <p:cNvGrpSpPr/>
          <p:nvPr/>
        </p:nvGrpSpPr>
        <p:grpSpPr>
          <a:xfrm>
            <a:off x="6632970" y="4306595"/>
            <a:ext cx="1421614" cy="485866"/>
            <a:chOff x="6632970" y="4306595"/>
            <a:chExt cx="1421614" cy="485866"/>
          </a:xfrm>
          <a:solidFill>
            <a:schemeClr val="accent6">
              <a:lumMod val="20000"/>
              <a:lumOff val="80000"/>
            </a:schemeClr>
          </a:solidFill>
        </p:grpSpPr>
        <p:sp>
          <p:nvSpPr>
            <p:cNvPr id="43" name="Rectangle 42"/>
            <p:cNvSpPr/>
            <p:nvPr/>
          </p:nvSpPr>
          <p:spPr>
            <a:xfrm>
              <a:off x="6632970" y="4306595"/>
              <a:ext cx="621536" cy="48586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2</a:t>
              </a:r>
              <a:endParaRPr lang="en-US" baseline="-25000" dirty="0">
                <a:solidFill>
                  <a:sysClr val="windowText" lastClr="000000"/>
                </a:solidFill>
                <a:latin typeface="Gill Sans Light"/>
                <a:cs typeface="Gill Sans Light"/>
              </a:endParaRPr>
            </a:p>
          </p:txBody>
        </p:sp>
        <p:sp>
          <p:nvSpPr>
            <p:cNvPr id="44" name="Rectangle 43"/>
            <p:cNvSpPr/>
            <p:nvPr/>
          </p:nvSpPr>
          <p:spPr>
            <a:xfrm>
              <a:off x="7433048" y="4306595"/>
              <a:ext cx="621536" cy="48586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3</a:t>
              </a:r>
              <a:endParaRPr lang="en-US" baseline="-25000" dirty="0">
                <a:solidFill>
                  <a:sysClr val="windowText" lastClr="000000"/>
                </a:solidFill>
                <a:latin typeface="Gill Sans Light"/>
                <a:cs typeface="Gill Sans Light"/>
              </a:endParaRPr>
            </a:p>
          </p:txBody>
        </p:sp>
      </p:grpSp>
      <p:sp>
        <p:nvSpPr>
          <p:cNvPr id="45" name="Rectangle 44"/>
          <p:cNvSpPr/>
          <p:nvPr/>
        </p:nvSpPr>
        <p:spPr>
          <a:xfrm>
            <a:off x="8054584" y="4306595"/>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4</a:t>
            </a:r>
            <a:endParaRPr lang="en-US" baseline="-25000" dirty="0">
              <a:solidFill>
                <a:sysClr val="windowText" lastClr="000000"/>
              </a:solidFill>
              <a:latin typeface="Gill Sans Light"/>
              <a:cs typeface="Gill Sans Light"/>
            </a:endParaRPr>
          </a:p>
        </p:txBody>
      </p:sp>
      <p:sp>
        <p:nvSpPr>
          <p:cNvPr id="46" name="TextBox 45"/>
          <p:cNvSpPr txBox="1"/>
          <p:nvPr/>
        </p:nvSpPr>
        <p:spPr>
          <a:xfrm>
            <a:off x="4665732" y="2496143"/>
            <a:ext cx="1519017" cy="385337"/>
          </a:xfrm>
          <a:prstGeom prst="rect">
            <a:avLst/>
          </a:prstGeom>
          <a:solidFill>
            <a:schemeClr val="accent2">
              <a:lumMod val="20000"/>
              <a:lumOff val="80000"/>
            </a:schemeClr>
          </a:solidFill>
          <a:ln w="28575">
            <a:noFill/>
          </a:ln>
        </p:spPr>
        <p:txBody>
          <a:bodyPr wrap="square" lIns="76810" tIns="38405" rIns="76810" bIns="38405" rtlCol="0">
            <a:spAutoFit/>
          </a:bodyPr>
          <a:lstStyle/>
          <a:p>
            <a:r>
              <a:rPr lang="en-US" sz="2000" b="1" dirty="0" smtClean="0">
                <a:latin typeface="Gill Sans Light"/>
                <a:cs typeface="Gill Sans Light"/>
              </a:rPr>
              <a:t>1 broadcast</a:t>
            </a:r>
            <a:endParaRPr lang="en-US" sz="2000" b="1" dirty="0">
              <a:latin typeface="Gill Sans Light"/>
              <a:cs typeface="Gill Sans Light"/>
            </a:endParaRPr>
          </a:p>
        </p:txBody>
      </p:sp>
      <p:cxnSp>
        <p:nvCxnSpPr>
          <p:cNvPr id="47" name="Straight Connector 46"/>
          <p:cNvCxnSpPr>
            <a:endCxn id="48" idx="0"/>
          </p:cNvCxnSpPr>
          <p:nvPr/>
        </p:nvCxnSpPr>
        <p:spPr>
          <a:xfrm>
            <a:off x="8118547" y="2989467"/>
            <a:ext cx="0" cy="630496"/>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7800440" y="3619963"/>
            <a:ext cx="636214" cy="640080"/>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sz="1400" dirty="0" smtClean="0">
                <a:solidFill>
                  <a:sysClr val="windowText" lastClr="000000"/>
                </a:solidFill>
                <a:latin typeface="Gill Sans Light"/>
                <a:cs typeface="Gill Sans Light"/>
              </a:rPr>
              <a:t>W</a:t>
            </a:r>
            <a:r>
              <a:rPr lang="en-US" sz="1400" baseline="-25000" dirty="0">
                <a:solidFill>
                  <a:sysClr val="windowText" lastClr="000000"/>
                </a:solidFill>
                <a:latin typeface="Gill Sans Light"/>
                <a:cs typeface="Gill Sans Light"/>
              </a:rPr>
              <a:t>2</a:t>
            </a:r>
          </a:p>
        </p:txBody>
      </p:sp>
      <p:sp>
        <p:nvSpPr>
          <p:cNvPr id="56" name="Rectangle 55"/>
          <p:cNvSpPr/>
          <p:nvPr/>
        </p:nvSpPr>
        <p:spPr>
          <a:xfrm>
            <a:off x="6057813" y="1427825"/>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1</a:t>
            </a:r>
            <a:endParaRPr lang="en-US" baseline="-25000" dirty="0">
              <a:solidFill>
                <a:sysClr val="windowText" lastClr="000000"/>
              </a:solidFill>
              <a:latin typeface="Gill Sans Light"/>
              <a:cs typeface="Gill Sans Light"/>
            </a:endParaRPr>
          </a:p>
        </p:txBody>
      </p:sp>
      <p:sp>
        <p:nvSpPr>
          <p:cNvPr id="57" name="Rectangle 56"/>
          <p:cNvSpPr/>
          <p:nvPr/>
        </p:nvSpPr>
        <p:spPr>
          <a:xfrm>
            <a:off x="6738863" y="1427825"/>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2</a:t>
            </a:r>
            <a:endParaRPr lang="en-US" baseline="-25000" dirty="0">
              <a:solidFill>
                <a:sysClr val="windowText" lastClr="000000"/>
              </a:solidFill>
              <a:latin typeface="Gill Sans Light"/>
              <a:cs typeface="Gill Sans Light"/>
            </a:endParaRPr>
          </a:p>
        </p:txBody>
      </p:sp>
      <p:sp>
        <p:nvSpPr>
          <p:cNvPr id="58" name="Rectangle 57"/>
          <p:cNvSpPr/>
          <p:nvPr/>
        </p:nvSpPr>
        <p:spPr>
          <a:xfrm>
            <a:off x="7419913" y="1427825"/>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3</a:t>
            </a:r>
            <a:endParaRPr lang="en-US" baseline="-25000" dirty="0">
              <a:solidFill>
                <a:sysClr val="windowText" lastClr="000000"/>
              </a:solidFill>
              <a:latin typeface="Gill Sans Light"/>
              <a:cs typeface="Gill Sans Light"/>
            </a:endParaRPr>
          </a:p>
        </p:txBody>
      </p:sp>
      <p:sp>
        <p:nvSpPr>
          <p:cNvPr id="60" name="Rectangle 59"/>
          <p:cNvSpPr/>
          <p:nvPr/>
        </p:nvSpPr>
        <p:spPr>
          <a:xfrm>
            <a:off x="8100963" y="1427825"/>
            <a:ext cx="621536" cy="485866"/>
          </a:xfrm>
          <a:prstGeom prst="rect">
            <a:avLst/>
          </a:pr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4</a:t>
            </a:r>
            <a:endParaRPr lang="en-US" baseline="-25000" dirty="0">
              <a:solidFill>
                <a:sysClr val="windowText" lastClr="000000"/>
              </a:solidFill>
              <a:latin typeface="Gill Sans Light"/>
              <a:cs typeface="Gill Sans Light"/>
            </a:endParaRPr>
          </a:p>
        </p:txBody>
      </p:sp>
      <p:sp>
        <p:nvSpPr>
          <p:cNvPr id="61" name="Rectangle 60"/>
          <p:cNvSpPr/>
          <p:nvPr/>
        </p:nvSpPr>
        <p:spPr>
          <a:xfrm>
            <a:off x="7113008" y="1793982"/>
            <a:ext cx="621536" cy="485866"/>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2+3</a:t>
            </a:r>
            <a:endParaRPr lang="en-US" baseline="-25000" dirty="0">
              <a:solidFill>
                <a:sysClr val="windowText" lastClr="000000"/>
              </a:solidFill>
              <a:latin typeface="Gill Sans Light"/>
              <a:cs typeface="Gill Sans Light"/>
            </a:endParaRPr>
          </a:p>
        </p:txBody>
      </p:sp>
      <p:sp>
        <p:nvSpPr>
          <p:cNvPr id="63" name="Rectangle 62"/>
          <p:cNvSpPr/>
          <p:nvPr/>
        </p:nvSpPr>
        <p:spPr>
          <a:xfrm>
            <a:off x="7109824" y="1793982"/>
            <a:ext cx="621536" cy="485866"/>
          </a:xfrm>
          <a:prstGeom prst="rect">
            <a:avLst/>
          </a:prstGeom>
          <a:solidFill>
            <a:schemeClr val="accent3">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2+3</a:t>
            </a:r>
            <a:endParaRPr lang="en-US" baseline="-25000" dirty="0">
              <a:solidFill>
                <a:sysClr val="windowText" lastClr="000000"/>
              </a:solidFill>
              <a:latin typeface="Gill Sans Light"/>
              <a:cs typeface="Gill Sans Light"/>
            </a:endParaRPr>
          </a:p>
        </p:txBody>
      </p:sp>
      <p:grpSp>
        <p:nvGrpSpPr>
          <p:cNvPr id="5" name="Group 4"/>
          <p:cNvGrpSpPr/>
          <p:nvPr/>
        </p:nvGrpSpPr>
        <p:grpSpPr>
          <a:xfrm>
            <a:off x="6180804" y="3299031"/>
            <a:ext cx="2304030" cy="1695133"/>
            <a:chOff x="6180804" y="3299031"/>
            <a:chExt cx="2304030" cy="1695133"/>
          </a:xfrm>
        </p:grpSpPr>
        <p:sp>
          <p:nvSpPr>
            <p:cNvPr id="4" name="Oval 3"/>
            <p:cNvSpPr/>
            <p:nvPr/>
          </p:nvSpPr>
          <p:spPr>
            <a:xfrm rot="3469621">
              <a:off x="5986478" y="3493357"/>
              <a:ext cx="1693810" cy="1305157"/>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Light"/>
                <a:cs typeface="Gill Sans Light"/>
              </a:endParaRPr>
            </a:p>
          </p:txBody>
        </p:sp>
        <p:sp>
          <p:nvSpPr>
            <p:cNvPr id="64" name="Oval 63"/>
            <p:cNvSpPr/>
            <p:nvPr/>
          </p:nvSpPr>
          <p:spPr>
            <a:xfrm rot="7214886">
              <a:off x="6959387" y="3468716"/>
              <a:ext cx="1693810" cy="1357085"/>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Light"/>
                <a:cs typeface="Gill Sans Light"/>
              </a:endParaRPr>
            </a:p>
          </p:txBody>
        </p:sp>
      </p:grpSp>
      <p:grpSp>
        <p:nvGrpSpPr>
          <p:cNvPr id="7" name="Group 6"/>
          <p:cNvGrpSpPr/>
          <p:nvPr/>
        </p:nvGrpSpPr>
        <p:grpSpPr>
          <a:xfrm>
            <a:off x="6631140" y="4306595"/>
            <a:ext cx="1421614" cy="485866"/>
            <a:chOff x="4320814" y="4063662"/>
            <a:chExt cx="1421614" cy="485866"/>
          </a:xfrm>
          <a:solidFill>
            <a:schemeClr val="accent6">
              <a:lumMod val="20000"/>
              <a:lumOff val="80000"/>
            </a:schemeClr>
          </a:solidFill>
        </p:grpSpPr>
        <p:sp>
          <p:nvSpPr>
            <p:cNvPr id="67" name="Rectangle 66"/>
            <p:cNvSpPr/>
            <p:nvPr/>
          </p:nvSpPr>
          <p:spPr>
            <a:xfrm>
              <a:off x="4320814" y="4063662"/>
              <a:ext cx="621536" cy="48586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3</a:t>
              </a:r>
              <a:endParaRPr lang="en-US" baseline="-25000" dirty="0">
                <a:solidFill>
                  <a:sysClr val="windowText" lastClr="000000"/>
                </a:solidFill>
                <a:latin typeface="Gill Sans Light"/>
                <a:cs typeface="Gill Sans Light"/>
              </a:endParaRPr>
            </a:p>
          </p:txBody>
        </p:sp>
        <p:sp>
          <p:nvSpPr>
            <p:cNvPr id="71" name="Rectangle 70"/>
            <p:cNvSpPr/>
            <p:nvPr/>
          </p:nvSpPr>
          <p:spPr>
            <a:xfrm>
              <a:off x="5120892" y="4063662"/>
              <a:ext cx="621536" cy="485866"/>
            </a:xfrm>
            <a:prstGeom prst="rect">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rtlCol="0" anchor="ctr"/>
            <a:lstStyle/>
            <a:p>
              <a:pPr algn="ctr"/>
              <a:r>
                <a:rPr lang="en-US" dirty="0" smtClean="0">
                  <a:solidFill>
                    <a:sysClr val="windowText" lastClr="000000"/>
                  </a:solidFill>
                  <a:latin typeface="Gill Sans Light"/>
                  <a:cs typeface="Gill Sans Light"/>
                </a:rPr>
                <a:t>2</a:t>
              </a:r>
              <a:endParaRPr lang="en-US" baseline="-25000" dirty="0">
                <a:solidFill>
                  <a:sysClr val="windowText" lastClr="000000"/>
                </a:solidFill>
                <a:latin typeface="Gill Sans Light"/>
                <a:cs typeface="Gill Sans Light"/>
              </a:endParaRPr>
            </a:p>
          </p:txBody>
        </p:sp>
      </p:grpSp>
      <p:graphicFrame>
        <p:nvGraphicFramePr>
          <p:cNvPr id="87" name="Table 86"/>
          <p:cNvGraphicFramePr>
            <a:graphicFrameLocks noGrp="1"/>
          </p:cNvGraphicFramePr>
          <p:nvPr>
            <p:extLst>
              <p:ext uri="{D42A27DB-BD31-4B8C-83A1-F6EECF244321}">
                <p14:modId xmlns:p14="http://schemas.microsoft.com/office/powerpoint/2010/main" val="4250910523"/>
              </p:ext>
            </p:extLst>
          </p:nvPr>
        </p:nvGraphicFramePr>
        <p:xfrm>
          <a:off x="2761620" y="5318955"/>
          <a:ext cx="3656080" cy="1233020"/>
        </p:xfrm>
        <a:graphic>
          <a:graphicData uri="http://schemas.openxmlformats.org/drawingml/2006/table">
            <a:tbl>
              <a:tblPr firstRow="1" bandRow="1">
                <a:tableStyleId>{5940675A-B579-460E-94D1-54222C63F5DA}</a:tableStyleId>
              </a:tblPr>
              <a:tblGrid>
                <a:gridCol w="1218693"/>
                <a:gridCol w="1230887"/>
                <a:gridCol w="1206500"/>
              </a:tblGrid>
              <a:tr h="616510">
                <a:tc>
                  <a:txBody>
                    <a:bodyPr/>
                    <a:lstStyle/>
                    <a:p>
                      <a:pPr algn="ctr"/>
                      <a:endParaRPr lang="en-US" dirty="0">
                        <a:latin typeface="Gill Sans Light"/>
                        <a:cs typeface="Gill Sans Light"/>
                      </a:endParaRPr>
                    </a:p>
                  </a:txBody>
                  <a:tcPr>
                    <a:solidFill>
                      <a:schemeClr val="bg1">
                        <a:lumMod val="75000"/>
                      </a:schemeClr>
                    </a:solidFill>
                  </a:tcPr>
                </a:tc>
                <a:tc>
                  <a:txBody>
                    <a:bodyPr/>
                    <a:lstStyle/>
                    <a:p>
                      <a:pPr algn="ctr"/>
                      <a:r>
                        <a:rPr lang="en-US" dirty="0" smtClean="0">
                          <a:latin typeface="Gill Sans Light"/>
                          <a:cs typeface="Gill Sans Light"/>
                        </a:rPr>
                        <a:t>A1,</a:t>
                      </a:r>
                      <a:r>
                        <a:rPr lang="en-US" baseline="0" dirty="0" smtClean="0">
                          <a:latin typeface="Gill Sans Light"/>
                          <a:cs typeface="Gill Sans Light"/>
                        </a:rPr>
                        <a:t> A2</a:t>
                      </a:r>
                      <a:endParaRPr lang="en-US" dirty="0">
                        <a:latin typeface="Gill Sans Light"/>
                        <a:cs typeface="Gill Sans Light"/>
                      </a:endParaRPr>
                    </a:p>
                  </a:txBody>
                  <a:tcPr/>
                </a:tc>
                <a:tc>
                  <a:txBody>
                    <a:bodyPr/>
                    <a:lstStyle/>
                    <a:p>
                      <a:pPr algn="ctr"/>
                      <a:r>
                        <a:rPr lang="en-US" dirty="0" smtClean="0">
                          <a:latin typeface="Gill Sans Light"/>
                          <a:cs typeface="Gill Sans Light"/>
                        </a:rPr>
                        <a:t>A3, A4</a:t>
                      </a:r>
                      <a:endParaRPr lang="en-US" dirty="0">
                        <a:latin typeface="Gill Sans Light"/>
                        <a:cs typeface="Gill Sans Light"/>
                      </a:endParaRPr>
                    </a:p>
                  </a:txBody>
                  <a:tcPr/>
                </a:tc>
              </a:tr>
              <a:tr h="616510">
                <a:tc>
                  <a:txBody>
                    <a:bodyPr/>
                    <a:lstStyle/>
                    <a:p>
                      <a:pPr algn="ctr"/>
                      <a:endParaRPr lang="en-US" dirty="0">
                        <a:latin typeface="Gill Sans Light"/>
                        <a:cs typeface="Gill Sans Light"/>
                      </a:endParaRPr>
                    </a:p>
                  </a:txBody>
                  <a:tcPr>
                    <a:solidFill>
                      <a:schemeClr val="bg1">
                        <a:lumMod val="75000"/>
                      </a:schemeClr>
                    </a:solidFill>
                  </a:tcPr>
                </a:tc>
                <a:tc>
                  <a:txBody>
                    <a:bodyPr/>
                    <a:lstStyle/>
                    <a:p>
                      <a:pPr algn="ctr"/>
                      <a:r>
                        <a:rPr lang="en-US" dirty="0" smtClean="0">
                          <a:latin typeface="Gill Sans Light"/>
                          <a:cs typeface="Gill Sans Light"/>
                        </a:rPr>
                        <a:t>A1, A3</a:t>
                      </a:r>
                      <a:endParaRPr lang="en-US" dirty="0">
                        <a:latin typeface="Gill Sans Light"/>
                        <a:cs typeface="Gill Sans Light"/>
                      </a:endParaRPr>
                    </a:p>
                  </a:txBody>
                  <a:tcPr/>
                </a:tc>
                <a:tc>
                  <a:txBody>
                    <a:bodyPr/>
                    <a:lstStyle/>
                    <a:p>
                      <a:pPr algn="ctr"/>
                      <a:r>
                        <a:rPr lang="en-US" dirty="0" smtClean="0">
                          <a:latin typeface="Gill Sans Light"/>
                          <a:cs typeface="Gill Sans Light"/>
                        </a:rPr>
                        <a:t>A2, A4</a:t>
                      </a:r>
                      <a:endParaRPr lang="en-US" dirty="0">
                        <a:latin typeface="Gill Sans Light"/>
                        <a:cs typeface="Gill Sans Light"/>
                      </a:endParaRPr>
                    </a:p>
                  </a:txBody>
                  <a:tcPr/>
                </a:tc>
              </a:tr>
            </a:tbl>
          </a:graphicData>
        </a:graphic>
      </p:graphicFrame>
      <p:sp>
        <p:nvSpPr>
          <p:cNvPr id="88" name="TextBox 87"/>
          <p:cNvSpPr txBox="1"/>
          <p:nvPr/>
        </p:nvSpPr>
        <p:spPr>
          <a:xfrm>
            <a:off x="2882638" y="5431696"/>
            <a:ext cx="764227" cy="369332"/>
          </a:xfrm>
          <a:prstGeom prst="rect">
            <a:avLst/>
          </a:prstGeom>
          <a:noFill/>
        </p:spPr>
        <p:txBody>
          <a:bodyPr wrap="none" rtlCol="0">
            <a:spAutoFit/>
          </a:bodyPr>
          <a:lstStyle/>
          <a:p>
            <a:pPr algn="ctr"/>
            <a:r>
              <a:rPr lang="en-US" dirty="0" smtClean="0">
                <a:latin typeface="Gill Sans Light"/>
                <a:cs typeface="Gill Sans Light"/>
              </a:rPr>
              <a:t>Pass 1</a:t>
            </a:r>
            <a:endParaRPr lang="en-US" dirty="0">
              <a:latin typeface="Gill Sans Light"/>
              <a:cs typeface="Gill Sans Light"/>
            </a:endParaRPr>
          </a:p>
        </p:txBody>
      </p:sp>
      <p:sp>
        <p:nvSpPr>
          <p:cNvPr id="89" name="TextBox 88"/>
          <p:cNvSpPr txBox="1"/>
          <p:nvPr/>
        </p:nvSpPr>
        <p:spPr>
          <a:xfrm>
            <a:off x="2882638" y="6053996"/>
            <a:ext cx="764227" cy="369332"/>
          </a:xfrm>
          <a:prstGeom prst="rect">
            <a:avLst/>
          </a:prstGeom>
          <a:noFill/>
        </p:spPr>
        <p:txBody>
          <a:bodyPr wrap="none" rtlCol="0">
            <a:spAutoFit/>
          </a:bodyPr>
          <a:lstStyle/>
          <a:p>
            <a:pPr algn="ctr"/>
            <a:r>
              <a:rPr lang="en-US" dirty="0" smtClean="0">
                <a:latin typeface="Gill Sans Light"/>
                <a:cs typeface="Gill Sans Light"/>
              </a:rPr>
              <a:t>Pass 2</a:t>
            </a:r>
            <a:endParaRPr lang="en-US" dirty="0">
              <a:latin typeface="Gill Sans Light"/>
              <a:cs typeface="Gill Sans Light"/>
            </a:endParaRPr>
          </a:p>
        </p:txBody>
      </p:sp>
      <p:sp>
        <p:nvSpPr>
          <p:cNvPr id="90" name="Title 1"/>
          <p:cNvSpPr txBox="1">
            <a:spLocks/>
          </p:cNvSpPr>
          <p:nvPr/>
        </p:nvSpPr>
        <p:spPr>
          <a:xfrm>
            <a:off x="0" y="124042"/>
            <a:ext cx="9144000" cy="583134"/>
          </a:xfrm>
          <a:prstGeom prst="rect">
            <a:avLst/>
          </a:prstGeom>
          <a:solidFill>
            <a:schemeClr val="accent5">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solidFill>
                  <a:srgbClr val="000000"/>
                </a:solidFill>
                <a:latin typeface="Gill Sans Light"/>
                <a:cs typeface="Gill Sans Light"/>
              </a:rPr>
              <a:t>Coded Shuffling</a:t>
            </a:r>
            <a:endParaRPr lang="en-US" sz="2800" dirty="0">
              <a:solidFill>
                <a:srgbClr val="0000FF"/>
              </a:solidFill>
              <a:latin typeface="Gill Sans Light"/>
              <a:cs typeface="Gill Sans Light"/>
            </a:endParaRPr>
          </a:p>
        </p:txBody>
      </p:sp>
    </p:spTree>
    <p:extLst>
      <p:ext uri="{BB962C8B-B14F-4D97-AF65-F5344CB8AC3E}">
        <p14:creationId xmlns:p14="http://schemas.microsoft.com/office/powerpoint/2010/main" val="19767226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 0 C 0.00208 0.01944 0.0033 0.03519 0.00417 0.05556 C 0.00365 0.08079 0.01597 0.11343 0.00278 0.13148 C -0.01024 0.14907 -0.0342 0.13264 -0.05278 0.13333 C -0.06389 0.1338 -0.075 0.13449 -0.08611 0.13519 C -0.08767 0.14352 -0.08924 0.15069 -0.09028 0.15926 C -0.08924 0.17639 -0.08681 0.19097 -0.08472 0.20741 C -0.08368 0.21597 -0.08403 0.225 -0.08194 0.23333 C -0.08021 0.24051 -0.07778 0.24977 -0.07778 0.25741 " pathEditMode="relative" ptsTypes="ffffffffA">
                                      <p:cBhvr>
                                        <p:cTn id="6" dur="2000" fill="hold"/>
                                        <p:tgtEl>
                                          <p:spTgt spid="61"/>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2"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0" presetClass="path" presetSubtype="0" accel="50000" decel="50000" fill="hold" grpId="0" nodeType="withEffect">
                                  <p:stCondLst>
                                    <p:cond delay="0"/>
                                  </p:stCondLst>
                                  <p:childTnLst>
                                    <p:animMotion origin="layout" path="M -2.77778E-6 2.59259E-6 C 0.00104 0.03819 0.00174 0.07662 0.00417 0.11481 C 0.00452 0.12037 0.00226 0.12801 0.00556 0.13148 C 0.00955 0.13588 0.0158 0.13264 0.02083 0.13333 C 0.03802 0.13611 0.05486 0.13912 0.07222 0.14074 C 0.07535 0.15324 0.07222 0.13796 0.07222 0.15926 C 0.07222 0.17477 0.07309 0.19004 0.07361 0.20555 C 0.07344 0.21157 0.07969 0.25741 0.0625 0.25741 " pathEditMode="relative" ptsTypes="fffffffA">
                                      <p:cBhvr>
                                        <p:cTn id="12" dur="2000" fill="hold"/>
                                        <p:tgtEl>
                                          <p:spTgt spid="63"/>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5"/>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61"/>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3"/>
                                        </p:tgtEl>
                                        <p:attrNameLst>
                                          <p:attrName>style.visibility</p:attrName>
                                        </p:attrNameLst>
                                      </p:cBhvr>
                                      <p:to>
                                        <p:strVal val="hidden"/>
                                      </p:to>
                                    </p:set>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61" grpId="0" animBg="1"/>
      <p:bldP spid="61" grpId="1" animBg="1"/>
      <p:bldP spid="63" grpId="0" animBg="1"/>
      <p:bldP spid="63" grpId="1" animBg="1"/>
      <p:bldP spid="63" grpId="2"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337941" y="1027088"/>
            <a:ext cx="8730289" cy="5057392"/>
          </a:xfrm>
          <a:prstGeom prst="roundRect">
            <a:avLst>
              <a:gd name="adj" fmla="val 0"/>
            </a:avLst>
          </a:prstGeom>
          <a:solidFill>
            <a:srgbClr val="202680">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smtClean="0">
                <a:solidFill>
                  <a:srgbClr val="FB3D6C"/>
                </a:solidFill>
                <a:latin typeface="Gill Sans Light"/>
                <a:cs typeface="Gill Sans Light"/>
              </a:rPr>
              <a:t>Theorem:</a:t>
            </a:r>
          </a:p>
          <a:p>
            <a:endParaRPr lang="en-US" sz="2400" b="1" u="sng" dirty="0" smtClean="0">
              <a:solidFill>
                <a:srgbClr val="FB3D6C"/>
              </a:solidFill>
              <a:latin typeface="Gill Sans Light"/>
              <a:cs typeface="Gill Sans Light"/>
            </a:endParaRPr>
          </a:p>
          <a:p>
            <a:pPr marL="342900" indent="-342900">
              <a:buFontTx/>
              <a:buChar char="-"/>
            </a:pPr>
            <a:r>
              <a:rPr lang="en-US" sz="2100" dirty="0" smtClean="0">
                <a:solidFill>
                  <a:schemeClr val="tx1"/>
                </a:solidFill>
                <a:latin typeface="Gill Sans Light"/>
                <a:cs typeface="Gill Sans Light"/>
              </a:rPr>
              <a:t> n  = # data points</a:t>
            </a:r>
          </a:p>
          <a:p>
            <a:pPr marL="342900" indent="-342900">
              <a:buFontTx/>
              <a:buChar char="-"/>
            </a:pPr>
            <a:r>
              <a:rPr lang="en-US" sz="2100" dirty="0" smtClean="0">
                <a:solidFill>
                  <a:schemeClr val="tx1"/>
                </a:solidFill>
                <a:latin typeface="Gill Sans Light"/>
                <a:cs typeface="Gill Sans Light"/>
              </a:rPr>
              <a:t> P  = # workers</a:t>
            </a:r>
          </a:p>
          <a:p>
            <a:pPr marL="342900" indent="-342900">
              <a:buFontTx/>
              <a:buChar char="-"/>
            </a:pPr>
            <a:r>
              <a:rPr lang="el-GR" sz="2100" dirty="0" smtClean="0">
                <a:solidFill>
                  <a:schemeClr val="tx1"/>
                </a:solidFill>
                <a:latin typeface="Gill Sans Light"/>
                <a:cs typeface="Gill Sans Light"/>
              </a:rPr>
              <a:t>β</a:t>
            </a:r>
            <a:r>
              <a:rPr lang="en-US" sz="2100" dirty="0" smtClean="0">
                <a:solidFill>
                  <a:schemeClr val="tx1"/>
                </a:solidFill>
                <a:latin typeface="Gill Sans Light"/>
                <a:cs typeface="Gill Sans Light"/>
              </a:rPr>
              <a:t> = excess memory per worker ( = how much a worker can store / (n/P) )</a:t>
            </a:r>
          </a:p>
          <a:p>
            <a:pPr marL="342900" indent="-342900">
              <a:buFontTx/>
              <a:buChar char="-"/>
            </a:pPr>
            <a:endParaRPr lang="en-US" sz="2100" dirty="0">
              <a:solidFill>
                <a:schemeClr val="tx1"/>
              </a:solidFill>
              <a:latin typeface="Gill Sans Light"/>
              <a:cs typeface="Gill Sans Light"/>
            </a:endParaRPr>
          </a:p>
          <a:p>
            <a:pPr marL="342900" indent="-342900">
              <a:buFontTx/>
              <a:buChar char="-"/>
            </a:pPr>
            <a:r>
              <a:rPr lang="en-US" sz="2100" u="sng" dirty="0" smtClean="0">
                <a:solidFill>
                  <a:schemeClr val="tx1"/>
                </a:solidFill>
                <a:latin typeface="Gill Sans Light"/>
                <a:cs typeface="Gill Sans Light"/>
              </a:rPr>
              <a:t>Learning setup: </a:t>
            </a:r>
            <a:r>
              <a:rPr lang="en-US" sz="2100" dirty="0" smtClean="0">
                <a:solidFill>
                  <a:schemeClr val="tx1"/>
                </a:solidFill>
                <a:latin typeface="Gill Sans Light"/>
                <a:cs typeface="Gill Sans Light"/>
              </a:rPr>
              <a:t>each pass, the master randomly permutes data</a:t>
            </a:r>
          </a:p>
          <a:p>
            <a:pPr marL="342900" indent="-342900">
              <a:buFontTx/>
              <a:buChar char="-"/>
            </a:pPr>
            <a:endParaRPr lang="en-US" sz="2100" dirty="0" smtClean="0">
              <a:solidFill>
                <a:schemeClr val="tx1"/>
              </a:solidFill>
              <a:latin typeface="Gill Sans Light"/>
              <a:cs typeface="Gill Sans Light"/>
            </a:endParaRPr>
          </a:p>
          <a:p>
            <a:pPr marL="342900" indent="-342900">
              <a:buFontTx/>
              <a:buChar char="-"/>
            </a:pPr>
            <a:r>
              <a:rPr lang="en-US" sz="2100" dirty="0" smtClean="0">
                <a:solidFill>
                  <a:schemeClr val="tx1"/>
                </a:solidFill>
                <a:latin typeface="Gill Sans Light"/>
                <a:cs typeface="Gill Sans Light"/>
              </a:rPr>
              <a:t>Then, communication costs (in expectation):</a:t>
            </a:r>
          </a:p>
          <a:p>
            <a:pPr marL="342900" indent="-342900">
              <a:buFontTx/>
              <a:buChar char="-"/>
            </a:pPr>
            <a:endParaRPr lang="en-US" sz="2100" dirty="0">
              <a:solidFill>
                <a:schemeClr val="tx1"/>
              </a:solidFill>
              <a:latin typeface="Gill Sans Light"/>
              <a:cs typeface="Gill Sans Light"/>
            </a:endParaRPr>
          </a:p>
          <a:p>
            <a:pPr marL="342900" indent="-342900">
              <a:buFontTx/>
              <a:buChar char="-"/>
            </a:pPr>
            <a:endParaRPr lang="en-US" sz="2100" dirty="0" smtClean="0">
              <a:solidFill>
                <a:schemeClr val="tx1"/>
              </a:solidFill>
              <a:latin typeface="Gill Sans Light"/>
              <a:cs typeface="Gill Sans Light"/>
            </a:endParaRPr>
          </a:p>
          <a:p>
            <a:pPr marL="342900" indent="-342900">
              <a:buFontTx/>
              <a:buChar char="-"/>
            </a:pPr>
            <a:endParaRPr lang="en-US" sz="2100" dirty="0">
              <a:solidFill>
                <a:schemeClr val="tx1"/>
              </a:solidFill>
              <a:latin typeface="Gill Sans Light"/>
              <a:cs typeface="Gill Sans Light"/>
            </a:endParaRPr>
          </a:p>
          <a:p>
            <a:pPr marL="342900" indent="-342900">
              <a:buFontTx/>
              <a:buChar char="-"/>
            </a:pPr>
            <a:endParaRPr lang="en-US" sz="2100" dirty="0" smtClean="0">
              <a:solidFill>
                <a:schemeClr val="tx1"/>
              </a:solidFill>
              <a:latin typeface="Gill Sans Light"/>
              <a:cs typeface="Gill Sans Light"/>
            </a:endParaRPr>
          </a:p>
          <a:p>
            <a:pPr marL="342900" indent="-342900">
              <a:buFontTx/>
              <a:buChar char="-"/>
            </a:pPr>
            <a:endParaRPr lang="en-US" sz="2100" dirty="0">
              <a:solidFill>
                <a:schemeClr val="tx1"/>
              </a:solidFill>
              <a:latin typeface="Gill Sans Light"/>
              <a:cs typeface="Gill Sans Light"/>
            </a:endParaRPr>
          </a:p>
          <a:p>
            <a:pPr marL="342900" indent="-342900">
              <a:buFontTx/>
              <a:buChar char="-"/>
            </a:pPr>
            <a:endParaRPr lang="en-US" sz="2100" dirty="0">
              <a:solidFill>
                <a:schemeClr val="tx1"/>
              </a:solidFill>
              <a:latin typeface="Gill Sans Light"/>
              <a:cs typeface="Gill Sans Light"/>
            </a:endParaRPr>
          </a:p>
        </p:txBody>
      </p:sp>
      <p:pic>
        <p:nvPicPr>
          <p:cNvPr id="7" name="Picture 6"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8406" y="4410729"/>
            <a:ext cx="5646651" cy="1419377"/>
          </a:xfrm>
          <a:prstGeom prst="rect">
            <a:avLst/>
          </a:prstGeom>
        </p:spPr>
      </p:pic>
    </p:spTree>
    <p:extLst>
      <p:ext uri="{BB962C8B-B14F-4D97-AF65-F5344CB8AC3E}">
        <p14:creationId xmlns:p14="http://schemas.microsoft.com/office/powerpoint/2010/main" val="13006814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ppt_x</p:attrName>
                                        </p:attrNameLst>
                                      </p:cBhvr>
                                      <p:tavLst>
                                        <p:tav tm="0">
                                          <p:val>
                                            <p:strVal val="#ppt_x+#ppt_w*1.125000"/>
                                          </p:val>
                                        </p:tav>
                                        <p:tav tm="100000">
                                          <p:val>
                                            <p:strVal val="#ppt_x"/>
                                          </p:val>
                                        </p:tav>
                                      </p:tavLst>
                                    </p:anim>
                                    <p:animEffect transition="in" filter="wipe(left)">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files.slack.com/files-pri/T0A1385FX-F0VAN3WDB/codedshuffling5.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Gill Sans Light"/>
              <a:cs typeface="Gill Sans Light"/>
            </a:endParaRPr>
          </a:p>
        </p:txBody>
      </p:sp>
      <p:sp>
        <p:nvSpPr>
          <p:cNvPr id="5" name="AutoShape 4" descr="https://files.slack.com/files-pri/T0A1385FX-F0VAN3WDB/codedshuffling5.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Gill Sans Light"/>
              <a:cs typeface="Gill Sans Light"/>
            </a:endParaRPr>
          </a:p>
        </p:txBody>
      </p:sp>
      <p:sp>
        <p:nvSpPr>
          <p:cNvPr id="17" name="Rectangle 16"/>
          <p:cNvSpPr/>
          <p:nvPr/>
        </p:nvSpPr>
        <p:spPr>
          <a:xfrm>
            <a:off x="1331640" y="6013423"/>
            <a:ext cx="6984776" cy="559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Light"/>
              <a:cs typeface="Gill Sans Light"/>
            </a:endParaRPr>
          </a:p>
        </p:txBody>
      </p:sp>
      <p:sp>
        <p:nvSpPr>
          <p:cNvPr id="6" name="TextBox 5"/>
          <p:cNvSpPr txBox="1"/>
          <p:nvPr/>
        </p:nvSpPr>
        <p:spPr>
          <a:xfrm>
            <a:off x="1436110" y="5992320"/>
            <a:ext cx="301686" cy="369332"/>
          </a:xfrm>
          <a:prstGeom prst="rect">
            <a:avLst/>
          </a:prstGeom>
          <a:noFill/>
        </p:spPr>
        <p:txBody>
          <a:bodyPr wrap="none" rtlCol="0">
            <a:spAutoFit/>
          </a:bodyPr>
          <a:lstStyle/>
          <a:p>
            <a:r>
              <a:rPr lang="en-US" dirty="0" smtClean="0">
                <a:latin typeface="Gill Sans Light"/>
                <a:cs typeface="Gill Sans Light"/>
              </a:rPr>
              <a:t>2</a:t>
            </a:r>
            <a:endParaRPr lang="en-US" dirty="0">
              <a:latin typeface="Gill Sans Light"/>
              <a:cs typeface="Gill Sans Light"/>
            </a:endParaRPr>
          </a:p>
        </p:txBody>
      </p:sp>
      <p:sp>
        <p:nvSpPr>
          <p:cNvPr id="8" name="TextBox 7"/>
          <p:cNvSpPr txBox="1"/>
          <p:nvPr/>
        </p:nvSpPr>
        <p:spPr>
          <a:xfrm>
            <a:off x="2051720" y="5992320"/>
            <a:ext cx="301686" cy="369332"/>
          </a:xfrm>
          <a:prstGeom prst="rect">
            <a:avLst/>
          </a:prstGeom>
          <a:noFill/>
        </p:spPr>
        <p:txBody>
          <a:bodyPr wrap="none" rtlCol="0">
            <a:spAutoFit/>
          </a:bodyPr>
          <a:lstStyle/>
          <a:p>
            <a:r>
              <a:rPr lang="en-US" dirty="0" smtClean="0">
                <a:latin typeface="Gill Sans Light"/>
                <a:cs typeface="Gill Sans Light"/>
              </a:rPr>
              <a:t>4</a:t>
            </a:r>
            <a:endParaRPr lang="en-US" dirty="0">
              <a:latin typeface="Gill Sans Light"/>
              <a:cs typeface="Gill Sans Light"/>
            </a:endParaRPr>
          </a:p>
        </p:txBody>
      </p:sp>
      <p:sp>
        <p:nvSpPr>
          <p:cNvPr id="9" name="TextBox 8"/>
          <p:cNvSpPr txBox="1"/>
          <p:nvPr/>
        </p:nvSpPr>
        <p:spPr>
          <a:xfrm>
            <a:off x="2771800" y="5992320"/>
            <a:ext cx="301686" cy="369332"/>
          </a:xfrm>
          <a:prstGeom prst="rect">
            <a:avLst/>
          </a:prstGeom>
          <a:noFill/>
        </p:spPr>
        <p:txBody>
          <a:bodyPr wrap="none" rtlCol="0">
            <a:spAutoFit/>
          </a:bodyPr>
          <a:lstStyle/>
          <a:p>
            <a:r>
              <a:rPr lang="en-US" dirty="0" smtClean="0">
                <a:latin typeface="Gill Sans Light"/>
                <a:cs typeface="Gill Sans Light"/>
              </a:rPr>
              <a:t>6</a:t>
            </a:r>
            <a:endParaRPr lang="en-US" dirty="0">
              <a:latin typeface="Gill Sans Light"/>
              <a:cs typeface="Gill Sans Light"/>
            </a:endParaRPr>
          </a:p>
        </p:txBody>
      </p:sp>
      <p:sp>
        <p:nvSpPr>
          <p:cNvPr id="10" name="TextBox 9"/>
          <p:cNvSpPr txBox="1"/>
          <p:nvPr/>
        </p:nvSpPr>
        <p:spPr>
          <a:xfrm>
            <a:off x="3491880" y="5992320"/>
            <a:ext cx="301686" cy="369332"/>
          </a:xfrm>
          <a:prstGeom prst="rect">
            <a:avLst/>
          </a:prstGeom>
          <a:noFill/>
        </p:spPr>
        <p:txBody>
          <a:bodyPr wrap="none" rtlCol="0">
            <a:spAutoFit/>
          </a:bodyPr>
          <a:lstStyle/>
          <a:p>
            <a:r>
              <a:rPr lang="en-US" dirty="0" smtClean="0">
                <a:latin typeface="Gill Sans Light"/>
                <a:cs typeface="Gill Sans Light"/>
              </a:rPr>
              <a:t>8</a:t>
            </a:r>
            <a:endParaRPr lang="en-US" dirty="0">
              <a:latin typeface="Gill Sans Light"/>
              <a:cs typeface="Gill Sans Light"/>
            </a:endParaRPr>
          </a:p>
        </p:txBody>
      </p:sp>
      <p:sp>
        <p:nvSpPr>
          <p:cNvPr id="11" name="TextBox 10"/>
          <p:cNvSpPr txBox="1"/>
          <p:nvPr/>
        </p:nvSpPr>
        <p:spPr>
          <a:xfrm>
            <a:off x="4270314" y="5992320"/>
            <a:ext cx="418704" cy="369332"/>
          </a:xfrm>
          <a:prstGeom prst="rect">
            <a:avLst/>
          </a:prstGeom>
          <a:noFill/>
        </p:spPr>
        <p:txBody>
          <a:bodyPr wrap="none" rtlCol="0">
            <a:spAutoFit/>
          </a:bodyPr>
          <a:lstStyle/>
          <a:p>
            <a:r>
              <a:rPr lang="en-US" dirty="0" smtClean="0">
                <a:latin typeface="Gill Sans Light"/>
                <a:cs typeface="Gill Sans Light"/>
              </a:rPr>
              <a:t>10</a:t>
            </a:r>
            <a:endParaRPr lang="en-US" dirty="0">
              <a:latin typeface="Gill Sans Light"/>
              <a:cs typeface="Gill Sans Light"/>
            </a:endParaRPr>
          </a:p>
        </p:txBody>
      </p:sp>
      <p:sp>
        <p:nvSpPr>
          <p:cNvPr id="12" name="TextBox 11"/>
          <p:cNvSpPr txBox="1"/>
          <p:nvPr/>
        </p:nvSpPr>
        <p:spPr>
          <a:xfrm>
            <a:off x="4932040" y="5992320"/>
            <a:ext cx="418704" cy="369332"/>
          </a:xfrm>
          <a:prstGeom prst="rect">
            <a:avLst/>
          </a:prstGeom>
          <a:noFill/>
        </p:spPr>
        <p:txBody>
          <a:bodyPr wrap="none" rtlCol="0">
            <a:spAutoFit/>
          </a:bodyPr>
          <a:lstStyle/>
          <a:p>
            <a:r>
              <a:rPr lang="en-US" dirty="0" smtClean="0">
                <a:latin typeface="Gill Sans Light"/>
                <a:cs typeface="Gill Sans Light"/>
              </a:rPr>
              <a:t>12</a:t>
            </a:r>
            <a:endParaRPr lang="en-US" dirty="0">
              <a:latin typeface="Gill Sans Light"/>
              <a:cs typeface="Gill Sans Light"/>
            </a:endParaRPr>
          </a:p>
        </p:txBody>
      </p:sp>
      <p:sp>
        <p:nvSpPr>
          <p:cNvPr id="13" name="TextBox 12"/>
          <p:cNvSpPr txBox="1"/>
          <p:nvPr/>
        </p:nvSpPr>
        <p:spPr>
          <a:xfrm>
            <a:off x="5652120" y="5992320"/>
            <a:ext cx="418704" cy="369332"/>
          </a:xfrm>
          <a:prstGeom prst="rect">
            <a:avLst/>
          </a:prstGeom>
          <a:noFill/>
        </p:spPr>
        <p:txBody>
          <a:bodyPr wrap="none" rtlCol="0">
            <a:spAutoFit/>
          </a:bodyPr>
          <a:lstStyle/>
          <a:p>
            <a:r>
              <a:rPr lang="en-US" dirty="0" smtClean="0">
                <a:latin typeface="Gill Sans Light"/>
                <a:cs typeface="Gill Sans Light"/>
              </a:rPr>
              <a:t>14</a:t>
            </a:r>
            <a:endParaRPr lang="en-US" dirty="0">
              <a:latin typeface="Gill Sans Light"/>
              <a:cs typeface="Gill Sans Light"/>
            </a:endParaRPr>
          </a:p>
        </p:txBody>
      </p:sp>
      <p:sp>
        <p:nvSpPr>
          <p:cNvPr id="14" name="TextBox 13"/>
          <p:cNvSpPr txBox="1"/>
          <p:nvPr/>
        </p:nvSpPr>
        <p:spPr>
          <a:xfrm>
            <a:off x="6300192" y="5992320"/>
            <a:ext cx="418704" cy="369332"/>
          </a:xfrm>
          <a:prstGeom prst="rect">
            <a:avLst/>
          </a:prstGeom>
          <a:noFill/>
        </p:spPr>
        <p:txBody>
          <a:bodyPr wrap="none" rtlCol="0">
            <a:spAutoFit/>
          </a:bodyPr>
          <a:lstStyle/>
          <a:p>
            <a:r>
              <a:rPr lang="en-US" dirty="0" smtClean="0">
                <a:latin typeface="Gill Sans Light"/>
                <a:cs typeface="Gill Sans Light"/>
              </a:rPr>
              <a:t>16</a:t>
            </a:r>
            <a:endParaRPr lang="en-US" dirty="0">
              <a:latin typeface="Gill Sans Light"/>
              <a:cs typeface="Gill Sans Light"/>
            </a:endParaRPr>
          </a:p>
        </p:txBody>
      </p:sp>
      <p:sp>
        <p:nvSpPr>
          <p:cNvPr id="15" name="TextBox 14"/>
          <p:cNvSpPr txBox="1"/>
          <p:nvPr/>
        </p:nvSpPr>
        <p:spPr>
          <a:xfrm>
            <a:off x="7044262" y="5992320"/>
            <a:ext cx="418704" cy="369332"/>
          </a:xfrm>
          <a:prstGeom prst="rect">
            <a:avLst/>
          </a:prstGeom>
          <a:noFill/>
        </p:spPr>
        <p:txBody>
          <a:bodyPr wrap="none" rtlCol="0">
            <a:spAutoFit/>
          </a:bodyPr>
          <a:lstStyle/>
          <a:p>
            <a:r>
              <a:rPr lang="en-US" dirty="0" smtClean="0">
                <a:latin typeface="Gill Sans Light"/>
                <a:cs typeface="Gill Sans Light"/>
              </a:rPr>
              <a:t>18</a:t>
            </a:r>
            <a:endParaRPr lang="en-US" dirty="0">
              <a:latin typeface="Gill Sans Light"/>
              <a:cs typeface="Gill Sans Light"/>
            </a:endParaRPr>
          </a:p>
        </p:txBody>
      </p:sp>
      <p:sp>
        <p:nvSpPr>
          <p:cNvPr id="16" name="TextBox 15"/>
          <p:cNvSpPr txBox="1"/>
          <p:nvPr/>
        </p:nvSpPr>
        <p:spPr>
          <a:xfrm>
            <a:off x="7740352" y="5992320"/>
            <a:ext cx="418704" cy="369332"/>
          </a:xfrm>
          <a:prstGeom prst="rect">
            <a:avLst/>
          </a:prstGeom>
          <a:noFill/>
        </p:spPr>
        <p:txBody>
          <a:bodyPr wrap="none" rtlCol="0">
            <a:spAutoFit/>
          </a:bodyPr>
          <a:lstStyle/>
          <a:p>
            <a:r>
              <a:rPr lang="en-US" dirty="0" smtClean="0">
                <a:latin typeface="Gill Sans Light"/>
                <a:cs typeface="Gill Sans Light"/>
              </a:rPr>
              <a:t>20</a:t>
            </a:r>
            <a:endParaRPr lang="en-US" dirty="0">
              <a:latin typeface="Gill Sans Light"/>
              <a:cs typeface="Gill Sans Light"/>
            </a:endParaRPr>
          </a:p>
        </p:txBody>
      </p:sp>
      <p:sp>
        <p:nvSpPr>
          <p:cNvPr id="7" name="TextBox 6"/>
          <p:cNvSpPr txBox="1"/>
          <p:nvPr/>
        </p:nvSpPr>
        <p:spPr>
          <a:xfrm>
            <a:off x="3754729" y="6203932"/>
            <a:ext cx="2088232" cy="369332"/>
          </a:xfrm>
          <a:prstGeom prst="rect">
            <a:avLst/>
          </a:prstGeom>
          <a:noFill/>
        </p:spPr>
        <p:txBody>
          <a:bodyPr wrap="square" rtlCol="0">
            <a:spAutoFit/>
          </a:bodyPr>
          <a:lstStyle/>
          <a:p>
            <a:r>
              <a:rPr lang="en-US" dirty="0" smtClean="0">
                <a:latin typeface="Gill Sans Light"/>
                <a:cs typeface="Gill Sans Light"/>
              </a:rPr>
              <a:t>Memory overhead</a:t>
            </a:r>
            <a:endParaRPr lang="en-US" dirty="0">
              <a:latin typeface="Gill Sans Light"/>
              <a:cs typeface="Gill Sans Light"/>
            </a:endParaRPr>
          </a:p>
        </p:txBody>
      </p:sp>
      <p:sp>
        <p:nvSpPr>
          <p:cNvPr id="62" name="TextBox 61"/>
          <p:cNvSpPr txBox="1"/>
          <p:nvPr/>
        </p:nvSpPr>
        <p:spPr>
          <a:xfrm>
            <a:off x="5864836" y="1456839"/>
            <a:ext cx="1082348" cy="646331"/>
          </a:xfrm>
          <a:prstGeom prst="rect">
            <a:avLst/>
          </a:prstGeom>
          <a:solidFill>
            <a:schemeClr val="bg2">
              <a:lumMod val="60000"/>
              <a:lumOff val="40000"/>
            </a:schemeClr>
          </a:solidFill>
        </p:spPr>
        <p:txBody>
          <a:bodyPr wrap="none" rtlCol="0">
            <a:spAutoFit/>
          </a:bodyPr>
          <a:lstStyle/>
          <a:p>
            <a:r>
              <a:rPr lang="en-US" dirty="0">
                <a:latin typeface="Gill Sans Light"/>
                <a:cs typeface="Gill Sans Light"/>
              </a:rPr>
              <a:t>n</a:t>
            </a:r>
            <a:r>
              <a:rPr lang="en-US" dirty="0" smtClean="0">
                <a:latin typeface="Gill Sans Light"/>
                <a:cs typeface="Gill Sans Light"/>
              </a:rPr>
              <a:t> = 10^7</a:t>
            </a:r>
          </a:p>
          <a:p>
            <a:r>
              <a:rPr lang="en-US" dirty="0">
                <a:latin typeface="Gill Sans Light"/>
                <a:cs typeface="Gill Sans Light"/>
              </a:rPr>
              <a:t>p</a:t>
            </a:r>
            <a:r>
              <a:rPr lang="en-US" dirty="0" smtClean="0">
                <a:latin typeface="Gill Sans Light"/>
                <a:cs typeface="Gill Sans Light"/>
              </a:rPr>
              <a:t> = 20</a:t>
            </a:r>
            <a:endParaRPr lang="en-US" dirty="0">
              <a:latin typeface="Gill Sans Light"/>
              <a:cs typeface="Gill Sans Light"/>
            </a:endParaRPr>
          </a:p>
        </p:txBody>
      </p:sp>
      <p:cxnSp>
        <p:nvCxnSpPr>
          <p:cNvPr id="1024" name="Straight Arrow Connector 1023"/>
          <p:cNvCxnSpPr/>
          <p:nvPr/>
        </p:nvCxnSpPr>
        <p:spPr>
          <a:xfrm>
            <a:off x="1537725" y="6025720"/>
            <a:ext cx="662133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1537725" y="1001747"/>
            <a:ext cx="0" cy="502397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rot="16200000">
            <a:off x="-349511" y="3065741"/>
            <a:ext cx="2520282" cy="369332"/>
          </a:xfrm>
          <a:prstGeom prst="rect">
            <a:avLst/>
          </a:prstGeom>
          <a:noFill/>
        </p:spPr>
        <p:txBody>
          <a:bodyPr wrap="square" rtlCol="0">
            <a:spAutoFit/>
          </a:bodyPr>
          <a:lstStyle/>
          <a:p>
            <a:r>
              <a:rPr lang="en-US" dirty="0" smtClean="0">
                <a:latin typeface="Gill Sans Light"/>
                <a:cs typeface="Gill Sans Light"/>
              </a:rPr>
              <a:t># of transmissions / 10^6</a:t>
            </a:r>
            <a:endParaRPr lang="en-US" dirty="0">
              <a:latin typeface="Gill Sans Light"/>
              <a:cs typeface="Gill Sans Light"/>
            </a:endParaRPr>
          </a:p>
        </p:txBody>
      </p:sp>
      <p:sp>
        <p:nvSpPr>
          <p:cNvPr id="70" name="TextBox 69"/>
          <p:cNvSpPr txBox="1"/>
          <p:nvPr/>
        </p:nvSpPr>
        <p:spPr>
          <a:xfrm>
            <a:off x="1153805" y="5410436"/>
            <a:ext cx="301686" cy="369332"/>
          </a:xfrm>
          <a:prstGeom prst="rect">
            <a:avLst/>
          </a:prstGeom>
          <a:noFill/>
        </p:spPr>
        <p:txBody>
          <a:bodyPr wrap="none" rtlCol="0">
            <a:spAutoFit/>
          </a:bodyPr>
          <a:lstStyle/>
          <a:p>
            <a:r>
              <a:rPr lang="en-US" dirty="0" smtClean="0">
                <a:latin typeface="Gill Sans Light"/>
                <a:cs typeface="Gill Sans Light"/>
              </a:rPr>
              <a:t>1</a:t>
            </a:r>
            <a:endParaRPr lang="en-US" dirty="0">
              <a:latin typeface="Gill Sans Light"/>
              <a:cs typeface="Gill Sans Light"/>
            </a:endParaRPr>
          </a:p>
        </p:txBody>
      </p:sp>
      <p:sp>
        <p:nvSpPr>
          <p:cNvPr id="71" name="TextBox 70"/>
          <p:cNvSpPr txBox="1"/>
          <p:nvPr/>
        </p:nvSpPr>
        <p:spPr>
          <a:xfrm>
            <a:off x="1095296" y="817081"/>
            <a:ext cx="418704" cy="369332"/>
          </a:xfrm>
          <a:prstGeom prst="rect">
            <a:avLst/>
          </a:prstGeom>
          <a:noFill/>
        </p:spPr>
        <p:txBody>
          <a:bodyPr wrap="none" rtlCol="0">
            <a:spAutoFit/>
          </a:bodyPr>
          <a:lstStyle/>
          <a:p>
            <a:r>
              <a:rPr lang="en-US" dirty="0" smtClean="0">
                <a:latin typeface="Gill Sans Light"/>
                <a:cs typeface="Gill Sans Light"/>
              </a:rPr>
              <a:t>10</a:t>
            </a:r>
            <a:endParaRPr lang="en-US" dirty="0">
              <a:latin typeface="Gill Sans Light"/>
              <a:cs typeface="Gill Sans Light"/>
            </a:endParaRPr>
          </a:p>
        </p:txBody>
      </p:sp>
      <p:sp>
        <p:nvSpPr>
          <p:cNvPr id="72" name="TextBox 71"/>
          <p:cNvSpPr txBox="1"/>
          <p:nvPr/>
        </p:nvSpPr>
        <p:spPr>
          <a:xfrm>
            <a:off x="1153805" y="4907382"/>
            <a:ext cx="301686" cy="369332"/>
          </a:xfrm>
          <a:prstGeom prst="rect">
            <a:avLst/>
          </a:prstGeom>
          <a:noFill/>
        </p:spPr>
        <p:txBody>
          <a:bodyPr wrap="none" rtlCol="0">
            <a:spAutoFit/>
          </a:bodyPr>
          <a:lstStyle/>
          <a:p>
            <a:r>
              <a:rPr lang="en-US" dirty="0" smtClean="0">
                <a:latin typeface="Gill Sans Light"/>
                <a:cs typeface="Gill Sans Light"/>
              </a:rPr>
              <a:t>2</a:t>
            </a:r>
            <a:endParaRPr lang="en-US" dirty="0">
              <a:latin typeface="Gill Sans Light"/>
              <a:cs typeface="Gill Sans Light"/>
            </a:endParaRPr>
          </a:p>
        </p:txBody>
      </p:sp>
      <p:sp>
        <p:nvSpPr>
          <p:cNvPr id="73" name="TextBox 72"/>
          <p:cNvSpPr txBox="1"/>
          <p:nvPr/>
        </p:nvSpPr>
        <p:spPr>
          <a:xfrm>
            <a:off x="1153805" y="4413752"/>
            <a:ext cx="301686" cy="369332"/>
          </a:xfrm>
          <a:prstGeom prst="rect">
            <a:avLst/>
          </a:prstGeom>
          <a:noFill/>
        </p:spPr>
        <p:txBody>
          <a:bodyPr wrap="none" rtlCol="0">
            <a:spAutoFit/>
          </a:bodyPr>
          <a:lstStyle/>
          <a:p>
            <a:r>
              <a:rPr lang="en-US" dirty="0" smtClean="0">
                <a:latin typeface="Gill Sans Light"/>
                <a:cs typeface="Gill Sans Light"/>
              </a:rPr>
              <a:t>3</a:t>
            </a:r>
            <a:endParaRPr lang="en-US" dirty="0">
              <a:latin typeface="Gill Sans Light"/>
              <a:cs typeface="Gill Sans Light"/>
            </a:endParaRPr>
          </a:p>
        </p:txBody>
      </p:sp>
      <p:sp>
        <p:nvSpPr>
          <p:cNvPr id="74" name="TextBox 73"/>
          <p:cNvSpPr txBox="1"/>
          <p:nvPr/>
        </p:nvSpPr>
        <p:spPr>
          <a:xfrm>
            <a:off x="1153805" y="3966087"/>
            <a:ext cx="301686" cy="369332"/>
          </a:xfrm>
          <a:prstGeom prst="rect">
            <a:avLst/>
          </a:prstGeom>
          <a:noFill/>
        </p:spPr>
        <p:txBody>
          <a:bodyPr wrap="none" rtlCol="0">
            <a:spAutoFit/>
          </a:bodyPr>
          <a:lstStyle/>
          <a:p>
            <a:r>
              <a:rPr lang="en-US" dirty="0" smtClean="0">
                <a:latin typeface="Gill Sans Light"/>
                <a:cs typeface="Gill Sans Light"/>
              </a:rPr>
              <a:t>4</a:t>
            </a:r>
            <a:endParaRPr lang="en-US" dirty="0">
              <a:latin typeface="Gill Sans Light"/>
              <a:cs typeface="Gill Sans Light"/>
            </a:endParaRPr>
          </a:p>
        </p:txBody>
      </p:sp>
      <p:sp>
        <p:nvSpPr>
          <p:cNvPr id="75" name="TextBox 74"/>
          <p:cNvSpPr txBox="1"/>
          <p:nvPr/>
        </p:nvSpPr>
        <p:spPr>
          <a:xfrm>
            <a:off x="1153805" y="3416272"/>
            <a:ext cx="301686" cy="369332"/>
          </a:xfrm>
          <a:prstGeom prst="rect">
            <a:avLst/>
          </a:prstGeom>
          <a:noFill/>
        </p:spPr>
        <p:txBody>
          <a:bodyPr wrap="none" rtlCol="0">
            <a:spAutoFit/>
          </a:bodyPr>
          <a:lstStyle/>
          <a:p>
            <a:r>
              <a:rPr lang="en-US" dirty="0" smtClean="0">
                <a:latin typeface="Gill Sans Light"/>
                <a:cs typeface="Gill Sans Light"/>
              </a:rPr>
              <a:t>5</a:t>
            </a:r>
            <a:endParaRPr lang="en-US" dirty="0">
              <a:latin typeface="Gill Sans Light"/>
              <a:cs typeface="Gill Sans Light"/>
            </a:endParaRPr>
          </a:p>
        </p:txBody>
      </p:sp>
      <p:sp>
        <p:nvSpPr>
          <p:cNvPr id="76" name="TextBox 75"/>
          <p:cNvSpPr txBox="1"/>
          <p:nvPr/>
        </p:nvSpPr>
        <p:spPr>
          <a:xfrm>
            <a:off x="1153805" y="2885967"/>
            <a:ext cx="301686" cy="369332"/>
          </a:xfrm>
          <a:prstGeom prst="rect">
            <a:avLst/>
          </a:prstGeom>
          <a:noFill/>
        </p:spPr>
        <p:txBody>
          <a:bodyPr wrap="none" rtlCol="0">
            <a:spAutoFit/>
          </a:bodyPr>
          <a:lstStyle/>
          <a:p>
            <a:r>
              <a:rPr lang="en-US" dirty="0" smtClean="0">
                <a:latin typeface="Gill Sans Light"/>
                <a:cs typeface="Gill Sans Light"/>
              </a:rPr>
              <a:t>6</a:t>
            </a:r>
            <a:endParaRPr lang="en-US" dirty="0">
              <a:latin typeface="Gill Sans Light"/>
              <a:cs typeface="Gill Sans Light"/>
            </a:endParaRPr>
          </a:p>
        </p:txBody>
      </p:sp>
      <p:sp>
        <p:nvSpPr>
          <p:cNvPr id="78" name="TextBox 77"/>
          <p:cNvSpPr txBox="1"/>
          <p:nvPr/>
        </p:nvSpPr>
        <p:spPr>
          <a:xfrm>
            <a:off x="1153805" y="2391203"/>
            <a:ext cx="301686" cy="369332"/>
          </a:xfrm>
          <a:prstGeom prst="rect">
            <a:avLst/>
          </a:prstGeom>
          <a:noFill/>
        </p:spPr>
        <p:txBody>
          <a:bodyPr wrap="none" rtlCol="0">
            <a:spAutoFit/>
          </a:bodyPr>
          <a:lstStyle/>
          <a:p>
            <a:r>
              <a:rPr lang="en-US" dirty="0" smtClean="0">
                <a:latin typeface="Gill Sans Light"/>
                <a:cs typeface="Gill Sans Light"/>
              </a:rPr>
              <a:t>7</a:t>
            </a:r>
            <a:endParaRPr lang="en-US" dirty="0">
              <a:latin typeface="Gill Sans Light"/>
              <a:cs typeface="Gill Sans Light"/>
            </a:endParaRPr>
          </a:p>
        </p:txBody>
      </p:sp>
      <p:sp>
        <p:nvSpPr>
          <p:cNvPr id="79" name="TextBox 78"/>
          <p:cNvSpPr txBox="1"/>
          <p:nvPr/>
        </p:nvSpPr>
        <p:spPr>
          <a:xfrm>
            <a:off x="1153805" y="1918504"/>
            <a:ext cx="301686" cy="369332"/>
          </a:xfrm>
          <a:prstGeom prst="rect">
            <a:avLst/>
          </a:prstGeom>
          <a:noFill/>
        </p:spPr>
        <p:txBody>
          <a:bodyPr wrap="none" rtlCol="0">
            <a:spAutoFit/>
          </a:bodyPr>
          <a:lstStyle/>
          <a:p>
            <a:r>
              <a:rPr lang="en-US" dirty="0" smtClean="0">
                <a:latin typeface="Gill Sans Light"/>
                <a:cs typeface="Gill Sans Light"/>
              </a:rPr>
              <a:t>8</a:t>
            </a:r>
            <a:endParaRPr lang="en-US" dirty="0">
              <a:latin typeface="Gill Sans Light"/>
              <a:cs typeface="Gill Sans Light"/>
            </a:endParaRPr>
          </a:p>
        </p:txBody>
      </p:sp>
      <p:sp>
        <p:nvSpPr>
          <p:cNvPr id="80" name="TextBox 79"/>
          <p:cNvSpPr txBox="1"/>
          <p:nvPr/>
        </p:nvSpPr>
        <p:spPr>
          <a:xfrm>
            <a:off x="1153805" y="1332502"/>
            <a:ext cx="301686" cy="369332"/>
          </a:xfrm>
          <a:prstGeom prst="rect">
            <a:avLst/>
          </a:prstGeom>
          <a:noFill/>
        </p:spPr>
        <p:txBody>
          <a:bodyPr wrap="none" rtlCol="0">
            <a:spAutoFit/>
          </a:bodyPr>
          <a:lstStyle/>
          <a:p>
            <a:r>
              <a:rPr lang="en-US" dirty="0" smtClean="0">
                <a:latin typeface="Gill Sans Light"/>
                <a:cs typeface="Gill Sans Light"/>
              </a:rPr>
              <a:t>9</a:t>
            </a:r>
            <a:endParaRPr lang="en-US" dirty="0">
              <a:latin typeface="Gill Sans Light"/>
              <a:cs typeface="Gill Sans Light"/>
            </a:endParaRPr>
          </a:p>
        </p:txBody>
      </p:sp>
      <p:grpSp>
        <p:nvGrpSpPr>
          <p:cNvPr id="1032" name="Group 1031"/>
          <p:cNvGrpSpPr/>
          <p:nvPr/>
        </p:nvGrpSpPr>
        <p:grpSpPr>
          <a:xfrm>
            <a:off x="1537725" y="1320747"/>
            <a:ext cx="6402040" cy="4650471"/>
            <a:chOff x="1537725" y="1320747"/>
            <a:chExt cx="6402040" cy="4650471"/>
          </a:xfrm>
        </p:grpSpPr>
        <p:cxnSp>
          <p:nvCxnSpPr>
            <p:cNvPr id="20" name="Straight Connector 19"/>
            <p:cNvCxnSpPr/>
            <p:nvPr/>
          </p:nvCxnSpPr>
          <p:spPr>
            <a:xfrm>
              <a:off x="1537725" y="1404264"/>
              <a:ext cx="6402040" cy="4566954"/>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27" name="TextBox 1026"/>
            <p:cNvSpPr txBox="1"/>
            <p:nvPr/>
          </p:nvSpPr>
          <p:spPr>
            <a:xfrm>
              <a:off x="2697779" y="1320747"/>
              <a:ext cx="2954341" cy="369332"/>
            </a:xfrm>
            <a:prstGeom prst="rect">
              <a:avLst/>
            </a:prstGeom>
            <a:noFill/>
          </p:spPr>
          <p:txBody>
            <a:bodyPr wrap="square" rtlCol="0">
              <a:spAutoFit/>
            </a:bodyPr>
            <a:lstStyle/>
            <a:p>
              <a:r>
                <a:rPr lang="en-US" dirty="0" err="1" smtClean="0">
                  <a:latin typeface="Gill Sans Light"/>
                  <a:cs typeface="Gill Sans Light"/>
                </a:rPr>
                <a:t>Uncoded</a:t>
              </a:r>
              <a:endParaRPr lang="en-US" dirty="0">
                <a:latin typeface="Gill Sans Light"/>
                <a:cs typeface="Gill Sans Light"/>
              </a:endParaRPr>
            </a:p>
          </p:txBody>
        </p:sp>
        <p:cxnSp>
          <p:nvCxnSpPr>
            <p:cNvPr id="1030" name="Straight Arrow Connector 1029"/>
            <p:cNvCxnSpPr/>
            <p:nvPr/>
          </p:nvCxnSpPr>
          <p:spPr>
            <a:xfrm>
              <a:off x="3131840" y="1690079"/>
              <a:ext cx="72008" cy="79586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33" name="Group 1032"/>
          <p:cNvGrpSpPr/>
          <p:nvPr/>
        </p:nvGrpSpPr>
        <p:grpSpPr>
          <a:xfrm>
            <a:off x="1537725" y="4294523"/>
            <a:ext cx="6402040" cy="1686634"/>
            <a:chOff x="1537725" y="4294523"/>
            <a:chExt cx="6402040" cy="1686634"/>
          </a:xfrm>
        </p:grpSpPr>
        <p:grpSp>
          <p:nvGrpSpPr>
            <p:cNvPr id="46" name="Group 45"/>
            <p:cNvGrpSpPr/>
            <p:nvPr/>
          </p:nvGrpSpPr>
          <p:grpSpPr>
            <a:xfrm>
              <a:off x="1537725" y="4294523"/>
              <a:ext cx="6402040" cy="1686634"/>
              <a:chOff x="1537725" y="4509120"/>
              <a:chExt cx="6402040" cy="1686634"/>
            </a:xfrm>
          </p:grpSpPr>
          <p:cxnSp>
            <p:nvCxnSpPr>
              <p:cNvPr id="30" name="Straight Connector 29"/>
              <p:cNvCxnSpPr/>
              <p:nvPr/>
            </p:nvCxnSpPr>
            <p:spPr>
              <a:xfrm>
                <a:off x="1537725" y="4509120"/>
                <a:ext cx="664838" cy="72008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202563" y="5229200"/>
                <a:ext cx="870923" cy="432048"/>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flipV="1">
                <a:off x="3073486" y="5661248"/>
                <a:ext cx="1498514" cy="288032"/>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4572000" y="5949280"/>
                <a:ext cx="1937545" cy="152400"/>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6509546" y="6101680"/>
                <a:ext cx="1430219" cy="94074"/>
              </a:xfrm>
              <a:prstGeom prst="line">
                <a:avLst/>
              </a:prstGeom>
              <a:ln w="571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84" name="TextBox 83"/>
            <p:cNvSpPr txBox="1"/>
            <p:nvPr/>
          </p:nvSpPr>
          <p:spPr>
            <a:xfrm>
              <a:off x="3346857" y="4335419"/>
              <a:ext cx="2954341" cy="369332"/>
            </a:xfrm>
            <a:prstGeom prst="rect">
              <a:avLst/>
            </a:prstGeom>
            <a:noFill/>
          </p:spPr>
          <p:txBody>
            <a:bodyPr wrap="square" rtlCol="0">
              <a:spAutoFit/>
            </a:bodyPr>
            <a:lstStyle/>
            <a:p>
              <a:r>
                <a:rPr lang="en-US" dirty="0" smtClean="0">
                  <a:latin typeface="Gill Sans Light"/>
                  <a:cs typeface="Gill Sans Light"/>
                </a:rPr>
                <a:t>Theory</a:t>
              </a:r>
              <a:endParaRPr lang="en-US" dirty="0">
                <a:latin typeface="Gill Sans Light"/>
                <a:cs typeface="Gill Sans Light"/>
              </a:endParaRPr>
            </a:p>
          </p:txBody>
        </p:sp>
        <p:cxnSp>
          <p:nvCxnSpPr>
            <p:cNvPr id="85" name="Straight Arrow Connector 84"/>
            <p:cNvCxnSpPr/>
            <p:nvPr/>
          </p:nvCxnSpPr>
          <p:spPr>
            <a:xfrm flipH="1">
              <a:off x="3346857" y="4704751"/>
              <a:ext cx="434061" cy="79586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034" name="Group 1033"/>
          <p:cNvGrpSpPr/>
          <p:nvPr/>
        </p:nvGrpSpPr>
        <p:grpSpPr>
          <a:xfrm>
            <a:off x="1537725" y="3732014"/>
            <a:ext cx="6411979" cy="2260306"/>
            <a:chOff x="1537725" y="3732014"/>
            <a:chExt cx="6411979" cy="2260306"/>
          </a:xfrm>
        </p:grpSpPr>
        <p:cxnSp>
          <p:nvCxnSpPr>
            <p:cNvPr id="48" name="Straight Connector 47"/>
            <p:cNvCxnSpPr/>
            <p:nvPr/>
          </p:nvCxnSpPr>
          <p:spPr>
            <a:xfrm>
              <a:off x="1537725" y="4222515"/>
              <a:ext cx="664838" cy="648072"/>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202563" y="4870587"/>
              <a:ext cx="929277" cy="36004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3105537" y="5230627"/>
              <a:ext cx="1466463" cy="343453"/>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534350" y="5574080"/>
              <a:ext cx="1536474" cy="18002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endCxn id="16" idx="0"/>
            </p:cNvCxnSpPr>
            <p:nvPr/>
          </p:nvCxnSpPr>
          <p:spPr>
            <a:xfrm>
              <a:off x="6070824" y="5754100"/>
              <a:ext cx="1878880" cy="238220"/>
            </a:xfrm>
            <a:prstGeom prst="line">
              <a:avLst/>
            </a:prstGeom>
            <a:ln w="571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2367950" y="3732014"/>
              <a:ext cx="2954341" cy="369332"/>
            </a:xfrm>
            <a:prstGeom prst="rect">
              <a:avLst/>
            </a:prstGeom>
            <a:noFill/>
          </p:spPr>
          <p:txBody>
            <a:bodyPr wrap="square" rtlCol="0">
              <a:spAutoFit/>
            </a:bodyPr>
            <a:lstStyle/>
            <a:p>
              <a:r>
                <a:rPr lang="en-US" dirty="0" smtClean="0">
                  <a:latin typeface="Gill Sans Light"/>
                  <a:cs typeface="Gill Sans Light"/>
                </a:rPr>
                <a:t>Simulation</a:t>
              </a:r>
              <a:endParaRPr lang="en-US" dirty="0">
                <a:latin typeface="Gill Sans Light"/>
                <a:cs typeface="Gill Sans Light"/>
              </a:endParaRPr>
            </a:p>
          </p:txBody>
        </p:sp>
        <p:cxnSp>
          <p:nvCxnSpPr>
            <p:cNvPr id="88" name="Straight Arrow Connector 87"/>
            <p:cNvCxnSpPr/>
            <p:nvPr/>
          </p:nvCxnSpPr>
          <p:spPr>
            <a:xfrm flipH="1">
              <a:off x="2367950" y="4101346"/>
              <a:ext cx="434061" cy="79586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10633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1647" y="613800"/>
            <a:ext cx="8561752" cy="6423094"/>
          </a:xfrm>
          <a:prstGeom prst="rect">
            <a:avLst/>
          </a:prstGeom>
          <a:noFill/>
          <a:ln>
            <a:noFill/>
          </a:ln>
        </p:spPr>
      </p:pic>
      <p:cxnSp>
        <p:nvCxnSpPr>
          <p:cNvPr id="6" name="Straight Connector 5"/>
          <p:cNvCxnSpPr/>
          <p:nvPr/>
        </p:nvCxnSpPr>
        <p:spPr>
          <a:xfrm flipV="1">
            <a:off x="4001428" y="1104235"/>
            <a:ext cx="0" cy="5182265"/>
          </a:xfrm>
          <a:prstGeom prst="line">
            <a:avLst/>
          </a:prstGeom>
          <a:ln w="28575">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868144" y="1104236"/>
            <a:ext cx="0" cy="5182265"/>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009745" y="2500233"/>
            <a:ext cx="1928733" cy="919311"/>
            <a:chOff x="3998786" y="2348879"/>
            <a:chExt cx="1928733" cy="919311"/>
          </a:xfrm>
        </p:grpSpPr>
        <p:sp>
          <p:nvSpPr>
            <p:cNvPr id="5" name="Left-Right Arrow 4"/>
            <p:cNvSpPr/>
            <p:nvPr/>
          </p:nvSpPr>
          <p:spPr>
            <a:xfrm>
              <a:off x="4070059" y="2810544"/>
              <a:ext cx="1725342" cy="457646"/>
            </a:xfrm>
            <a:prstGeom prst="leftRightArrow">
              <a:avLst>
                <a:gd name="adj1" fmla="val 33009"/>
                <a:gd name="adj2" fmla="val 50000"/>
              </a:avLst>
            </a:prstGeom>
            <a:solidFill>
              <a:srgbClr val="FB3D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Light"/>
                <a:cs typeface="Gill Sans Light"/>
              </a:endParaRPr>
            </a:p>
          </p:txBody>
        </p:sp>
        <p:sp>
          <p:nvSpPr>
            <p:cNvPr id="7" name="TextBox 6"/>
            <p:cNvSpPr txBox="1"/>
            <p:nvPr/>
          </p:nvSpPr>
          <p:spPr>
            <a:xfrm>
              <a:off x="3998786" y="2348879"/>
              <a:ext cx="1928733" cy="461665"/>
            </a:xfrm>
            <a:prstGeom prst="rect">
              <a:avLst/>
            </a:prstGeom>
            <a:noFill/>
          </p:spPr>
          <p:txBody>
            <a:bodyPr wrap="none" rtlCol="0">
              <a:spAutoFit/>
            </a:bodyPr>
            <a:lstStyle/>
            <a:p>
              <a:r>
                <a:rPr lang="en-US" sz="2400" dirty="0" smtClean="0">
                  <a:latin typeface="Gill Sans Light"/>
                  <a:cs typeface="Gill Sans Light"/>
                </a:rPr>
                <a:t>35% speed up</a:t>
              </a:r>
              <a:endParaRPr lang="en-US" sz="2400" dirty="0">
                <a:latin typeface="Gill Sans Light"/>
                <a:cs typeface="Gill Sans Light"/>
              </a:endParaRPr>
            </a:p>
          </p:txBody>
        </p:sp>
      </p:grpSp>
      <p:sp>
        <p:nvSpPr>
          <p:cNvPr id="9" name="Rectangle 8"/>
          <p:cNvSpPr/>
          <p:nvPr/>
        </p:nvSpPr>
        <p:spPr>
          <a:xfrm>
            <a:off x="1691680" y="4365104"/>
            <a:ext cx="1512168" cy="18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Light"/>
              <a:cs typeface="Gill Sans Light"/>
            </a:endParaRPr>
          </a:p>
        </p:txBody>
      </p:sp>
      <p:pic>
        <p:nvPicPr>
          <p:cNvPr id="14" name="Picture 1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965" y="2158792"/>
            <a:ext cx="1326631" cy="1625123"/>
          </a:xfrm>
          <a:prstGeom prst="rect">
            <a:avLst/>
          </a:prstGeom>
        </p:spPr>
      </p:pic>
      <p:sp>
        <p:nvSpPr>
          <p:cNvPr id="16" name="Title 1"/>
          <p:cNvSpPr txBox="1">
            <a:spLocks/>
          </p:cNvSpPr>
          <p:nvPr/>
        </p:nvSpPr>
        <p:spPr>
          <a:xfrm>
            <a:off x="0" y="124042"/>
            <a:ext cx="9144000" cy="583134"/>
          </a:xfrm>
          <a:prstGeom prst="rect">
            <a:avLst/>
          </a:prstGeom>
          <a:solidFill>
            <a:schemeClr val="accent5">
              <a:lumMod val="20000"/>
              <a:lumOff val="8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smtClean="0">
                <a:solidFill>
                  <a:srgbClr val="000000"/>
                </a:solidFill>
                <a:latin typeface="Gill Sans Light"/>
                <a:cs typeface="Gill Sans Light"/>
              </a:rPr>
              <a:t>Regression on amazon EC2, 20 workers</a:t>
            </a:r>
            <a:endParaRPr lang="en-US" sz="2800" dirty="0">
              <a:solidFill>
                <a:srgbClr val="0000FF"/>
              </a:solidFill>
              <a:latin typeface="Gill Sans Light"/>
              <a:cs typeface="Gill Sans Light"/>
            </a:endParaRPr>
          </a:p>
        </p:txBody>
      </p:sp>
    </p:spTree>
    <p:extLst>
      <p:ext uri="{BB962C8B-B14F-4D97-AF65-F5344CB8AC3E}">
        <p14:creationId xmlns:p14="http://schemas.microsoft.com/office/powerpoint/2010/main" val="17026995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40"/>
          <p:cNvSpPr>
            <a:spLocks noGrp="1"/>
          </p:cNvSpPr>
          <p:nvPr>
            <p:ph type="ctrTitle"/>
          </p:nvPr>
        </p:nvSpPr>
        <p:spPr>
          <a:xfrm>
            <a:off x="37480" y="-237237"/>
            <a:ext cx="9144000" cy="1470025"/>
          </a:xfrm>
        </p:spPr>
        <p:txBody>
          <a:bodyPr>
            <a:noAutofit/>
          </a:bodyPr>
          <a:lstStyle/>
          <a:p>
            <a:r>
              <a:rPr lang="en-US" sz="5500" dirty="0" smtClean="0">
                <a:solidFill>
                  <a:srgbClr val="000000"/>
                </a:solidFill>
                <a:latin typeface="Gill Sans Light"/>
                <a:cs typeface="Gill Sans Light"/>
              </a:rPr>
              <a:t>Next time</a:t>
            </a:r>
            <a:endParaRPr lang="en-US" sz="2000" dirty="0">
              <a:solidFill>
                <a:srgbClr val="000000"/>
              </a:solidFill>
              <a:latin typeface="Gill Sans Light"/>
              <a:cs typeface="Gill Sans Light"/>
            </a:endParaRPr>
          </a:p>
        </p:txBody>
      </p:sp>
      <p:sp>
        <p:nvSpPr>
          <p:cNvPr id="41" name="TextBox 40"/>
          <p:cNvSpPr txBox="1"/>
          <p:nvPr/>
        </p:nvSpPr>
        <p:spPr>
          <a:xfrm>
            <a:off x="201823" y="940400"/>
            <a:ext cx="8979657" cy="4524315"/>
          </a:xfrm>
          <a:prstGeom prst="rect">
            <a:avLst/>
          </a:prstGeom>
          <a:noFill/>
        </p:spPr>
        <p:txBody>
          <a:bodyPr wrap="square" rtlCol="0">
            <a:spAutoFit/>
          </a:bodyPr>
          <a:lstStyle/>
          <a:p>
            <a:pPr marL="342900" indent="-342900">
              <a:buFont typeface="Arial"/>
              <a:buChar char="•"/>
            </a:pPr>
            <a:endParaRPr lang="en-US" sz="3200" dirty="0" smtClean="0">
              <a:solidFill>
                <a:srgbClr val="000000"/>
              </a:solidFill>
              <a:latin typeface="Gill Sans Light"/>
              <a:cs typeface="Gill Sans Light"/>
            </a:endParaRPr>
          </a:p>
          <a:p>
            <a:pPr marL="342900" indent="-342900">
              <a:buFont typeface="Arial"/>
              <a:buChar char="•"/>
            </a:pPr>
            <a:r>
              <a:rPr lang="en-US" sz="3200" dirty="0" smtClean="0">
                <a:solidFill>
                  <a:srgbClr val="000000"/>
                </a:solidFill>
                <a:latin typeface="Gill Sans Light"/>
                <a:cs typeface="Gill Sans Light"/>
              </a:rPr>
              <a:t>From Training to Inference</a:t>
            </a:r>
            <a:endParaRPr lang="en-US" sz="3200" dirty="0" smtClean="0">
              <a:solidFill>
                <a:srgbClr val="000000"/>
              </a:solidFill>
              <a:latin typeface="Gill Sans Light"/>
              <a:cs typeface="Gill Sans Light"/>
            </a:endParaRPr>
          </a:p>
          <a:p>
            <a:pPr marL="342900" indent="-342900">
              <a:buFont typeface="Arial"/>
              <a:buChar char="•"/>
            </a:pPr>
            <a:endParaRPr lang="en-US" sz="3200" dirty="0">
              <a:solidFill>
                <a:srgbClr val="000000"/>
              </a:solidFill>
              <a:latin typeface="Gill Sans Light"/>
              <a:cs typeface="Gill Sans Light"/>
            </a:endParaRPr>
          </a:p>
          <a:p>
            <a:pPr marL="342900" indent="-342900">
              <a:buFont typeface="Arial"/>
              <a:buChar char="•"/>
            </a:pPr>
            <a:r>
              <a:rPr lang="en-US" sz="3200" dirty="0" smtClean="0">
                <a:solidFill>
                  <a:srgbClr val="000000"/>
                </a:solidFill>
                <a:latin typeface="Gill Sans Light"/>
                <a:cs typeface="Gill Sans Light"/>
              </a:rPr>
              <a:t>Computational Considerations</a:t>
            </a:r>
          </a:p>
          <a:p>
            <a:pPr marL="342900" indent="-342900">
              <a:buFont typeface="Arial"/>
              <a:buChar char="•"/>
            </a:pPr>
            <a:endParaRPr lang="en-US" sz="3200" dirty="0">
              <a:solidFill>
                <a:srgbClr val="000000"/>
              </a:solidFill>
              <a:latin typeface="Gill Sans Light"/>
              <a:cs typeface="Gill Sans Light"/>
            </a:endParaRPr>
          </a:p>
          <a:p>
            <a:pPr marL="342900" indent="-342900">
              <a:buFont typeface="Arial"/>
              <a:buChar char="•"/>
            </a:pPr>
            <a:r>
              <a:rPr lang="en-US" sz="3200" dirty="0" smtClean="0">
                <a:solidFill>
                  <a:srgbClr val="000000"/>
                </a:solidFill>
                <a:latin typeface="Gill Sans Light"/>
                <a:cs typeface="Gill Sans Light"/>
              </a:rPr>
              <a:t>Low-</a:t>
            </a:r>
            <a:r>
              <a:rPr lang="en-US" sz="3200" dirty="0" err="1" smtClean="0">
                <a:solidFill>
                  <a:srgbClr val="000000"/>
                </a:solidFill>
                <a:latin typeface="Gill Sans Light"/>
                <a:cs typeface="Gill Sans Light"/>
              </a:rPr>
              <a:t>precission</a:t>
            </a:r>
            <a:endParaRPr lang="en-US" sz="3200" dirty="0" smtClean="0">
              <a:solidFill>
                <a:srgbClr val="000000"/>
              </a:solidFill>
              <a:latin typeface="Gill Sans Light"/>
              <a:cs typeface="Gill Sans Light"/>
            </a:endParaRPr>
          </a:p>
          <a:p>
            <a:pPr marL="342900" indent="-342900">
              <a:buFont typeface="Arial"/>
              <a:buChar char="•"/>
            </a:pPr>
            <a:endParaRPr lang="en-US" sz="3200" dirty="0">
              <a:solidFill>
                <a:srgbClr val="000000"/>
              </a:solidFill>
              <a:latin typeface="Gill Sans Light"/>
              <a:cs typeface="Gill Sans Light"/>
            </a:endParaRPr>
          </a:p>
          <a:p>
            <a:pPr marL="342900" indent="-342900">
              <a:buFont typeface="Arial"/>
              <a:buChar char="•"/>
            </a:pPr>
            <a:r>
              <a:rPr lang="en-US" sz="3200" dirty="0" smtClean="0">
                <a:solidFill>
                  <a:srgbClr val="000000"/>
                </a:solidFill>
                <a:latin typeface="Gill Sans Light"/>
                <a:cs typeface="Gill Sans Light"/>
              </a:rPr>
              <a:t>Adversarial examples, attacks and defenses</a:t>
            </a:r>
          </a:p>
          <a:p>
            <a:endParaRPr lang="en-US" sz="3200" dirty="0">
              <a:solidFill>
                <a:srgbClr val="000000"/>
              </a:solidFill>
              <a:latin typeface="Gill Sans Light"/>
              <a:cs typeface="Gill Sans Light"/>
            </a:endParaRPr>
          </a:p>
        </p:txBody>
      </p:sp>
    </p:spTree>
    <p:extLst>
      <p:ext uri="{BB962C8B-B14F-4D97-AF65-F5344CB8AC3E}">
        <p14:creationId xmlns:p14="http://schemas.microsoft.com/office/powerpoint/2010/main" val="1811890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27941" t="20809" r="28268" b="22002"/>
          <a:stretch/>
        </p:blipFill>
        <p:spPr>
          <a:xfrm>
            <a:off x="375934" y="866769"/>
            <a:ext cx="3844122" cy="3765133"/>
          </a:xfrm>
          <a:prstGeom prst="rect">
            <a:avLst/>
          </a:prstGeom>
          <a:ln>
            <a:noFill/>
          </a:ln>
          <a:effectLst>
            <a:softEdge rad="112500"/>
          </a:effectLst>
        </p:spPr>
      </p:pic>
      <p:sp>
        <p:nvSpPr>
          <p:cNvPr id="3" name="Left-Right Arrow 2"/>
          <p:cNvSpPr/>
          <p:nvPr/>
        </p:nvSpPr>
        <p:spPr>
          <a:xfrm>
            <a:off x="1198655" y="3794793"/>
            <a:ext cx="338667" cy="203200"/>
          </a:xfrm>
          <a:prstGeom prst="leftRightArrow">
            <a:avLst/>
          </a:prstGeom>
          <a:solidFill>
            <a:srgbClr val="FB3D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Left-Right Arrow 16"/>
          <p:cNvSpPr/>
          <p:nvPr/>
        </p:nvSpPr>
        <p:spPr>
          <a:xfrm>
            <a:off x="2096122" y="3794793"/>
            <a:ext cx="338667" cy="203200"/>
          </a:xfrm>
          <a:prstGeom prst="leftRightArrow">
            <a:avLst/>
          </a:prstGeom>
          <a:solidFill>
            <a:srgbClr val="FB3D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Left-Right Arrow 18"/>
          <p:cNvSpPr/>
          <p:nvPr/>
        </p:nvSpPr>
        <p:spPr>
          <a:xfrm>
            <a:off x="3112122" y="3794793"/>
            <a:ext cx="338667" cy="203200"/>
          </a:xfrm>
          <a:prstGeom prst="leftRightArrow">
            <a:avLst/>
          </a:prstGeom>
          <a:solidFill>
            <a:srgbClr val="FB3D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U-Turn Arrow 3"/>
          <p:cNvSpPr/>
          <p:nvPr/>
        </p:nvSpPr>
        <p:spPr>
          <a:xfrm rot="10800000">
            <a:off x="593885" y="4592894"/>
            <a:ext cx="3275402" cy="520456"/>
          </a:xfrm>
          <a:prstGeom prst="uturnArrow">
            <a:avLst>
              <a:gd name="adj1" fmla="val 14062"/>
              <a:gd name="adj2" fmla="val 25000"/>
              <a:gd name="adj3" fmla="val 25000"/>
              <a:gd name="adj4" fmla="val 43750"/>
              <a:gd name="adj5" fmla="val 75000"/>
            </a:avLst>
          </a:prstGeom>
          <a:solidFill>
            <a:srgbClr val="FB3D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Rounded Rectangle 20"/>
          <p:cNvSpPr/>
          <p:nvPr/>
        </p:nvSpPr>
        <p:spPr>
          <a:xfrm>
            <a:off x="0" y="366292"/>
            <a:ext cx="4439190" cy="714647"/>
          </a:xfrm>
          <a:prstGeom prst="roundRect">
            <a:avLst>
              <a:gd name="adj" fmla="val 9379"/>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Gill Sans Light"/>
                <a:cs typeface="Gill Sans Light"/>
              </a:rPr>
              <a:t>Optimal </a:t>
            </a:r>
            <a:r>
              <a:rPr lang="en-US" sz="2400" dirty="0" smtClean="0">
                <a:solidFill>
                  <a:srgbClr val="FFFFFF"/>
                </a:solidFill>
                <a:latin typeface="Gill Sans Light"/>
                <a:cs typeface="Gill Sans Light"/>
              </a:rPr>
              <a:t>Comm. </a:t>
            </a:r>
            <a:r>
              <a:rPr lang="en-US" sz="2400" dirty="0" smtClean="0">
                <a:solidFill>
                  <a:srgbClr val="FFFFFF"/>
                </a:solidFill>
                <a:latin typeface="Gill Sans Light"/>
                <a:cs typeface="Gill Sans Light"/>
              </a:rPr>
              <a:t>Scheme?</a:t>
            </a:r>
            <a:endParaRPr lang="en-US" sz="2400" i="1" dirty="0">
              <a:solidFill>
                <a:srgbClr val="FFFFFF"/>
              </a:solidFill>
              <a:latin typeface="Gill Sans Light"/>
              <a:cs typeface="Gill Sans Light"/>
            </a:endParaRPr>
          </a:p>
        </p:txBody>
      </p:sp>
      <p:sp>
        <p:nvSpPr>
          <p:cNvPr id="22" name="Rounded Rectangle 21"/>
          <p:cNvSpPr/>
          <p:nvPr/>
        </p:nvSpPr>
        <p:spPr>
          <a:xfrm>
            <a:off x="4742290" y="40579"/>
            <a:ext cx="4439190" cy="714647"/>
          </a:xfrm>
          <a:prstGeom prst="roundRect">
            <a:avLst>
              <a:gd name="adj" fmla="val 9379"/>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Gill Sans Light"/>
                <a:cs typeface="Gill Sans Light"/>
              </a:rPr>
              <a:t>Optimal Compression?</a:t>
            </a:r>
            <a:endParaRPr lang="en-US" sz="2400" i="1" dirty="0">
              <a:solidFill>
                <a:srgbClr val="FFFFFF"/>
              </a:solidFill>
              <a:latin typeface="Gill Sans Light"/>
              <a:cs typeface="Gill Sans Light"/>
            </a:endParaRPr>
          </a:p>
        </p:txBody>
      </p:sp>
      <p:pic>
        <p:nvPicPr>
          <p:cNvPr id="5" name="Picture 4" descr="FIN_mg_7641_cred-1024x577.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5718" y="900081"/>
            <a:ext cx="3940846" cy="2220576"/>
          </a:xfrm>
          <a:prstGeom prst="rect">
            <a:avLst/>
          </a:prstGeom>
        </p:spPr>
      </p:pic>
      <p:sp>
        <p:nvSpPr>
          <p:cNvPr id="24" name="Rounded Rectangle 23"/>
          <p:cNvSpPr/>
          <p:nvPr/>
        </p:nvSpPr>
        <p:spPr>
          <a:xfrm>
            <a:off x="4704810" y="3403102"/>
            <a:ext cx="4439190" cy="714647"/>
          </a:xfrm>
          <a:prstGeom prst="roundRect">
            <a:avLst>
              <a:gd name="adj" fmla="val 9379"/>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Gill Sans Light"/>
                <a:cs typeface="Gill Sans Light"/>
              </a:rPr>
              <a:t>Optimal Straggler Mitigation?</a:t>
            </a:r>
            <a:endParaRPr lang="en-US" sz="2400" i="1" dirty="0">
              <a:solidFill>
                <a:srgbClr val="FFFFFF"/>
              </a:solidFill>
              <a:latin typeface="Gill Sans Light"/>
              <a:cs typeface="Gill Sans Light"/>
            </a:endParaRPr>
          </a:p>
        </p:txBody>
      </p:sp>
      <p:sp>
        <p:nvSpPr>
          <p:cNvPr id="26" name="Rounded Rectangle 25"/>
          <p:cNvSpPr/>
          <p:nvPr/>
        </p:nvSpPr>
        <p:spPr>
          <a:xfrm>
            <a:off x="215194" y="5184086"/>
            <a:ext cx="4439190" cy="714647"/>
          </a:xfrm>
          <a:prstGeom prst="roundRect">
            <a:avLst>
              <a:gd name="adj" fmla="val 9379"/>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smtClean="0">
                <a:solidFill>
                  <a:srgbClr val="FFFFFF"/>
                </a:solidFill>
                <a:latin typeface="Gill Sans Light"/>
                <a:cs typeface="Gill Sans Light"/>
              </a:rPr>
              <a:t>Async</a:t>
            </a:r>
            <a:r>
              <a:rPr lang="en-US" sz="2400" dirty="0" smtClean="0">
                <a:solidFill>
                  <a:srgbClr val="FFFFFF"/>
                </a:solidFill>
                <a:latin typeface="Gill Sans Light"/>
                <a:cs typeface="Gill Sans Light"/>
              </a:rPr>
              <a:t> </a:t>
            </a:r>
            <a:r>
              <a:rPr lang="en-US" sz="2400" dirty="0" err="1" smtClean="0">
                <a:solidFill>
                  <a:srgbClr val="FFFFFF"/>
                </a:solidFill>
                <a:latin typeface="Gill Sans Light"/>
                <a:cs typeface="Gill Sans Light"/>
              </a:rPr>
              <a:t>vs</a:t>
            </a:r>
            <a:r>
              <a:rPr lang="en-US" sz="2400" dirty="0" smtClean="0">
                <a:solidFill>
                  <a:srgbClr val="FFFFFF"/>
                </a:solidFill>
                <a:latin typeface="Gill Sans Light"/>
                <a:cs typeface="Gill Sans Light"/>
              </a:rPr>
              <a:t> Sync</a:t>
            </a:r>
            <a:endParaRPr lang="en-US" sz="2400" i="1" dirty="0">
              <a:solidFill>
                <a:srgbClr val="FFFFFF"/>
              </a:solidFill>
              <a:latin typeface="Gill Sans Light"/>
              <a:cs typeface="Gill Sans Light"/>
            </a:endParaRPr>
          </a:p>
        </p:txBody>
      </p:sp>
      <p:sp>
        <p:nvSpPr>
          <p:cNvPr id="27" name="Rounded Rectangle 26"/>
          <p:cNvSpPr/>
          <p:nvPr/>
        </p:nvSpPr>
        <p:spPr>
          <a:xfrm>
            <a:off x="4704810" y="6143353"/>
            <a:ext cx="4439190" cy="714647"/>
          </a:xfrm>
          <a:prstGeom prst="roundRect">
            <a:avLst>
              <a:gd name="adj" fmla="val 9379"/>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Gill Sans Light"/>
                <a:cs typeface="Gill Sans Light"/>
              </a:rPr>
              <a:t>What is the “optimal” platform?</a:t>
            </a:r>
            <a:endParaRPr lang="en-US" sz="2400" i="1" dirty="0">
              <a:solidFill>
                <a:srgbClr val="FFFFFF"/>
              </a:solidFill>
              <a:latin typeface="Gill Sans Light"/>
              <a:cs typeface="Gill Sans Light"/>
            </a:endParaRPr>
          </a:p>
        </p:txBody>
      </p:sp>
      <p:pic>
        <p:nvPicPr>
          <p:cNvPr id="20" name="Picture 19" descr="straggling cat.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5874" y="4435338"/>
            <a:ext cx="1951194" cy="1463395"/>
          </a:xfrm>
          <a:prstGeom prst="rect">
            <a:avLst/>
          </a:prstGeom>
        </p:spPr>
      </p:pic>
      <p:sp>
        <p:nvSpPr>
          <p:cNvPr id="33" name="Rectangle 32"/>
          <p:cNvSpPr/>
          <p:nvPr/>
        </p:nvSpPr>
        <p:spPr>
          <a:xfrm>
            <a:off x="0" y="-368798"/>
            <a:ext cx="9285110" cy="75438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500" b="1" dirty="0" smtClean="0">
                <a:solidFill>
                  <a:srgbClr val="FB3D6C"/>
                </a:solidFill>
                <a:latin typeface="Gill Sans Light"/>
                <a:cs typeface="Gill Sans Light"/>
              </a:rPr>
              <a:t>The goal:</a:t>
            </a:r>
          </a:p>
          <a:p>
            <a:pPr algn="ctr"/>
            <a:endParaRPr lang="en-US" sz="5500" b="1" dirty="0" smtClean="0">
              <a:solidFill>
                <a:srgbClr val="FB3D6C"/>
              </a:solidFill>
              <a:latin typeface="Gill Sans Light"/>
              <a:cs typeface="Gill Sans Light"/>
            </a:endParaRPr>
          </a:p>
          <a:p>
            <a:pPr algn="ctr"/>
            <a:r>
              <a:rPr lang="en-US" sz="5500" dirty="0" smtClean="0">
                <a:solidFill>
                  <a:srgbClr val="FFFFFF"/>
                </a:solidFill>
                <a:latin typeface="Gill Sans Light"/>
                <a:cs typeface="Gill Sans Light"/>
              </a:rPr>
              <a:t>Enable </a:t>
            </a:r>
            <a:r>
              <a:rPr lang="en-US" sz="5500" dirty="0" smtClean="0">
                <a:solidFill>
                  <a:srgbClr val="FFFFFF"/>
                </a:solidFill>
                <a:latin typeface="Gill Sans Light"/>
                <a:cs typeface="Gill Sans Light"/>
              </a:rPr>
              <a:t>Scalable </a:t>
            </a:r>
          </a:p>
          <a:p>
            <a:pPr algn="ctr"/>
            <a:r>
              <a:rPr lang="en-US" sz="5500" dirty="0" smtClean="0">
                <a:solidFill>
                  <a:srgbClr val="FFFFFF"/>
                </a:solidFill>
                <a:latin typeface="Gill Sans Light"/>
                <a:cs typeface="Gill Sans Light"/>
              </a:rPr>
              <a:t>Distributed </a:t>
            </a:r>
            <a:r>
              <a:rPr lang="en-US" sz="5500" dirty="0" smtClean="0">
                <a:solidFill>
                  <a:srgbClr val="FFFFFF"/>
                </a:solidFill>
                <a:latin typeface="Gill Sans Light"/>
                <a:cs typeface="Gill Sans Light"/>
              </a:rPr>
              <a:t>Learning</a:t>
            </a:r>
          </a:p>
        </p:txBody>
      </p:sp>
    </p:spTree>
    <p:extLst>
      <p:ext uri="{BB962C8B-B14F-4D97-AF65-F5344CB8AC3E}">
        <p14:creationId xmlns:p14="http://schemas.microsoft.com/office/powerpoint/2010/main" val="1109171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9" grpId="0" animBg="1"/>
      <p:bldP spid="4" grpId="0" animBg="1"/>
      <p:bldP spid="21" grpId="0" animBg="1"/>
      <p:bldP spid="22" grpId="0" animBg="1"/>
      <p:bldP spid="24" grpId="0" animBg="1"/>
      <p:bldP spid="26" grpId="0" animBg="1"/>
      <p:bldP spid="27"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9" name="Rectangle 58"/>
          <p:cNvSpPr/>
          <p:nvPr/>
        </p:nvSpPr>
        <p:spPr>
          <a:xfrm>
            <a:off x="-19665" y="2256106"/>
            <a:ext cx="7599662" cy="2197217"/>
          </a:xfrm>
          <a:prstGeom prst="rect">
            <a:avLst/>
          </a:prstGeom>
          <a:solidFill>
            <a:srgbClr val="000000"/>
          </a:solidFill>
        </p:spPr>
        <p:txBody>
          <a:bodyPr wrap="square">
            <a:spAutoFit/>
          </a:bodyPr>
          <a:lstStyle/>
          <a:p>
            <a:pPr algn="ctr"/>
            <a:r>
              <a:rPr lang="en-US" sz="2800" i="1" dirty="0">
                <a:solidFill>
                  <a:schemeClr val="bg1"/>
                </a:solidFill>
                <a:latin typeface="Gill Sans Light"/>
                <a:cs typeface="Gill Sans Light"/>
              </a:rPr>
              <a:t>“The scale and complexity of modern Web services make it </a:t>
            </a:r>
            <a:r>
              <a:rPr lang="en-US" sz="2800" b="1" i="1" dirty="0">
                <a:solidFill>
                  <a:schemeClr val="bg1"/>
                </a:solidFill>
                <a:latin typeface="Gill Sans Light"/>
                <a:cs typeface="Gill Sans Light"/>
              </a:rPr>
              <a:t>infeasible </a:t>
            </a:r>
            <a:r>
              <a:rPr lang="en-US" sz="2800" i="1" dirty="0">
                <a:solidFill>
                  <a:schemeClr val="bg1"/>
                </a:solidFill>
                <a:latin typeface="Gill Sans Light"/>
                <a:cs typeface="Gill Sans Light"/>
              </a:rPr>
              <a:t>to eliminate all latency variability.</a:t>
            </a:r>
            <a:r>
              <a:rPr lang="en-US" sz="2800" i="1" dirty="0" smtClean="0">
                <a:solidFill>
                  <a:schemeClr val="bg1"/>
                </a:solidFill>
                <a:latin typeface="Gill Sans Light"/>
                <a:cs typeface="Gill Sans Light"/>
              </a:rPr>
              <a:t>”</a:t>
            </a:r>
          </a:p>
          <a:p>
            <a:pPr algn="ctr"/>
            <a:r>
              <a:rPr lang="en-US" sz="2800" i="1" dirty="0">
                <a:solidFill>
                  <a:schemeClr val="bg1"/>
                </a:solidFill>
                <a:latin typeface="Gill Sans Light"/>
                <a:cs typeface="Gill Sans Light"/>
              </a:rPr>
              <a:t> </a:t>
            </a:r>
            <a:r>
              <a:rPr lang="en-US" sz="2800" i="1" dirty="0" smtClean="0">
                <a:solidFill>
                  <a:schemeClr val="bg1"/>
                </a:solidFill>
                <a:latin typeface="Gill Sans Light"/>
                <a:cs typeface="Gill Sans Light"/>
              </a:rPr>
              <a:t>                      </a:t>
            </a:r>
          </a:p>
          <a:p>
            <a:pPr algn="ctr"/>
            <a:r>
              <a:rPr lang="en-US" sz="2800" i="1" dirty="0">
                <a:solidFill>
                  <a:schemeClr val="bg1"/>
                </a:solidFill>
                <a:latin typeface="Gill Sans Light"/>
                <a:cs typeface="Gill Sans Light"/>
              </a:rPr>
              <a:t> </a:t>
            </a:r>
            <a:r>
              <a:rPr lang="en-US" sz="2800" i="1" dirty="0" smtClean="0">
                <a:solidFill>
                  <a:schemeClr val="bg1"/>
                </a:solidFill>
                <a:latin typeface="Gill Sans Light"/>
                <a:cs typeface="Gill Sans Light"/>
              </a:rPr>
              <a:t>                              </a:t>
            </a:r>
            <a:r>
              <a:rPr lang="en-US" sz="2800" dirty="0" smtClean="0">
                <a:solidFill>
                  <a:schemeClr val="bg1"/>
                </a:solidFill>
                <a:latin typeface="Gill Sans Light"/>
                <a:cs typeface="Gill Sans Light"/>
              </a:rPr>
              <a:t>Jeff </a:t>
            </a:r>
            <a:r>
              <a:rPr lang="en-US" sz="2800" dirty="0">
                <a:solidFill>
                  <a:schemeClr val="bg1"/>
                </a:solidFill>
                <a:latin typeface="Gill Sans Light"/>
                <a:cs typeface="Gill Sans Light"/>
              </a:rPr>
              <a:t>Dean, Google.</a:t>
            </a:r>
          </a:p>
        </p:txBody>
      </p:sp>
      <p:pic>
        <p:nvPicPr>
          <p:cNvPr id="2" name="Picture 1" descr="Jeff-Dean-3-1200x566.gif"/>
          <p:cNvPicPr>
            <a:picLocks noChangeAspect="1"/>
          </p:cNvPicPr>
          <p:nvPr/>
        </p:nvPicPr>
        <p:blipFill rotWithShape="1">
          <a:blip r:embed="rId3">
            <a:extLst>
              <a:ext uri="{28A0092B-C50C-407E-A947-70E740481C1C}">
                <a14:useLocalDpi xmlns:a14="http://schemas.microsoft.com/office/drawing/2010/main" val="0"/>
              </a:ext>
            </a:extLst>
          </a:blip>
          <a:srcRect l="31045" r="32481"/>
          <a:stretch/>
        </p:blipFill>
        <p:spPr>
          <a:xfrm>
            <a:off x="7432537" y="2246640"/>
            <a:ext cx="1711463" cy="2213210"/>
          </a:xfrm>
          <a:prstGeom prst="rect">
            <a:avLst/>
          </a:prstGeom>
        </p:spPr>
      </p:pic>
    </p:spTree>
    <p:extLst>
      <p:ext uri="{BB962C8B-B14F-4D97-AF65-F5344CB8AC3E}">
        <p14:creationId xmlns:p14="http://schemas.microsoft.com/office/powerpoint/2010/main" val="248326328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0" dirty="0" smtClean="0">
                <a:latin typeface="Gill Sans Light"/>
                <a:cs typeface="Gill Sans Light"/>
              </a:rPr>
              <a:t>The end</a:t>
            </a:r>
            <a:endParaRPr lang="en-US" sz="8000" dirty="0">
              <a:latin typeface="Gill Sans Light"/>
              <a:cs typeface="Gill Sans Light"/>
            </a:endParaRPr>
          </a:p>
        </p:txBody>
      </p:sp>
    </p:spTree>
    <p:extLst>
      <p:ext uri="{BB962C8B-B14F-4D97-AF65-F5344CB8AC3E}">
        <p14:creationId xmlns:p14="http://schemas.microsoft.com/office/powerpoint/2010/main" val="37034658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40"/>
          <p:cNvSpPr>
            <a:spLocks noGrp="1"/>
          </p:cNvSpPr>
          <p:nvPr>
            <p:ph type="ctrTitle"/>
          </p:nvPr>
        </p:nvSpPr>
        <p:spPr>
          <a:xfrm>
            <a:off x="37480" y="-197058"/>
            <a:ext cx="9144000" cy="1470025"/>
          </a:xfrm>
        </p:spPr>
        <p:txBody>
          <a:bodyPr>
            <a:noAutofit/>
          </a:bodyPr>
          <a:lstStyle/>
          <a:p>
            <a:r>
              <a:rPr lang="en-US" sz="5500" dirty="0" smtClean="0">
                <a:solidFill>
                  <a:srgbClr val="000000"/>
                </a:solidFill>
                <a:latin typeface="Gill Sans Light"/>
                <a:cs typeface="Gill Sans Light"/>
              </a:rPr>
              <a:t>Straggling Learners</a:t>
            </a:r>
            <a:endParaRPr lang="en-US" sz="5500" dirty="0">
              <a:solidFill>
                <a:srgbClr val="000000"/>
              </a:solidFill>
              <a:latin typeface="Gill Sans Light"/>
              <a:cs typeface="Gill Sans Light"/>
            </a:endParaRPr>
          </a:p>
        </p:txBody>
      </p:sp>
      <p:sp>
        <p:nvSpPr>
          <p:cNvPr id="11" name="TextBox 10"/>
          <p:cNvSpPr txBox="1"/>
          <p:nvPr/>
        </p:nvSpPr>
        <p:spPr>
          <a:xfrm>
            <a:off x="-14598" y="1125255"/>
            <a:ext cx="9144000" cy="2831544"/>
          </a:xfrm>
          <a:prstGeom prst="rect">
            <a:avLst/>
          </a:prstGeom>
          <a:noFill/>
        </p:spPr>
        <p:txBody>
          <a:bodyPr wrap="square" rtlCol="0">
            <a:spAutoFit/>
          </a:bodyPr>
          <a:lstStyle/>
          <a:p>
            <a:endParaRPr lang="en-US" sz="2400" dirty="0">
              <a:solidFill>
                <a:srgbClr val="000000"/>
              </a:solidFill>
              <a:latin typeface="Gill Sans Light"/>
              <a:cs typeface="Gill Sans Light"/>
            </a:endParaRPr>
          </a:p>
          <a:p>
            <a:pPr marL="457200" indent="-457200">
              <a:buFontTx/>
              <a:buChar char="-"/>
            </a:pPr>
            <a:endParaRPr lang="en-US" sz="1400" dirty="0" smtClean="0">
              <a:solidFill>
                <a:srgbClr val="000000"/>
              </a:solidFill>
              <a:latin typeface="Gill Sans Light"/>
              <a:cs typeface="Gill Sans Light"/>
            </a:endParaRPr>
          </a:p>
          <a:p>
            <a:endParaRPr lang="en-US" sz="2800" b="1" dirty="0">
              <a:solidFill>
                <a:srgbClr val="000000"/>
              </a:solidFill>
              <a:latin typeface="Gill Sans Light"/>
              <a:cs typeface="Gill Sans Light"/>
            </a:endParaRPr>
          </a:p>
          <a:p>
            <a:pPr marL="457200" indent="-457200">
              <a:buFontTx/>
              <a:buChar char="-"/>
            </a:pPr>
            <a:endParaRPr lang="en-US" sz="2800" b="1" dirty="0" smtClean="0">
              <a:solidFill>
                <a:srgbClr val="000000"/>
              </a:solidFill>
              <a:latin typeface="Gill Sans Light"/>
              <a:cs typeface="Gill Sans Light"/>
            </a:endParaRPr>
          </a:p>
          <a:p>
            <a:pPr marL="457200" indent="-457200">
              <a:buFontTx/>
              <a:buChar char="-"/>
            </a:pPr>
            <a:endParaRPr lang="en-US" sz="2800" b="1" dirty="0">
              <a:solidFill>
                <a:srgbClr val="000000"/>
              </a:solidFill>
              <a:latin typeface="Gill Sans Light"/>
              <a:cs typeface="Gill Sans Light"/>
            </a:endParaRPr>
          </a:p>
          <a:p>
            <a:pPr marL="457200" indent="-457200">
              <a:buFontTx/>
              <a:buChar char="-"/>
            </a:pPr>
            <a:endParaRPr lang="en-US" sz="2800" b="1" dirty="0" smtClean="0">
              <a:solidFill>
                <a:srgbClr val="000000"/>
              </a:solidFill>
              <a:latin typeface="Gill Sans Light"/>
              <a:cs typeface="Gill Sans Light"/>
            </a:endParaRPr>
          </a:p>
          <a:p>
            <a:pPr marL="457200" indent="-457200">
              <a:buFontTx/>
              <a:buChar char="-"/>
            </a:pPr>
            <a:endParaRPr lang="en-US" sz="2800" b="1" dirty="0">
              <a:solidFill>
                <a:srgbClr val="000000"/>
              </a:solidFill>
              <a:latin typeface="Gill Sans Light"/>
              <a:cs typeface="Gill Sans Light"/>
            </a:endParaRPr>
          </a:p>
        </p:txBody>
      </p:sp>
      <p:grpSp>
        <p:nvGrpSpPr>
          <p:cNvPr id="4" name="Group 3"/>
          <p:cNvGrpSpPr/>
          <p:nvPr/>
        </p:nvGrpSpPr>
        <p:grpSpPr>
          <a:xfrm>
            <a:off x="557997" y="1125255"/>
            <a:ext cx="1402218" cy="1714902"/>
            <a:chOff x="656923" y="3695008"/>
            <a:chExt cx="1402218" cy="1714902"/>
          </a:xfrm>
        </p:grpSpPr>
        <p:pic>
          <p:nvPicPr>
            <p:cNvPr id="10" name="Picture 6" descr="CPU Icon by pacr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3" y="4574639"/>
              <a:ext cx="1121169" cy="83527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at studying.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923" y="3695008"/>
              <a:ext cx="1402218" cy="788046"/>
            </a:xfrm>
            <a:prstGeom prst="rect">
              <a:avLst/>
            </a:prstGeom>
          </p:spPr>
        </p:pic>
      </p:grpSp>
      <p:grpSp>
        <p:nvGrpSpPr>
          <p:cNvPr id="17" name="Group 16"/>
          <p:cNvGrpSpPr/>
          <p:nvPr/>
        </p:nvGrpSpPr>
        <p:grpSpPr>
          <a:xfrm>
            <a:off x="2259400" y="1125255"/>
            <a:ext cx="1402218" cy="1714902"/>
            <a:chOff x="656923" y="3695008"/>
            <a:chExt cx="1402218" cy="1714902"/>
          </a:xfrm>
        </p:grpSpPr>
        <p:pic>
          <p:nvPicPr>
            <p:cNvPr id="18" name="Picture 6" descr="CPU Icon by pacr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3" y="4574639"/>
              <a:ext cx="1121169" cy="83527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at studying.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923" y="3695008"/>
              <a:ext cx="1402218" cy="788046"/>
            </a:xfrm>
            <a:prstGeom prst="rect">
              <a:avLst/>
            </a:prstGeom>
          </p:spPr>
        </p:pic>
      </p:grpSp>
      <p:grpSp>
        <p:nvGrpSpPr>
          <p:cNvPr id="20" name="Group 19"/>
          <p:cNvGrpSpPr/>
          <p:nvPr/>
        </p:nvGrpSpPr>
        <p:grpSpPr>
          <a:xfrm>
            <a:off x="3814018" y="1147435"/>
            <a:ext cx="1402218" cy="1714902"/>
            <a:chOff x="656923" y="3695008"/>
            <a:chExt cx="1402218" cy="1714902"/>
          </a:xfrm>
        </p:grpSpPr>
        <p:pic>
          <p:nvPicPr>
            <p:cNvPr id="21" name="Picture 6" descr="CPU Icon by pacr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3" y="4574639"/>
              <a:ext cx="1121169" cy="83527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cat studying.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923" y="3695008"/>
              <a:ext cx="1402218" cy="788046"/>
            </a:xfrm>
            <a:prstGeom prst="rect">
              <a:avLst/>
            </a:prstGeom>
          </p:spPr>
        </p:pic>
      </p:grpSp>
      <p:grpSp>
        <p:nvGrpSpPr>
          <p:cNvPr id="23" name="Group 22"/>
          <p:cNvGrpSpPr/>
          <p:nvPr/>
        </p:nvGrpSpPr>
        <p:grpSpPr>
          <a:xfrm>
            <a:off x="5389552" y="1125255"/>
            <a:ext cx="1402218" cy="1714902"/>
            <a:chOff x="656923" y="3695008"/>
            <a:chExt cx="1402218" cy="1714902"/>
          </a:xfrm>
        </p:grpSpPr>
        <p:pic>
          <p:nvPicPr>
            <p:cNvPr id="24" name="Picture 6" descr="CPU Icon by pacr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3" y="4574639"/>
              <a:ext cx="1121169" cy="83527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cat studying.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923" y="3695008"/>
              <a:ext cx="1402218" cy="788046"/>
            </a:xfrm>
            <a:prstGeom prst="rect">
              <a:avLst/>
            </a:prstGeom>
          </p:spPr>
        </p:pic>
      </p:grpSp>
      <p:pic>
        <p:nvPicPr>
          <p:cNvPr id="27" name="Picture 6" descr="CPU Icon by pacr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1630" y="2027066"/>
            <a:ext cx="1121169" cy="83527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CPU Icon by pacr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5067" y="3790226"/>
            <a:ext cx="1121169" cy="835271"/>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Arrow Connector 38"/>
          <p:cNvCxnSpPr>
            <a:stCxn id="10" idx="2"/>
            <a:endCxn id="38" idx="0"/>
          </p:cNvCxnSpPr>
          <p:nvPr/>
        </p:nvCxnSpPr>
        <p:spPr>
          <a:xfrm>
            <a:off x="1286042" y="2840157"/>
            <a:ext cx="3369610" cy="95006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18" idx="2"/>
          </p:cNvCxnSpPr>
          <p:nvPr/>
        </p:nvCxnSpPr>
        <p:spPr>
          <a:xfrm>
            <a:off x="2987445" y="2840157"/>
            <a:ext cx="1559930" cy="95006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stCxn id="21" idx="2"/>
            <a:endCxn id="38" idx="0"/>
          </p:cNvCxnSpPr>
          <p:nvPr/>
        </p:nvCxnSpPr>
        <p:spPr>
          <a:xfrm>
            <a:off x="4542063" y="2862337"/>
            <a:ext cx="113589" cy="92788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24" idx="2"/>
            <a:endCxn id="38" idx="0"/>
          </p:cNvCxnSpPr>
          <p:nvPr/>
        </p:nvCxnSpPr>
        <p:spPr>
          <a:xfrm flipH="1">
            <a:off x="4655652" y="2840157"/>
            <a:ext cx="1461945" cy="95006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stCxn id="27" idx="2"/>
            <a:endCxn id="38" idx="0"/>
          </p:cNvCxnSpPr>
          <p:nvPr/>
        </p:nvCxnSpPr>
        <p:spPr>
          <a:xfrm flipH="1">
            <a:off x="4655652" y="2862337"/>
            <a:ext cx="3016563" cy="927889"/>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5" name="Picture 4" descr="straggling cat.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1630" y="1055264"/>
            <a:ext cx="1266163" cy="949622"/>
          </a:xfrm>
          <a:prstGeom prst="rect">
            <a:avLst/>
          </a:prstGeom>
        </p:spPr>
      </p:pic>
      <p:sp>
        <p:nvSpPr>
          <p:cNvPr id="30" name="Rectangle 29"/>
          <p:cNvSpPr/>
          <p:nvPr/>
        </p:nvSpPr>
        <p:spPr>
          <a:xfrm>
            <a:off x="1194980" y="2840157"/>
            <a:ext cx="1231880" cy="446276"/>
          </a:xfrm>
          <a:prstGeom prst="rect">
            <a:avLst/>
          </a:prstGeom>
          <a:solidFill>
            <a:srgbClr val="202680">
              <a:alpha val="68000"/>
            </a:srgbClr>
          </a:solidFill>
          <a:effectLst/>
        </p:spPr>
        <p:txBody>
          <a:bodyPr wrap="square">
            <a:spAutoFit/>
          </a:bodyPr>
          <a:lstStyle/>
          <a:p>
            <a:pPr algn="ctr"/>
            <a:r>
              <a:rPr lang="en-US" sz="2300" i="1" dirty="0" smtClean="0">
                <a:solidFill>
                  <a:schemeClr val="bg1"/>
                </a:solidFill>
                <a:latin typeface="Gill Sans Light"/>
                <a:cs typeface="Gill Sans Light"/>
              </a:rPr>
              <a:t>model</a:t>
            </a:r>
            <a:endParaRPr lang="en-US" sz="2300" i="1" dirty="0">
              <a:solidFill>
                <a:schemeClr val="bg1"/>
              </a:solidFill>
              <a:latin typeface="Gill Sans Light"/>
              <a:cs typeface="Gill Sans Light"/>
            </a:endParaRPr>
          </a:p>
        </p:txBody>
      </p:sp>
      <p:sp>
        <p:nvSpPr>
          <p:cNvPr id="31" name="Rectangle 30"/>
          <p:cNvSpPr/>
          <p:nvPr/>
        </p:nvSpPr>
        <p:spPr>
          <a:xfrm>
            <a:off x="2594786" y="2840157"/>
            <a:ext cx="1231880" cy="446276"/>
          </a:xfrm>
          <a:prstGeom prst="rect">
            <a:avLst/>
          </a:prstGeom>
          <a:solidFill>
            <a:srgbClr val="202680">
              <a:alpha val="68000"/>
            </a:srgbClr>
          </a:solidFill>
          <a:effectLst/>
        </p:spPr>
        <p:txBody>
          <a:bodyPr wrap="square">
            <a:spAutoFit/>
          </a:bodyPr>
          <a:lstStyle/>
          <a:p>
            <a:pPr algn="ctr"/>
            <a:r>
              <a:rPr lang="en-US" sz="2300" i="1" dirty="0" smtClean="0">
                <a:solidFill>
                  <a:schemeClr val="bg1"/>
                </a:solidFill>
                <a:latin typeface="Gill Sans Light"/>
                <a:cs typeface="Gill Sans Light"/>
              </a:rPr>
              <a:t>model</a:t>
            </a:r>
            <a:endParaRPr lang="en-US" sz="2300" i="1" dirty="0">
              <a:solidFill>
                <a:schemeClr val="bg1"/>
              </a:solidFill>
              <a:latin typeface="Gill Sans Light"/>
              <a:cs typeface="Gill Sans Light"/>
            </a:endParaRPr>
          </a:p>
        </p:txBody>
      </p:sp>
      <p:sp>
        <p:nvSpPr>
          <p:cNvPr id="32" name="Rectangle 31"/>
          <p:cNvSpPr/>
          <p:nvPr/>
        </p:nvSpPr>
        <p:spPr>
          <a:xfrm>
            <a:off x="3979066" y="2862337"/>
            <a:ext cx="1231880" cy="446276"/>
          </a:xfrm>
          <a:prstGeom prst="rect">
            <a:avLst/>
          </a:prstGeom>
          <a:solidFill>
            <a:srgbClr val="202680">
              <a:alpha val="68000"/>
            </a:srgbClr>
          </a:solidFill>
          <a:effectLst/>
        </p:spPr>
        <p:txBody>
          <a:bodyPr wrap="square">
            <a:spAutoFit/>
          </a:bodyPr>
          <a:lstStyle/>
          <a:p>
            <a:pPr algn="ctr"/>
            <a:r>
              <a:rPr lang="en-US" sz="2300" i="1" dirty="0" smtClean="0">
                <a:solidFill>
                  <a:schemeClr val="bg1"/>
                </a:solidFill>
                <a:latin typeface="Gill Sans Light"/>
                <a:cs typeface="Gill Sans Light"/>
              </a:rPr>
              <a:t>model</a:t>
            </a:r>
            <a:endParaRPr lang="en-US" sz="2300" i="1" dirty="0">
              <a:solidFill>
                <a:schemeClr val="bg1"/>
              </a:solidFill>
              <a:latin typeface="Gill Sans Light"/>
              <a:cs typeface="Gill Sans Light"/>
            </a:endParaRPr>
          </a:p>
        </p:txBody>
      </p:sp>
      <p:sp>
        <p:nvSpPr>
          <p:cNvPr id="33" name="Rectangle 32"/>
          <p:cNvSpPr/>
          <p:nvPr/>
        </p:nvSpPr>
        <p:spPr>
          <a:xfrm>
            <a:off x="5389552" y="2862337"/>
            <a:ext cx="1231880" cy="446276"/>
          </a:xfrm>
          <a:prstGeom prst="rect">
            <a:avLst/>
          </a:prstGeom>
          <a:solidFill>
            <a:srgbClr val="202680">
              <a:alpha val="68000"/>
            </a:srgbClr>
          </a:solidFill>
          <a:effectLst/>
        </p:spPr>
        <p:txBody>
          <a:bodyPr wrap="square">
            <a:spAutoFit/>
          </a:bodyPr>
          <a:lstStyle/>
          <a:p>
            <a:pPr algn="ctr"/>
            <a:r>
              <a:rPr lang="en-US" sz="2300" i="1" dirty="0" smtClean="0">
                <a:solidFill>
                  <a:schemeClr val="bg1"/>
                </a:solidFill>
                <a:latin typeface="Gill Sans Light"/>
                <a:cs typeface="Gill Sans Light"/>
              </a:rPr>
              <a:t>model</a:t>
            </a:r>
            <a:endParaRPr lang="en-US" sz="2300" i="1" dirty="0">
              <a:solidFill>
                <a:schemeClr val="bg1"/>
              </a:solidFill>
              <a:latin typeface="Gill Sans Light"/>
              <a:cs typeface="Gill Sans Light"/>
            </a:endParaRPr>
          </a:p>
        </p:txBody>
      </p:sp>
      <p:sp>
        <p:nvSpPr>
          <p:cNvPr id="34" name="Rectangle 33"/>
          <p:cNvSpPr/>
          <p:nvPr/>
        </p:nvSpPr>
        <p:spPr>
          <a:xfrm>
            <a:off x="6949169" y="2862337"/>
            <a:ext cx="1231880" cy="446276"/>
          </a:xfrm>
          <a:prstGeom prst="rect">
            <a:avLst/>
          </a:prstGeom>
          <a:solidFill>
            <a:srgbClr val="202680">
              <a:alpha val="68000"/>
            </a:srgbClr>
          </a:solidFill>
          <a:effectLst/>
        </p:spPr>
        <p:txBody>
          <a:bodyPr wrap="square">
            <a:spAutoFit/>
          </a:bodyPr>
          <a:lstStyle/>
          <a:p>
            <a:pPr algn="ctr"/>
            <a:r>
              <a:rPr lang="en-US" sz="2300" i="1" dirty="0" smtClean="0">
                <a:solidFill>
                  <a:schemeClr val="bg1"/>
                </a:solidFill>
                <a:latin typeface="Gill Sans Light"/>
                <a:cs typeface="Gill Sans Light"/>
              </a:rPr>
              <a:t>model</a:t>
            </a:r>
            <a:endParaRPr lang="en-US" sz="2300" i="1" dirty="0">
              <a:solidFill>
                <a:schemeClr val="bg1"/>
              </a:solidFill>
              <a:latin typeface="Gill Sans Light"/>
              <a:cs typeface="Gill Sans Light"/>
            </a:endParaRPr>
          </a:p>
        </p:txBody>
      </p:sp>
      <p:pic>
        <p:nvPicPr>
          <p:cNvPr id="36" name="Picture 35" descr="stragglers.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214" y="3649078"/>
            <a:ext cx="3749129" cy="3276326"/>
          </a:xfrm>
          <a:prstGeom prst="rect">
            <a:avLst/>
          </a:prstGeom>
        </p:spPr>
      </p:pic>
      <p:sp>
        <p:nvSpPr>
          <p:cNvPr id="37" name="TextBox 36"/>
          <p:cNvSpPr txBox="1"/>
          <p:nvPr/>
        </p:nvSpPr>
        <p:spPr>
          <a:xfrm>
            <a:off x="3766199" y="6421228"/>
            <a:ext cx="3004198" cy="400110"/>
          </a:xfrm>
          <a:prstGeom prst="rect">
            <a:avLst/>
          </a:prstGeom>
          <a:solidFill>
            <a:schemeClr val="tx1"/>
          </a:solidFill>
          <a:ln>
            <a:solidFill>
              <a:schemeClr val="tx1"/>
            </a:solidFill>
          </a:ln>
        </p:spPr>
        <p:txBody>
          <a:bodyPr wrap="none" rtlCol="0">
            <a:spAutoFit/>
          </a:bodyPr>
          <a:lstStyle/>
          <a:p>
            <a:r>
              <a:rPr lang="en-US" sz="2000" dirty="0" smtClean="0">
                <a:solidFill>
                  <a:srgbClr val="FFFFFF"/>
                </a:solidFill>
                <a:latin typeface="Gill Sans Light"/>
                <a:cs typeface="Gill Sans Light"/>
              </a:rPr>
              <a:t>Measured on Amazon AWS</a:t>
            </a:r>
            <a:endParaRPr lang="en-US" sz="2000" dirty="0">
              <a:solidFill>
                <a:srgbClr val="FFFFFF"/>
              </a:solidFill>
              <a:latin typeface="Gill Sans Light"/>
              <a:cs typeface="Gill Sans Light"/>
            </a:endParaRPr>
          </a:p>
        </p:txBody>
      </p:sp>
      <p:sp>
        <p:nvSpPr>
          <p:cNvPr id="40" name="Rounded Rectangle 39"/>
          <p:cNvSpPr/>
          <p:nvPr/>
        </p:nvSpPr>
        <p:spPr>
          <a:xfrm>
            <a:off x="3981478" y="5020147"/>
            <a:ext cx="5132442" cy="840556"/>
          </a:xfrm>
          <a:prstGeom prst="roundRect">
            <a:avLst/>
          </a:prstGeom>
          <a:solidFill>
            <a:srgbClr val="202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Gill Sans Light"/>
                <a:cs typeface="Gill Sans Light"/>
              </a:rPr>
              <a:t>How to deal with </a:t>
            </a:r>
            <a:r>
              <a:rPr lang="en-US" sz="2400" dirty="0">
                <a:solidFill>
                  <a:schemeClr val="bg1"/>
                </a:solidFill>
                <a:latin typeface="Gill Sans Light"/>
                <a:cs typeface="Gill Sans Light"/>
              </a:rPr>
              <a:t>stragglers?</a:t>
            </a:r>
          </a:p>
        </p:txBody>
      </p:sp>
    </p:spTree>
    <p:extLst>
      <p:ext uri="{BB962C8B-B14F-4D97-AF65-F5344CB8AC3E}">
        <p14:creationId xmlns:p14="http://schemas.microsoft.com/office/powerpoint/2010/main" val="28470531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0" presetClass="path" presetSubtype="0" accel="50000" decel="50000" fill="hold" grpId="1" nodeType="withEffect">
                                  <p:stCondLst>
                                    <p:cond delay="0"/>
                                  </p:stCondLst>
                                  <p:childTnLst>
                                    <p:animMotion origin="layout" path="M 0 0 L 0.30688 0.11212 " pathEditMode="relative" ptsTypes="AA">
                                      <p:cBhvr>
                                        <p:cTn id="36" dur="2000" fill="hold"/>
                                        <p:tgtEl>
                                          <p:spTgt spid="30"/>
                                        </p:tgtEl>
                                        <p:attrNameLst>
                                          <p:attrName>ppt_x</p:attrName>
                                          <p:attrName>ppt_y</p:attrName>
                                        </p:attrNameLst>
                                      </p:cBhvr>
                                    </p:animMotion>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0" presetClass="path" presetSubtype="0" accel="50000" decel="50000" fill="hold" grpId="1" nodeType="withEffect">
                                  <p:stCondLst>
                                    <p:cond delay="0"/>
                                  </p:stCondLst>
                                  <p:childTnLst>
                                    <p:animMotion origin="layout" path="M -3.59847E-6 4.06996E-6 L 0.15405 0.11234 " pathEditMode="relative" rAng="0" ptsTypes="AA">
                                      <p:cBhvr>
                                        <p:cTn id="40" dur="2000" fill="hold"/>
                                        <p:tgtEl>
                                          <p:spTgt spid="31"/>
                                        </p:tgtEl>
                                        <p:attrNameLst>
                                          <p:attrName>ppt_x</p:attrName>
                                          <p:attrName>ppt_y</p:attrName>
                                        </p:attrNameLst>
                                      </p:cBhvr>
                                      <p:rCtr x="7694" y="5606"/>
                                    </p:animMotion>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0" presetClass="path" presetSubtype="0" accel="50000" decel="50000" fill="hold" grpId="1" nodeType="withEffect">
                                  <p:stCondLst>
                                    <p:cond delay="0"/>
                                  </p:stCondLst>
                                  <p:childTnLst>
                                    <p:animMotion origin="layout" path="M 4.92879E-6 1.07714E-6 L 0.0026 0.10933 " pathEditMode="relative" rAng="0" ptsTypes="AA">
                                      <p:cBhvr>
                                        <p:cTn id="44" dur="2000" fill="hold"/>
                                        <p:tgtEl>
                                          <p:spTgt spid="32"/>
                                        </p:tgtEl>
                                        <p:attrNameLst>
                                          <p:attrName>ppt_x</p:attrName>
                                          <p:attrName>ppt_y</p:attrName>
                                        </p:attrNameLst>
                                      </p:cBhvr>
                                      <p:rCtr x="122" y="5467"/>
                                    </p:animMotion>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0" presetClass="path" presetSubtype="0" accel="50000" decel="50000" fill="hold" grpId="1" nodeType="withEffect">
                                  <p:stCondLst>
                                    <p:cond delay="0"/>
                                  </p:stCondLst>
                                  <p:childTnLst>
                                    <p:animMotion origin="layout" path="M 1.04203E-6 1.07714E-6 L -0.15439 0.10957 " pathEditMode="relative" rAng="0" ptsTypes="AA">
                                      <p:cBhvr>
                                        <p:cTn id="48" dur="2000" fill="hold"/>
                                        <p:tgtEl>
                                          <p:spTgt spid="33"/>
                                        </p:tgtEl>
                                        <p:attrNameLst>
                                          <p:attrName>ppt_x</p:attrName>
                                          <p:attrName>ppt_y</p:attrName>
                                        </p:attrNameLst>
                                      </p:cBhvr>
                                      <p:rCtr x="-7728" y="5467"/>
                                    </p:animMotion>
                                  </p:childTnLst>
                                </p:cTn>
                              </p:par>
                              <p:par>
                                <p:cTn id="49" presetID="1" presetClass="entr" presetSubtype="0"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0" presetClass="path" presetSubtype="0" accel="50000" decel="50000" fill="hold" grpId="1" nodeType="withEffect">
                                  <p:stCondLst>
                                    <p:cond delay="0"/>
                                  </p:stCondLst>
                                  <p:childTnLst>
                                    <p:animMotion origin="layout" path="M -3.12956E-6 4.06996E-6 L -0.29333 0.10956 " pathEditMode="relative" rAng="0" ptsTypes="AA">
                                      <p:cBhvr>
                                        <p:cTn id="52" dur="5000" fill="hold"/>
                                        <p:tgtEl>
                                          <p:spTgt spid="34"/>
                                        </p:tgtEl>
                                        <p:attrNameLst>
                                          <p:attrName>ppt_x</p:attrName>
                                          <p:attrName>ppt_y</p:attrName>
                                        </p:attrNameLst>
                                      </p:cBhvr>
                                      <p:rCtr x="-14675" y="5467"/>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2" presetClass="entr" presetSubtype="2" fill="hold" grpId="0" nodeType="click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p:tgtEl>
                                          <p:spTgt spid="40"/>
                                        </p:tgtEl>
                                        <p:attrNameLst>
                                          <p:attrName>ppt_x</p:attrName>
                                        </p:attrNameLst>
                                      </p:cBhvr>
                                      <p:tavLst>
                                        <p:tav tm="0">
                                          <p:val>
                                            <p:strVal val="#ppt_x+#ppt_w*1.125000"/>
                                          </p:val>
                                        </p:tav>
                                        <p:tav tm="100000">
                                          <p:val>
                                            <p:strVal val="#ppt_x"/>
                                          </p:val>
                                        </p:tav>
                                      </p:tavLst>
                                    </p:anim>
                                    <p:animEffect transition="in" filter="wipe(left)">
                                      <p:cBhvr>
                                        <p:cTn id="6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7"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258695"/>
            <a:ext cx="9144000" cy="1216295"/>
          </a:xfrm>
          <a:prstGeom prst="rect">
            <a:avLst/>
          </a:prstGeom>
          <a:solidFill>
            <a:srgbClr val="0C1268">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latin typeface="Gill Sans Light"/>
                <a:cs typeface="Gill Sans Light"/>
              </a:rPr>
              <a:t>Stragglers</a:t>
            </a:r>
            <a:endParaRPr lang="en-US" sz="4400" dirty="0">
              <a:latin typeface="Gill Sans Light"/>
              <a:cs typeface="Gill Sans Light"/>
            </a:endParaRPr>
          </a:p>
        </p:txBody>
      </p:sp>
      <p:sp>
        <p:nvSpPr>
          <p:cNvPr id="5" name="TextBox 4"/>
          <p:cNvSpPr txBox="1"/>
          <p:nvPr/>
        </p:nvSpPr>
        <p:spPr>
          <a:xfrm>
            <a:off x="201823" y="1468249"/>
            <a:ext cx="8979657" cy="4524315"/>
          </a:xfrm>
          <a:prstGeom prst="rect">
            <a:avLst/>
          </a:prstGeom>
          <a:noFill/>
        </p:spPr>
        <p:txBody>
          <a:bodyPr wrap="square" rtlCol="0">
            <a:spAutoFit/>
          </a:bodyPr>
          <a:lstStyle/>
          <a:p>
            <a:pPr marL="342900" indent="-342900">
              <a:buFont typeface="Arial"/>
              <a:buChar char="•"/>
            </a:pPr>
            <a:r>
              <a:rPr lang="en-US" sz="2700" dirty="0" smtClean="0">
                <a:solidFill>
                  <a:srgbClr val="000000"/>
                </a:solidFill>
                <a:latin typeface="Gill Sans Light"/>
                <a:cs typeface="Gill Sans Light"/>
              </a:rPr>
              <a:t>Ideal compute time per node ~ O(</a:t>
            </a:r>
            <a:r>
              <a:rPr lang="en-US" sz="2700" dirty="0" err="1" smtClean="0">
                <a:solidFill>
                  <a:srgbClr val="000000"/>
                </a:solidFill>
                <a:latin typeface="Gill Sans Light"/>
                <a:cs typeface="Gill Sans Light"/>
              </a:rPr>
              <a:t>total_time</a:t>
            </a:r>
            <a:r>
              <a:rPr lang="en-US" sz="2700" dirty="0" smtClean="0">
                <a:solidFill>
                  <a:srgbClr val="000000"/>
                </a:solidFill>
                <a:latin typeface="Gill Sans Light"/>
                <a:cs typeface="Gill Sans Light"/>
              </a:rPr>
              <a:t>/P)</a:t>
            </a:r>
          </a:p>
          <a:p>
            <a:pPr marL="342900" indent="-342900">
              <a:buFont typeface="Arial"/>
              <a:buChar char="•"/>
            </a:pPr>
            <a:r>
              <a:rPr lang="en-US" sz="2700" dirty="0" smtClean="0">
                <a:solidFill>
                  <a:srgbClr val="000000"/>
                </a:solidFill>
                <a:latin typeface="Gill Sans Light"/>
                <a:cs typeface="Gill Sans Light"/>
              </a:rPr>
              <a:t>But there is a lot of randomness:</a:t>
            </a:r>
          </a:p>
          <a:p>
            <a:pPr marL="914400" lvl="1" indent="-457200">
              <a:buFontTx/>
              <a:buChar char="-"/>
            </a:pPr>
            <a:r>
              <a:rPr lang="en-US" sz="2400" dirty="0" smtClean="0">
                <a:solidFill>
                  <a:srgbClr val="000000"/>
                </a:solidFill>
                <a:latin typeface="Gill Sans Light"/>
                <a:cs typeface="Gill Sans Light"/>
              </a:rPr>
              <a:t>Network/</a:t>
            </a:r>
            <a:r>
              <a:rPr lang="en-US" sz="2400" dirty="0" err="1" smtClean="0">
                <a:solidFill>
                  <a:srgbClr val="000000"/>
                </a:solidFill>
                <a:latin typeface="Gill Sans Light"/>
                <a:cs typeface="Gill Sans Light"/>
              </a:rPr>
              <a:t>Comm</a:t>
            </a:r>
            <a:r>
              <a:rPr lang="en-US" sz="2400" dirty="0" smtClean="0">
                <a:solidFill>
                  <a:srgbClr val="000000"/>
                </a:solidFill>
                <a:latin typeface="Gill Sans Light"/>
                <a:cs typeface="Gill Sans Light"/>
              </a:rPr>
              <a:t> Delays</a:t>
            </a:r>
          </a:p>
          <a:p>
            <a:pPr marL="914400" lvl="1" indent="-457200">
              <a:buFontTx/>
              <a:buChar char="-"/>
            </a:pPr>
            <a:r>
              <a:rPr lang="en-US" sz="2400" dirty="0" smtClean="0">
                <a:solidFill>
                  <a:srgbClr val="000000"/>
                </a:solidFill>
                <a:latin typeface="Gill Sans Light"/>
                <a:cs typeface="Gill Sans Light"/>
              </a:rPr>
              <a:t>Node/HW Failures</a:t>
            </a:r>
          </a:p>
          <a:p>
            <a:pPr marL="914400" lvl="1" indent="-457200">
              <a:buFontTx/>
              <a:buChar char="-"/>
            </a:pPr>
            <a:r>
              <a:rPr lang="en-US" sz="2400" dirty="0" smtClean="0">
                <a:solidFill>
                  <a:srgbClr val="000000"/>
                </a:solidFill>
                <a:latin typeface="Gill Sans Light"/>
                <a:cs typeface="Gill Sans Light"/>
              </a:rPr>
              <a:t>Resource Sharing</a:t>
            </a:r>
          </a:p>
          <a:p>
            <a:pPr marL="457200" indent="-457200">
              <a:buFont typeface="Arial"/>
              <a:buChar char="•"/>
            </a:pPr>
            <a:endParaRPr lang="en-US" sz="2700" dirty="0" smtClean="0">
              <a:solidFill>
                <a:srgbClr val="000000"/>
              </a:solidFill>
              <a:latin typeface="Gill Sans Light"/>
              <a:cs typeface="Gill Sans Light"/>
            </a:endParaRPr>
          </a:p>
          <a:p>
            <a:pPr marL="457200" indent="-457200">
              <a:buFont typeface="Arial"/>
              <a:buChar char="•"/>
            </a:pPr>
            <a:r>
              <a:rPr lang="en-US" sz="2700" dirty="0" smtClean="0">
                <a:solidFill>
                  <a:srgbClr val="000000"/>
                </a:solidFill>
                <a:latin typeface="Gill Sans Light"/>
                <a:cs typeface="Gill Sans Light"/>
              </a:rPr>
              <a:t>What if time per node is a random variable:</a:t>
            </a:r>
          </a:p>
          <a:p>
            <a:pPr lvl="1"/>
            <a:r>
              <a:rPr lang="en-US" sz="2700" dirty="0" smtClean="0">
                <a:solidFill>
                  <a:srgbClr val="000000"/>
                </a:solidFill>
                <a:latin typeface="Gill Sans Light"/>
                <a:cs typeface="Gill Sans Light"/>
              </a:rPr>
              <a:t>			X = constant + </a:t>
            </a:r>
            <a:r>
              <a:rPr lang="en-US" sz="2700" dirty="0" err="1" smtClean="0">
                <a:solidFill>
                  <a:srgbClr val="000000"/>
                </a:solidFill>
                <a:latin typeface="Gill Sans Light"/>
                <a:cs typeface="Gill Sans Light"/>
              </a:rPr>
              <a:t>Exp</a:t>
            </a:r>
            <a:r>
              <a:rPr lang="en-US" sz="2700" dirty="0" smtClean="0">
                <a:solidFill>
                  <a:srgbClr val="000000"/>
                </a:solidFill>
                <a:latin typeface="Gill Sans Light"/>
                <a:cs typeface="Gill Sans Light"/>
              </a:rPr>
              <a:t>(</a:t>
            </a:r>
            <a:r>
              <a:rPr lang="el-GR" sz="2700" dirty="0" smtClean="0">
                <a:solidFill>
                  <a:srgbClr val="000000"/>
                </a:solidFill>
                <a:latin typeface="Gill Sans Light"/>
                <a:cs typeface="Gill Sans Light"/>
              </a:rPr>
              <a:t>λ)</a:t>
            </a:r>
            <a:endParaRPr lang="en-US" sz="2700" dirty="0" smtClean="0">
              <a:solidFill>
                <a:srgbClr val="000000"/>
              </a:solidFill>
              <a:latin typeface="Gill Sans Light"/>
              <a:cs typeface="Gill Sans Light"/>
            </a:endParaRPr>
          </a:p>
          <a:p>
            <a:pPr marL="914400" lvl="1" indent="-457200">
              <a:buFontTx/>
              <a:buChar char="-"/>
            </a:pPr>
            <a:endParaRPr lang="en-US" sz="2700" dirty="0" smtClean="0">
              <a:solidFill>
                <a:srgbClr val="000000"/>
              </a:solidFill>
              <a:latin typeface="Gill Sans Light"/>
              <a:cs typeface="Gill Sans Light"/>
            </a:endParaRPr>
          </a:p>
          <a:p>
            <a:pPr lvl="1"/>
            <a:endParaRPr lang="en-US" sz="2700" dirty="0" smtClean="0">
              <a:solidFill>
                <a:srgbClr val="000000"/>
              </a:solidFill>
              <a:latin typeface="Gill Sans Light"/>
              <a:cs typeface="Gill Sans Light"/>
            </a:endParaRPr>
          </a:p>
          <a:p>
            <a:pPr lvl="1"/>
            <a:endParaRPr lang="en-US" sz="2700" dirty="0" smtClean="0">
              <a:solidFill>
                <a:srgbClr val="000000"/>
              </a:solidFill>
              <a:latin typeface="Gill Sans Light"/>
              <a:cs typeface="Gill Sans Light"/>
            </a:endParaRPr>
          </a:p>
        </p:txBody>
      </p:sp>
      <p:sp>
        <p:nvSpPr>
          <p:cNvPr id="6" name="Rectangle 5"/>
          <p:cNvSpPr/>
          <p:nvPr/>
        </p:nvSpPr>
        <p:spPr>
          <a:xfrm>
            <a:off x="33839" y="5001818"/>
            <a:ext cx="5281916" cy="1874639"/>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ctr"/>
            <a:r>
              <a:rPr lang="en-US" sz="3200" b="1" dirty="0" smtClean="0">
                <a:solidFill>
                  <a:schemeClr val="bg1"/>
                </a:solidFill>
                <a:latin typeface="Gill Sans Light"/>
                <a:cs typeface="Gill Sans Light"/>
              </a:rPr>
              <a:t>Lemma:</a:t>
            </a:r>
          </a:p>
          <a:p>
            <a:pPr algn="ctr"/>
            <a:endParaRPr lang="en-US" sz="3200" dirty="0" smtClean="0">
              <a:solidFill>
                <a:schemeClr val="bg1"/>
              </a:solidFill>
              <a:latin typeface="Gill Sans Light"/>
              <a:cs typeface="Gill Sans Light"/>
            </a:endParaRPr>
          </a:p>
          <a:p>
            <a:pPr algn="ctr"/>
            <a:endParaRPr lang="en-US" sz="3200" dirty="0">
              <a:solidFill>
                <a:schemeClr val="bg1"/>
              </a:solidFill>
              <a:latin typeface="Gill Sans Light"/>
              <a:cs typeface="Gill Sans Light"/>
            </a:endParaRPr>
          </a:p>
          <a:p>
            <a:pPr algn="ctr"/>
            <a:endParaRPr lang="en-US" sz="3200" dirty="0" smtClean="0">
              <a:solidFill>
                <a:schemeClr val="bg1"/>
              </a:solidFill>
              <a:latin typeface="Gill Sans Light"/>
              <a:cs typeface="Gill Sans Light"/>
            </a:endParaRPr>
          </a:p>
        </p:txBody>
      </p:sp>
      <p:pic>
        <p:nvPicPr>
          <p:cNvPr id="4" name="Picture 3"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238" y="5321416"/>
            <a:ext cx="4889500" cy="1371600"/>
          </a:xfrm>
          <a:prstGeom prst="rect">
            <a:avLst/>
          </a:prstGeom>
        </p:spPr>
      </p:pic>
      <p:sp>
        <p:nvSpPr>
          <p:cNvPr id="11" name="Rectangle 10"/>
          <p:cNvSpPr/>
          <p:nvPr/>
        </p:nvSpPr>
        <p:spPr>
          <a:xfrm>
            <a:off x="5610097" y="4971313"/>
            <a:ext cx="3456401" cy="1877437"/>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ctr"/>
            <a:r>
              <a:rPr lang="en-US" sz="3200" b="1" u="sng" dirty="0" smtClean="0">
                <a:solidFill>
                  <a:schemeClr val="bg1"/>
                </a:solidFill>
                <a:latin typeface="Gill Sans Light"/>
                <a:cs typeface="Gill Sans Light"/>
              </a:rPr>
              <a:t>Remark:</a:t>
            </a:r>
          </a:p>
          <a:p>
            <a:pPr algn="ctr"/>
            <a:r>
              <a:rPr lang="en-US" sz="2800" b="1" dirty="0" smtClean="0">
                <a:solidFill>
                  <a:schemeClr val="bg1"/>
                </a:solidFill>
                <a:latin typeface="Gill Sans Light"/>
                <a:cs typeface="Gill Sans Light"/>
              </a:rPr>
              <a:t>Slowest node is </a:t>
            </a:r>
          </a:p>
          <a:p>
            <a:pPr algn="ctr"/>
            <a:r>
              <a:rPr lang="en-US" sz="2800" b="1" dirty="0" smtClean="0">
                <a:solidFill>
                  <a:schemeClr val="bg1"/>
                </a:solidFill>
                <a:latin typeface="Gill Sans Light"/>
                <a:cs typeface="Gill Sans Light"/>
              </a:rPr>
              <a:t>log(n) times slower </a:t>
            </a:r>
          </a:p>
          <a:p>
            <a:pPr algn="ctr"/>
            <a:r>
              <a:rPr lang="en-US" sz="2800" b="1" dirty="0" smtClean="0">
                <a:solidFill>
                  <a:schemeClr val="bg1"/>
                </a:solidFill>
                <a:latin typeface="Gill Sans Light"/>
                <a:cs typeface="Gill Sans Light"/>
              </a:rPr>
              <a:t>than fastest</a:t>
            </a:r>
          </a:p>
        </p:txBody>
      </p:sp>
    </p:spTree>
    <p:extLst>
      <p:ext uri="{BB962C8B-B14F-4D97-AF65-F5344CB8AC3E}">
        <p14:creationId xmlns:p14="http://schemas.microsoft.com/office/powerpoint/2010/main" val="24748035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xp_times.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734" y="1825041"/>
            <a:ext cx="6973455" cy="5010727"/>
          </a:xfrm>
          <a:prstGeom prst="rect">
            <a:avLst/>
          </a:prstGeom>
        </p:spPr>
      </p:pic>
      <p:sp>
        <p:nvSpPr>
          <p:cNvPr id="10" name="Rectangle 9"/>
          <p:cNvSpPr/>
          <p:nvPr/>
        </p:nvSpPr>
        <p:spPr>
          <a:xfrm>
            <a:off x="0" y="258695"/>
            <a:ext cx="9144000" cy="1216295"/>
          </a:xfrm>
          <a:prstGeom prst="rect">
            <a:avLst/>
          </a:prstGeom>
          <a:solidFill>
            <a:srgbClr val="0C1268">
              <a:alpha val="76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dirty="0" smtClean="0">
                <a:latin typeface="Gill Sans Light"/>
                <a:cs typeface="Gill Sans Light"/>
              </a:rPr>
              <a:t>Simulation</a:t>
            </a:r>
            <a:endParaRPr lang="en-US" sz="4400" dirty="0">
              <a:latin typeface="Gill Sans Light"/>
              <a:cs typeface="Gill Sans Light"/>
            </a:endParaRPr>
          </a:p>
        </p:txBody>
      </p:sp>
      <p:sp>
        <p:nvSpPr>
          <p:cNvPr id="5" name="TextBox 4"/>
          <p:cNvSpPr txBox="1"/>
          <p:nvPr/>
        </p:nvSpPr>
        <p:spPr>
          <a:xfrm>
            <a:off x="189584" y="1168601"/>
            <a:ext cx="8979657" cy="2169825"/>
          </a:xfrm>
          <a:prstGeom prst="rect">
            <a:avLst/>
          </a:prstGeom>
          <a:noFill/>
        </p:spPr>
        <p:txBody>
          <a:bodyPr wrap="square" rtlCol="0">
            <a:spAutoFit/>
          </a:bodyPr>
          <a:lstStyle/>
          <a:p>
            <a:pPr marL="457200" indent="-457200">
              <a:buFont typeface="Arial"/>
              <a:buChar char="•"/>
            </a:pPr>
            <a:endParaRPr lang="en-US" sz="2700" dirty="0" smtClean="0">
              <a:solidFill>
                <a:srgbClr val="000000"/>
              </a:solidFill>
              <a:latin typeface="Gill Sans Light"/>
              <a:cs typeface="Gill Sans Light"/>
            </a:endParaRPr>
          </a:p>
          <a:p>
            <a:pPr marL="457200" indent="-457200">
              <a:buFont typeface="Arial"/>
              <a:buChar char="•"/>
            </a:pPr>
            <a:r>
              <a:rPr lang="en-US" sz="2700" dirty="0" smtClean="0">
                <a:solidFill>
                  <a:srgbClr val="000000"/>
                </a:solidFill>
                <a:latin typeface="Gill Sans Light"/>
                <a:cs typeface="Gill Sans Light"/>
              </a:rPr>
              <a:t>X(t) = 1+ </a:t>
            </a:r>
            <a:r>
              <a:rPr lang="en-US" sz="2700" dirty="0" err="1" smtClean="0">
                <a:solidFill>
                  <a:srgbClr val="000000"/>
                </a:solidFill>
                <a:latin typeface="Gill Sans Light"/>
                <a:cs typeface="Gill Sans Light"/>
              </a:rPr>
              <a:t>Exp</a:t>
            </a:r>
            <a:r>
              <a:rPr lang="en-US" sz="2700" dirty="0" smtClean="0">
                <a:solidFill>
                  <a:srgbClr val="000000"/>
                </a:solidFill>
                <a:latin typeface="Gill Sans Light"/>
                <a:cs typeface="Gill Sans Light"/>
              </a:rPr>
              <a:t>(0.5</a:t>
            </a:r>
            <a:r>
              <a:rPr lang="el-GR" sz="2700" dirty="0" smtClean="0">
                <a:solidFill>
                  <a:srgbClr val="000000"/>
                </a:solidFill>
                <a:latin typeface="Gill Sans Light"/>
                <a:cs typeface="Gill Sans Light"/>
              </a:rPr>
              <a:t>)</a:t>
            </a:r>
            <a:r>
              <a:rPr lang="en-US" sz="2700" dirty="0" smtClean="0">
                <a:solidFill>
                  <a:srgbClr val="000000"/>
                </a:solidFill>
                <a:latin typeface="Gill Sans Light"/>
                <a:cs typeface="Gill Sans Light"/>
              </a:rPr>
              <a:t>, n = 10, 100, 1000, 1000</a:t>
            </a:r>
          </a:p>
          <a:p>
            <a:pPr marL="914400" lvl="1" indent="-457200">
              <a:buFontTx/>
              <a:buChar char="-"/>
            </a:pPr>
            <a:endParaRPr lang="en-US" sz="2700" dirty="0" smtClean="0">
              <a:solidFill>
                <a:srgbClr val="000000"/>
              </a:solidFill>
              <a:latin typeface="Gill Sans Light"/>
              <a:cs typeface="Gill Sans Light"/>
            </a:endParaRPr>
          </a:p>
          <a:p>
            <a:pPr lvl="1"/>
            <a:endParaRPr lang="en-US" sz="2700" dirty="0" smtClean="0">
              <a:solidFill>
                <a:srgbClr val="000000"/>
              </a:solidFill>
              <a:latin typeface="Gill Sans Light"/>
              <a:cs typeface="Gill Sans Light"/>
            </a:endParaRPr>
          </a:p>
          <a:p>
            <a:pPr lvl="1"/>
            <a:endParaRPr lang="en-US" sz="2700" dirty="0" smtClean="0">
              <a:solidFill>
                <a:srgbClr val="000000"/>
              </a:solidFill>
              <a:latin typeface="Gill Sans Light"/>
              <a:cs typeface="Gill Sans Light"/>
            </a:endParaRPr>
          </a:p>
        </p:txBody>
      </p:sp>
      <p:sp>
        <p:nvSpPr>
          <p:cNvPr id="6" name="Rectangle 5"/>
          <p:cNvSpPr/>
          <p:nvPr/>
        </p:nvSpPr>
        <p:spPr>
          <a:xfrm>
            <a:off x="1325280" y="3338426"/>
            <a:ext cx="5810108" cy="1569660"/>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ctr"/>
            <a:r>
              <a:rPr lang="en-US" sz="3200" b="1" dirty="0" smtClean="0">
                <a:solidFill>
                  <a:schemeClr val="bg1"/>
                </a:solidFill>
                <a:latin typeface="Gill Sans Light"/>
                <a:cs typeface="Gill Sans Light"/>
              </a:rPr>
              <a:t>Straggler issue: </a:t>
            </a:r>
          </a:p>
          <a:p>
            <a:pPr algn="ctr"/>
            <a:r>
              <a:rPr lang="en-US" sz="3200" b="1" dirty="0" smtClean="0">
                <a:solidFill>
                  <a:schemeClr val="bg1"/>
                </a:solidFill>
                <a:latin typeface="Gill Sans Light"/>
                <a:cs typeface="Gill Sans Light"/>
              </a:rPr>
              <a:t>leads to slower mini-batch SGD implementations</a:t>
            </a:r>
            <a:endParaRPr lang="en-US" sz="3200" dirty="0" smtClean="0">
              <a:solidFill>
                <a:schemeClr val="bg1"/>
              </a:solidFill>
              <a:latin typeface="Gill Sans Light"/>
              <a:cs typeface="Gill Sans Light"/>
            </a:endParaRPr>
          </a:p>
        </p:txBody>
      </p:sp>
    </p:spTree>
    <p:extLst>
      <p:ext uri="{BB962C8B-B14F-4D97-AF65-F5344CB8AC3E}">
        <p14:creationId xmlns:p14="http://schemas.microsoft.com/office/powerpoint/2010/main" val="38182563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itle 140"/>
          <p:cNvSpPr>
            <a:spLocks noGrp="1"/>
          </p:cNvSpPr>
          <p:nvPr>
            <p:ph type="ctrTitle"/>
          </p:nvPr>
        </p:nvSpPr>
        <p:spPr>
          <a:xfrm>
            <a:off x="37480" y="-237237"/>
            <a:ext cx="9144000" cy="1470025"/>
          </a:xfrm>
        </p:spPr>
        <p:txBody>
          <a:bodyPr>
            <a:noAutofit/>
          </a:bodyPr>
          <a:lstStyle/>
          <a:p>
            <a:r>
              <a:rPr lang="en-US" sz="5500" b="1" dirty="0" smtClean="0">
                <a:solidFill>
                  <a:srgbClr val="000000"/>
                </a:solidFill>
                <a:latin typeface="Gill Sans Light"/>
                <a:cs typeface="Gill Sans Light"/>
              </a:rPr>
              <a:t>A case against Synchronization</a:t>
            </a:r>
            <a:endParaRPr lang="en-US" sz="2000" b="1" dirty="0">
              <a:solidFill>
                <a:srgbClr val="000000"/>
              </a:solidFill>
              <a:latin typeface="Gill Sans Light"/>
              <a:cs typeface="Gill Sans Light"/>
            </a:endParaRPr>
          </a:p>
        </p:txBody>
      </p:sp>
      <p:grpSp>
        <p:nvGrpSpPr>
          <p:cNvPr id="94" name="Group 93"/>
          <p:cNvGrpSpPr/>
          <p:nvPr/>
        </p:nvGrpSpPr>
        <p:grpSpPr>
          <a:xfrm>
            <a:off x="91846" y="5094832"/>
            <a:ext cx="8436693" cy="1272148"/>
            <a:chOff x="91846" y="5094832"/>
            <a:chExt cx="8436693" cy="1272148"/>
          </a:xfrm>
        </p:grpSpPr>
        <p:cxnSp>
          <p:nvCxnSpPr>
            <p:cNvPr id="49" name="Straight Arrow Connector 48"/>
            <p:cNvCxnSpPr/>
            <p:nvPr/>
          </p:nvCxnSpPr>
          <p:spPr>
            <a:xfrm flipV="1">
              <a:off x="1411676" y="5094832"/>
              <a:ext cx="7116863" cy="229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Rectangle 49"/>
            <p:cNvSpPr/>
            <p:nvPr/>
          </p:nvSpPr>
          <p:spPr>
            <a:xfrm>
              <a:off x="1422742" y="5666622"/>
              <a:ext cx="1660718" cy="242608"/>
            </a:xfrm>
            <a:prstGeom prst="rect">
              <a:avLst/>
            </a:prstGeom>
            <a:solidFill>
              <a:srgbClr val="3AB68A">
                <a:alpha val="5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solidFill>
                  <a:srgbClr val="000000"/>
                </a:solidFill>
                <a:latin typeface="Gill Sans Light"/>
                <a:cs typeface="Gill Sans Light"/>
              </a:endParaRPr>
            </a:p>
          </p:txBody>
        </p:sp>
        <p:sp>
          <p:nvSpPr>
            <p:cNvPr id="51" name="Rectangle 50"/>
            <p:cNvSpPr/>
            <p:nvPr/>
          </p:nvSpPr>
          <p:spPr>
            <a:xfrm>
              <a:off x="1411676" y="5272234"/>
              <a:ext cx="868463" cy="242607"/>
            </a:xfrm>
            <a:prstGeom prst="rect">
              <a:avLst/>
            </a:prstGeom>
            <a:solidFill>
              <a:srgbClr val="4B4F8F">
                <a:alpha val="50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solidFill>
                  <a:srgbClr val="000000"/>
                </a:solidFill>
                <a:latin typeface="Gill Sans Light"/>
                <a:cs typeface="Gill Sans Light"/>
              </a:endParaRPr>
            </a:p>
          </p:txBody>
        </p:sp>
        <p:sp>
          <p:nvSpPr>
            <p:cNvPr id="52" name="Rectangle 51"/>
            <p:cNvSpPr/>
            <p:nvPr/>
          </p:nvSpPr>
          <p:spPr>
            <a:xfrm>
              <a:off x="1422742" y="6061010"/>
              <a:ext cx="1028284" cy="242608"/>
            </a:xfrm>
            <a:prstGeom prst="rect">
              <a:avLst/>
            </a:prstGeom>
            <a:solidFill>
              <a:srgbClr val="C14480">
                <a:alpha val="5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solidFill>
                  <a:srgbClr val="000000"/>
                </a:solidFill>
                <a:latin typeface="Gill Sans Light"/>
                <a:cs typeface="Gill Sans Light"/>
              </a:endParaRPr>
            </a:p>
          </p:txBody>
        </p:sp>
        <p:sp>
          <p:nvSpPr>
            <p:cNvPr id="54" name="TextBox 53"/>
            <p:cNvSpPr txBox="1"/>
            <p:nvPr/>
          </p:nvSpPr>
          <p:spPr>
            <a:xfrm>
              <a:off x="91846" y="5208871"/>
              <a:ext cx="799280" cy="369332"/>
            </a:xfrm>
            <a:prstGeom prst="rect">
              <a:avLst/>
            </a:prstGeom>
            <a:noFill/>
          </p:spPr>
          <p:txBody>
            <a:bodyPr wrap="none" rtlCol="0">
              <a:spAutoFit/>
            </a:bodyPr>
            <a:lstStyle/>
            <a:p>
              <a:r>
                <a:rPr lang="en-US" dirty="0" smtClean="0">
                  <a:latin typeface="Gill Sans Light"/>
                  <a:cs typeface="Gill Sans Light"/>
                </a:rPr>
                <a:t>CPU 1</a:t>
              </a:r>
              <a:endParaRPr lang="en-US" dirty="0">
                <a:latin typeface="Gill Sans Light"/>
                <a:cs typeface="Gill Sans Light"/>
              </a:endParaRPr>
            </a:p>
          </p:txBody>
        </p:sp>
        <p:sp>
          <p:nvSpPr>
            <p:cNvPr id="55" name="TextBox 54"/>
            <p:cNvSpPr txBox="1"/>
            <p:nvPr/>
          </p:nvSpPr>
          <p:spPr>
            <a:xfrm>
              <a:off x="91846" y="5603260"/>
              <a:ext cx="799280" cy="369332"/>
            </a:xfrm>
            <a:prstGeom prst="rect">
              <a:avLst/>
            </a:prstGeom>
            <a:noFill/>
          </p:spPr>
          <p:txBody>
            <a:bodyPr wrap="none" rtlCol="0">
              <a:spAutoFit/>
            </a:bodyPr>
            <a:lstStyle/>
            <a:p>
              <a:r>
                <a:rPr lang="en-US" dirty="0">
                  <a:latin typeface="Gill Sans Light"/>
                  <a:cs typeface="Gill Sans Light"/>
                </a:rPr>
                <a:t>CPU </a:t>
              </a:r>
              <a:r>
                <a:rPr lang="en-US" dirty="0" smtClean="0">
                  <a:latin typeface="Gill Sans Light"/>
                  <a:cs typeface="Gill Sans Light"/>
                </a:rPr>
                <a:t>2</a:t>
              </a:r>
              <a:endParaRPr lang="en-US" dirty="0">
                <a:latin typeface="Gill Sans Light"/>
                <a:cs typeface="Gill Sans Light"/>
              </a:endParaRPr>
            </a:p>
          </p:txBody>
        </p:sp>
        <p:sp>
          <p:nvSpPr>
            <p:cNvPr id="56" name="TextBox 55"/>
            <p:cNvSpPr txBox="1"/>
            <p:nvPr/>
          </p:nvSpPr>
          <p:spPr>
            <a:xfrm>
              <a:off x="91846" y="5997648"/>
              <a:ext cx="799280" cy="369332"/>
            </a:xfrm>
            <a:prstGeom prst="rect">
              <a:avLst/>
            </a:prstGeom>
            <a:noFill/>
          </p:spPr>
          <p:txBody>
            <a:bodyPr wrap="none" rtlCol="0">
              <a:spAutoFit/>
            </a:bodyPr>
            <a:lstStyle/>
            <a:p>
              <a:r>
                <a:rPr lang="en-US" dirty="0">
                  <a:latin typeface="Gill Sans Light"/>
                  <a:cs typeface="Gill Sans Light"/>
                </a:rPr>
                <a:t>CPU </a:t>
              </a:r>
              <a:r>
                <a:rPr lang="en-US" dirty="0" smtClean="0">
                  <a:latin typeface="Gill Sans Light"/>
                  <a:cs typeface="Gill Sans Light"/>
                </a:rPr>
                <a:t>3</a:t>
              </a:r>
              <a:endParaRPr lang="en-US" dirty="0">
                <a:latin typeface="Gill Sans Light"/>
                <a:cs typeface="Gill Sans Light"/>
              </a:endParaRPr>
            </a:p>
          </p:txBody>
        </p:sp>
        <p:sp>
          <p:nvSpPr>
            <p:cNvPr id="58" name="Rectangle 57"/>
            <p:cNvSpPr/>
            <p:nvPr/>
          </p:nvSpPr>
          <p:spPr>
            <a:xfrm>
              <a:off x="3149911" y="5666625"/>
              <a:ext cx="857434" cy="242608"/>
            </a:xfrm>
            <a:prstGeom prst="rect">
              <a:avLst/>
            </a:prstGeom>
            <a:solidFill>
              <a:srgbClr val="3AB68A">
                <a:alpha val="5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solidFill>
                  <a:srgbClr val="000000"/>
                </a:solidFill>
                <a:latin typeface="Gill Sans Light"/>
                <a:cs typeface="Gill Sans Light"/>
              </a:endParaRPr>
            </a:p>
          </p:txBody>
        </p:sp>
        <p:sp>
          <p:nvSpPr>
            <p:cNvPr id="59" name="Rectangle 58"/>
            <p:cNvSpPr/>
            <p:nvPr/>
          </p:nvSpPr>
          <p:spPr>
            <a:xfrm>
              <a:off x="2326061" y="5272234"/>
              <a:ext cx="2223167" cy="242607"/>
            </a:xfrm>
            <a:prstGeom prst="rect">
              <a:avLst/>
            </a:prstGeom>
            <a:solidFill>
              <a:srgbClr val="4B4F8F">
                <a:alpha val="50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solidFill>
                  <a:srgbClr val="000000"/>
                </a:solidFill>
                <a:latin typeface="Gill Sans Light"/>
                <a:cs typeface="Gill Sans Light"/>
              </a:endParaRPr>
            </a:p>
          </p:txBody>
        </p:sp>
        <p:sp>
          <p:nvSpPr>
            <p:cNvPr id="60" name="Rectangle 59"/>
            <p:cNvSpPr/>
            <p:nvPr/>
          </p:nvSpPr>
          <p:spPr>
            <a:xfrm>
              <a:off x="2489524" y="6061013"/>
              <a:ext cx="1568634" cy="242608"/>
            </a:xfrm>
            <a:prstGeom prst="rect">
              <a:avLst/>
            </a:prstGeom>
            <a:solidFill>
              <a:srgbClr val="C14480">
                <a:alpha val="5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solidFill>
                  <a:srgbClr val="000000"/>
                </a:solidFill>
                <a:latin typeface="Gill Sans Light"/>
                <a:cs typeface="Gill Sans Light"/>
              </a:endParaRPr>
            </a:p>
          </p:txBody>
        </p:sp>
        <p:sp>
          <p:nvSpPr>
            <p:cNvPr id="62" name="Rectangle 61"/>
            <p:cNvSpPr/>
            <p:nvPr/>
          </p:nvSpPr>
          <p:spPr>
            <a:xfrm>
              <a:off x="4086658" y="5666622"/>
              <a:ext cx="1243769" cy="242611"/>
            </a:xfrm>
            <a:prstGeom prst="rect">
              <a:avLst/>
            </a:prstGeom>
            <a:solidFill>
              <a:srgbClr val="3AB68A">
                <a:alpha val="5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solidFill>
                  <a:srgbClr val="000000"/>
                </a:solidFill>
                <a:latin typeface="Gill Sans Light"/>
                <a:cs typeface="Gill Sans Light"/>
              </a:endParaRPr>
            </a:p>
          </p:txBody>
        </p:sp>
        <p:sp>
          <p:nvSpPr>
            <p:cNvPr id="63" name="Rectangle 62"/>
            <p:cNvSpPr/>
            <p:nvPr/>
          </p:nvSpPr>
          <p:spPr>
            <a:xfrm>
              <a:off x="4617450" y="5272234"/>
              <a:ext cx="1579700" cy="242607"/>
            </a:xfrm>
            <a:prstGeom prst="rect">
              <a:avLst/>
            </a:prstGeom>
            <a:solidFill>
              <a:srgbClr val="4B4F8F">
                <a:alpha val="50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solidFill>
                  <a:srgbClr val="000000"/>
                </a:solidFill>
                <a:latin typeface="Gill Sans Light"/>
                <a:cs typeface="Gill Sans Light"/>
              </a:endParaRPr>
            </a:p>
          </p:txBody>
        </p:sp>
        <p:sp>
          <p:nvSpPr>
            <p:cNvPr id="64" name="Rectangle 63"/>
            <p:cNvSpPr/>
            <p:nvPr/>
          </p:nvSpPr>
          <p:spPr>
            <a:xfrm>
              <a:off x="4137457" y="6061013"/>
              <a:ext cx="2392983" cy="242608"/>
            </a:xfrm>
            <a:prstGeom prst="rect">
              <a:avLst/>
            </a:prstGeom>
            <a:solidFill>
              <a:srgbClr val="C14480">
                <a:alpha val="5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solidFill>
                  <a:srgbClr val="000000"/>
                </a:solidFill>
                <a:latin typeface="Gill Sans Light"/>
                <a:cs typeface="Gill Sans Light"/>
              </a:endParaRPr>
            </a:p>
          </p:txBody>
        </p:sp>
      </p:grpSp>
      <p:grpSp>
        <p:nvGrpSpPr>
          <p:cNvPr id="128" name="Group 127"/>
          <p:cNvGrpSpPr/>
          <p:nvPr/>
        </p:nvGrpSpPr>
        <p:grpSpPr>
          <a:xfrm>
            <a:off x="63844" y="1584250"/>
            <a:ext cx="8521353" cy="1892705"/>
            <a:chOff x="63844" y="1584250"/>
            <a:chExt cx="8521353" cy="1892705"/>
          </a:xfrm>
        </p:grpSpPr>
        <p:cxnSp>
          <p:nvCxnSpPr>
            <p:cNvPr id="24" name="Straight Arrow Connector 23"/>
            <p:cNvCxnSpPr/>
            <p:nvPr/>
          </p:nvCxnSpPr>
          <p:spPr>
            <a:xfrm flipV="1">
              <a:off x="1383674" y="1999748"/>
              <a:ext cx="7116863" cy="229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1394740" y="2571538"/>
              <a:ext cx="1660718" cy="242608"/>
            </a:xfrm>
            <a:prstGeom prst="rect">
              <a:avLst/>
            </a:prstGeom>
            <a:solidFill>
              <a:srgbClr val="3AB68A">
                <a:alpha val="5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solidFill>
                  <a:srgbClr val="000000"/>
                </a:solidFill>
                <a:latin typeface="Gill Sans Light"/>
                <a:cs typeface="Gill Sans Light"/>
              </a:endParaRPr>
            </a:p>
          </p:txBody>
        </p:sp>
        <p:sp>
          <p:nvSpPr>
            <p:cNvPr id="26" name="Rectangle 25"/>
            <p:cNvSpPr/>
            <p:nvPr/>
          </p:nvSpPr>
          <p:spPr>
            <a:xfrm>
              <a:off x="1383674" y="2177150"/>
              <a:ext cx="868463" cy="242607"/>
            </a:xfrm>
            <a:prstGeom prst="rect">
              <a:avLst/>
            </a:prstGeom>
            <a:solidFill>
              <a:srgbClr val="4B4F8F">
                <a:alpha val="50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solidFill>
                  <a:srgbClr val="000000"/>
                </a:solidFill>
                <a:latin typeface="Gill Sans Light"/>
                <a:cs typeface="Gill Sans Light"/>
              </a:endParaRPr>
            </a:p>
          </p:txBody>
        </p:sp>
        <p:sp>
          <p:nvSpPr>
            <p:cNvPr id="27" name="Rectangle 26"/>
            <p:cNvSpPr/>
            <p:nvPr/>
          </p:nvSpPr>
          <p:spPr>
            <a:xfrm>
              <a:off x="1394740" y="2965926"/>
              <a:ext cx="1028284" cy="242608"/>
            </a:xfrm>
            <a:prstGeom prst="rect">
              <a:avLst/>
            </a:prstGeom>
            <a:solidFill>
              <a:srgbClr val="C14480">
                <a:alpha val="5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solidFill>
                  <a:srgbClr val="000000"/>
                </a:solidFill>
                <a:latin typeface="Gill Sans Light"/>
                <a:cs typeface="Gill Sans Light"/>
              </a:endParaRPr>
            </a:p>
          </p:txBody>
        </p:sp>
        <p:sp>
          <p:nvSpPr>
            <p:cNvPr id="36" name="TextBox 35"/>
            <p:cNvSpPr txBox="1"/>
            <p:nvPr/>
          </p:nvSpPr>
          <p:spPr>
            <a:xfrm>
              <a:off x="1383674" y="1584250"/>
              <a:ext cx="1028284" cy="415498"/>
            </a:xfrm>
            <a:prstGeom prst="rect">
              <a:avLst/>
            </a:prstGeom>
            <a:noFill/>
          </p:spPr>
          <p:txBody>
            <a:bodyPr wrap="none" rtlCol="0">
              <a:spAutoFit/>
            </a:bodyPr>
            <a:lstStyle/>
            <a:p>
              <a:r>
                <a:rPr lang="en-US" sz="2100" dirty="0" smtClean="0">
                  <a:latin typeface="Gill Sans Light"/>
                  <a:cs typeface="Gill Sans Light"/>
                </a:rPr>
                <a:t>timeline</a:t>
              </a:r>
              <a:endParaRPr lang="en-US" sz="2100" dirty="0">
                <a:latin typeface="Gill Sans Light"/>
                <a:cs typeface="Gill Sans Light"/>
              </a:endParaRPr>
            </a:p>
          </p:txBody>
        </p:sp>
        <p:sp>
          <p:nvSpPr>
            <p:cNvPr id="37" name="TextBox 36"/>
            <p:cNvSpPr txBox="1"/>
            <p:nvPr/>
          </p:nvSpPr>
          <p:spPr>
            <a:xfrm>
              <a:off x="63844" y="2113787"/>
              <a:ext cx="799280" cy="369332"/>
            </a:xfrm>
            <a:prstGeom prst="rect">
              <a:avLst/>
            </a:prstGeom>
            <a:noFill/>
          </p:spPr>
          <p:txBody>
            <a:bodyPr wrap="none" rtlCol="0">
              <a:spAutoFit/>
            </a:bodyPr>
            <a:lstStyle/>
            <a:p>
              <a:r>
                <a:rPr lang="en-US" dirty="0" smtClean="0">
                  <a:latin typeface="Gill Sans Light"/>
                  <a:cs typeface="Gill Sans Light"/>
                </a:rPr>
                <a:t>CPU 1</a:t>
              </a:r>
              <a:endParaRPr lang="en-US" dirty="0">
                <a:latin typeface="Gill Sans Light"/>
                <a:cs typeface="Gill Sans Light"/>
              </a:endParaRPr>
            </a:p>
          </p:txBody>
        </p:sp>
        <p:sp>
          <p:nvSpPr>
            <p:cNvPr id="38" name="TextBox 37"/>
            <p:cNvSpPr txBox="1"/>
            <p:nvPr/>
          </p:nvSpPr>
          <p:spPr>
            <a:xfrm>
              <a:off x="63844" y="2508176"/>
              <a:ext cx="799280" cy="369332"/>
            </a:xfrm>
            <a:prstGeom prst="rect">
              <a:avLst/>
            </a:prstGeom>
            <a:noFill/>
          </p:spPr>
          <p:txBody>
            <a:bodyPr wrap="none" rtlCol="0">
              <a:spAutoFit/>
            </a:bodyPr>
            <a:lstStyle/>
            <a:p>
              <a:r>
                <a:rPr lang="en-US" dirty="0">
                  <a:latin typeface="Gill Sans Light"/>
                  <a:cs typeface="Gill Sans Light"/>
                </a:rPr>
                <a:t>CPU </a:t>
              </a:r>
              <a:r>
                <a:rPr lang="en-US" dirty="0" smtClean="0">
                  <a:latin typeface="Gill Sans Light"/>
                  <a:cs typeface="Gill Sans Light"/>
                </a:rPr>
                <a:t>2</a:t>
              </a:r>
              <a:endParaRPr lang="en-US" dirty="0">
                <a:latin typeface="Gill Sans Light"/>
                <a:cs typeface="Gill Sans Light"/>
              </a:endParaRPr>
            </a:p>
          </p:txBody>
        </p:sp>
        <p:sp>
          <p:nvSpPr>
            <p:cNvPr id="39" name="TextBox 38"/>
            <p:cNvSpPr txBox="1"/>
            <p:nvPr/>
          </p:nvSpPr>
          <p:spPr>
            <a:xfrm>
              <a:off x="63844" y="2902564"/>
              <a:ext cx="799280" cy="369332"/>
            </a:xfrm>
            <a:prstGeom prst="rect">
              <a:avLst/>
            </a:prstGeom>
            <a:noFill/>
          </p:spPr>
          <p:txBody>
            <a:bodyPr wrap="none" rtlCol="0">
              <a:spAutoFit/>
            </a:bodyPr>
            <a:lstStyle/>
            <a:p>
              <a:r>
                <a:rPr lang="en-US" dirty="0">
                  <a:latin typeface="Gill Sans Light"/>
                  <a:cs typeface="Gill Sans Light"/>
                </a:rPr>
                <a:t>CPU </a:t>
              </a:r>
              <a:r>
                <a:rPr lang="en-US" dirty="0" smtClean="0">
                  <a:latin typeface="Gill Sans Light"/>
                  <a:cs typeface="Gill Sans Light"/>
                </a:rPr>
                <a:t>3</a:t>
              </a:r>
              <a:endParaRPr lang="en-US" dirty="0">
                <a:latin typeface="Gill Sans Light"/>
                <a:cs typeface="Gill Sans Light"/>
              </a:endParaRPr>
            </a:p>
          </p:txBody>
        </p:sp>
        <p:cxnSp>
          <p:nvCxnSpPr>
            <p:cNvPr id="41" name="Straight Connector 40"/>
            <p:cNvCxnSpPr>
              <a:endCxn id="65" idx="2"/>
            </p:cNvCxnSpPr>
            <p:nvPr/>
          </p:nvCxnSpPr>
          <p:spPr>
            <a:xfrm>
              <a:off x="3283415" y="1584250"/>
              <a:ext cx="0" cy="1892705"/>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3528301" y="2571538"/>
              <a:ext cx="857434" cy="259544"/>
            </a:xfrm>
            <a:prstGeom prst="rect">
              <a:avLst/>
            </a:prstGeom>
            <a:solidFill>
              <a:srgbClr val="3AB68A">
                <a:alpha val="5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solidFill>
                  <a:srgbClr val="000000"/>
                </a:solidFill>
                <a:latin typeface="Gill Sans Light"/>
                <a:cs typeface="Gill Sans Light"/>
              </a:endParaRPr>
            </a:p>
          </p:txBody>
        </p:sp>
        <p:sp>
          <p:nvSpPr>
            <p:cNvPr id="43" name="Rectangle 42"/>
            <p:cNvSpPr/>
            <p:nvPr/>
          </p:nvSpPr>
          <p:spPr>
            <a:xfrm>
              <a:off x="3517235" y="2177150"/>
              <a:ext cx="2223167" cy="242607"/>
            </a:xfrm>
            <a:prstGeom prst="rect">
              <a:avLst/>
            </a:prstGeom>
            <a:solidFill>
              <a:srgbClr val="4B4F8F">
                <a:alpha val="50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solidFill>
                  <a:srgbClr val="000000"/>
                </a:solidFill>
                <a:latin typeface="Gill Sans Light"/>
                <a:cs typeface="Gill Sans Light"/>
              </a:endParaRPr>
            </a:p>
          </p:txBody>
        </p:sp>
        <p:sp>
          <p:nvSpPr>
            <p:cNvPr id="44" name="Rectangle 43"/>
            <p:cNvSpPr/>
            <p:nvPr/>
          </p:nvSpPr>
          <p:spPr>
            <a:xfrm>
              <a:off x="3528301" y="2982862"/>
              <a:ext cx="1568634" cy="242608"/>
            </a:xfrm>
            <a:prstGeom prst="rect">
              <a:avLst/>
            </a:prstGeom>
            <a:solidFill>
              <a:srgbClr val="C14480">
                <a:alpha val="5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solidFill>
                  <a:srgbClr val="000000"/>
                </a:solidFill>
                <a:latin typeface="Gill Sans Light"/>
                <a:cs typeface="Gill Sans Light"/>
              </a:endParaRPr>
            </a:p>
          </p:txBody>
        </p:sp>
        <p:cxnSp>
          <p:nvCxnSpPr>
            <p:cNvPr id="45" name="Straight Connector 44"/>
            <p:cNvCxnSpPr>
              <a:endCxn id="66" idx="2"/>
            </p:cNvCxnSpPr>
            <p:nvPr/>
          </p:nvCxnSpPr>
          <p:spPr>
            <a:xfrm>
              <a:off x="5953841" y="1584250"/>
              <a:ext cx="0" cy="188928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6192215" y="2571538"/>
              <a:ext cx="1568636" cy="259543"/>
            </a:xfrm>
            <a:prstGeom prst="rect">
              <a:avLst/>
            </a:prstGeom>
            <a:solidFill>
              <a:srgbClr val="3AB68A">
                <a:alpha val="5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solidFill>
                  <a:srgbClr val="000000"/>
                </a:solidFill>
                <a:latin typeface="Gill Sans Light"/>
                <a:cs typeface="Gill Sans Light"/>
              </a:endParaRPr>
            </a:p>
          </p:txBody>
        </p:sp>
        <p:sp>
          <p:nvSpPr>
            <p:cNvPr id="47" name="Rectangle 46"/>
            <p:cNvSpPr/>
            <p:nvPr/>
          </p:nvSpPr>
          <p:spPr>
            <a:xfrm>
              <a:off x="6181150" y="2177150"/>
              <a:ext cx="1579700" cy="242607"/>
            </a:xfrm>
            <a:prstGeom prst="rect">
              <a:avLst/>
            </a:prstGeom>
            <a:solidFill>
              <a:srgbClr val="4B4F8F">
                <a:alpha val="50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solidFill>
                  <a:srgbClr val="000000"/>
                </a:solidFill>
                <a:latin typeface="Gill Sans Light"/>
                <a:cs typeface="Gill Sans Light"/>
              </a:endParaRPr>
            </a:p>
          </p:txBody>
        </p:sp>
        <p:sp>
          <p:nvSpPr>
            <p:cNvPr id="48" name="Rectangle 47"/>
            <p:cNvSpPr/>
            <p:nvPr/>
          </p:nvSpPr>
          <p:spPr>
            <a:xfrm>
              <a:off x="6192214" y="2982862"/>
              <a:ext cx="2392983" cy="242608"/>
            </a:xfrm>
            <a:prstGeom prst="rect">
              <a:avLst/>
            </a:prstGeom>
            <a:solidFill>
              <a:srgbClr val="C14480">
                <a:alpha val="5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solidFill>
                  <a:srgbClr val="000000"/>
                </a:solidFill>
                <a:latin typeface="Gill Sans Light"/>
                <a:cs typeface="Gill Sans Light"/>
              </a:endParaRPr>
            </a:p>
          </p:txBody>
        </p:sp>
        <p:sp>
          <p:nvSpPr>
            <p:cNvPr id="65" name="Rectangle 64"/>
            <p:cNvSpPr/>
            <p:nvPr/>
          </p:nvSpPr>
          <p:spPr>
            <a:xfrm>
              <a:off x="3140123" y="1726045"/>
              <a:ext cx="286583" cy="1750910"/>
            </a:xfrm>
            <a:prstGeom prst="rect">
              <a:avLst/>
            </a:prstGeom>
            <a:solidFill>
              <a:srgbClr val="161920">
                <a:alpha val="5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solidFill>
                  <a:srgbClr val="000000"/>
                </a:solidFill>
                <a:latin typeface="Gill Sans Light"/>
                <a:cs typeface="Gill Sans Light"/>
              </a:endParaRPr>
            </a:p>
          </p:txBody>
        </p:sp>
        <p:sp>
          <p:nvSpPr>
            <p:cNvPr id="66" name="Rectangle 65"/>
            <p:cNvSpPr/>
            <p:nvPr/>
          </p:nvSpPr>
          <p:spPr>
            <a:xfrm>
              <a:off x="5810549" y="1722623"/>
              <a:ext cx="286583" cy="1750910"/>
            </a:xfrm>
            <a:prstGeom prst="rect">
              <a:avLst/>
            </a:prstGeom>
            <a:solidFill>
              <a:srgbClr val="161920">
                <a:alpha val="57000"/>
              </a:srgbClr>
            </a:solidFill>
            <a:ln w="381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700" dirty="0">
                <a:solidFill>
                  <a:srgbClr val="000000"/>
                </a:solidFill>
                <a:latin typeface="Gill Sans Light"/>
                <a:cs typeface="Gill Sans Light"/>
              </a:endParaRPr>
            </a:p>
          </p:txBody>
        </p:sp>
      </p:grpSp>
      <p:sp>
        <p:nvSpPr>
          <p:cNvPr id="57" name="TextBox 56"/>
          <p:cNvSpPr txBox="1"/>
          <p:nvPr/>
        </p:nvSpPr>
        <p:spPr>
          <a:xfrm>
            <a:off x="37480" y="4323208"/>
            <a:ext cx="9106520" cy="461665"/>
          </a:xfrm>
          <a:prstGeom prst="rect">
            <a:avLst/>
          </a:prstGeom>
          <a:solidFill>
            <a:schemeClr val="tx1"/>
          </a:solidFill>
          <a:effectLst>
            <a:outerShdw blurRad="50800" dist="38100" dir="2700000" algn="tl" rotWithShape="0">
              <a:prstClr val="black">
                <a:alpha val="40000"/>
              </a:prstClr>
            </a:outerShdw>
          </a:effectLst>
        </p:spPr>
        <p:txBody>
          <a:bodyPr wrap="square" rtlCol="0">
            <a:spAutoFit/>
          </a:bodyPr>
          <a:lstStyle/>
          <a:p>
            <a:pPr algn="ctr"/>
            <a:r>
              <a:rPr lang="en-US" sz="2400" b="1" dirty="0" smtClean="0">
                <a:solidFill>
                  <a:schemeClr val="bg1"/>
                </a:solidFill>
                <a:latin typeface="Gill Sans Light"/>
                <a:cs typeface="Gill Sans Light"/>
              </a:rPr>
              <a:t>Asynchronous World</a:t>
            </a:r>
          </a:p>
        </p:txBody>
      </p:sp>
      <p:sp>
        <p:nvSpPr>
          <p:cNvPr id="61" name="TextBox 60"/>
          <p:cNvSpPr txBox="1"/>
          <p:nvPr/>
        </p:nvSpPr>
        <p:spPr>
          <a:xfrm>
            <a:off x="3606196" y="1032733"/>
            <a:ext cx="2022507" cy="400110"/>
          </a:xfrm>
          <a:prstGeom prst="rect">
            <a:avLst/>
          </a:prstGeom>
          <a:solidFill>
            <a:schemeClr val="bg1">
              <a:lumMod val="95000"/>
              <a:alpha val="54000"/>
            </a:schemeClr>
          </a:solidFill>
          <a:ln>
            <a:noFill/>
          </a:ln>
          <a:effectLst>
            <a:outerShdw blurRad="50800" dist="38100" dir="2700000" algn="tl" rotWithShape="0">
              <a:prstClr val="black">
                <a:alpha val="40000"/>
              </a:prstClr>
            </a:outerShdw>
          </a:effectLst>
        </p:spPr>
        <p:txBody>
          <a:bodyPr wrap="square" rtlCol="0">
            <a:spAutoFit/>
          </a:bodyPr>
          <a:lstStyle/>
          <a:p>
            <a:pPr algn="ctr"/>
            <a:r>
              <a:rPr lang="en-US" sz="2000" dirty="0" smtClean="0">
                <a:latin typeface="Gill Sans Light"/>
                <a:cs typeface="Gill Sans Light"/>
              </a:rPr>
              <a:t>overheads</a:t>
            </a:r>
            <a:endParaRPr lang="en-US" sz="2000" dirty="0">
              <a:latin typeface="Gill Sans Light"/>
              <a:cs typeface="Gill Sans Light"/>
            </a:endParaRPr>
          </a:p>
        </p:txBody>
      </p:sp>
      <p:sp>
        <p:nvSpPr>
          <p:cNvPr id="71" name="TextBox 70"/>
          <p:cNvSpPr txBox="1"/>
          <p:nvPr/>
        </p:nvSpPr>
        <p:spPr>
          <a:xfrm>
            <a:off x="5722952" y="3745045"/>
            <a:ext cx="2022507" cy="400110"/>
          </a:xfrm>
          <a:prstGeom prst="rect">
            <a:avLst/>
          </a:prstGeom>
          <a:solidFill>
            <a:schemeClr val="bg1">
              <a:lumMod val="95000"/>
              <a:alpha val="54000"/>
            </a:schemeClr>
          </a:solidFill>
          <a:ln>
            <a:noFill/>
          </a:ln>
          <a:effectLst>
            <a:outerShdw blurRad="50800" dist="38100" dir="2700000" algn="tl" rotWithShape="0">
              <a:prstClr val="black">
                <a:alpha val="40000"/>
              </a:prstClr>
            </a:outerShdw>
          </a:effectLst>
        </p:spPr>
        <p:txBody>
          <a:bodyPr wrap="square" rtlCol="0">
            <a:spAutoFit/>
          </a:bodyPr>
          <a:lstStyle/>
          <a:p>
            <a:pPr algn="ctr"/>
            <a:r>
              <a:rPr lang="en-US" sz="2000" dirty="0" smtClean="0">
                <a:latin typeface="Gill Sans Light"/>
                <a:cs typeface="Gill Sans Light"/>
              </a:rPr>
              <a:t>stragglers</a:t>
            </a:r>
            <a:endParaRPr lang="en-US" sz="2000" dirty="0">
              <a:latin typeface="Gill Sans Light"/>
              <a:cs typeface="Gill Sans Light"/>
            </a:endParaRPr>
          </a:p>
        </p:txBody>
      </p:sp>
      <p:cxnSp>
        <p:nvCxnSpPr>
          <p:cNvPr id="72" name="Curved Connector 71"/>
          <p:cNvCxnSpPr>
            <a:stCxn id="71" idx="0"/>
            <a:endCxn id="48" idx="2"/>
          </p:cNvCxnSpPr>
          <p:nvPr/>
        </p:nvCxnSpPr>
        <p:spPr>
          <a:xfrm rot="5400000" flipH="1" flipV="1">
            <a:off x="6801669" y="3158008"/>
            <a:ext cx="519575" cy="654500"/>
          </a:xfrm>
          <a:prstGeom prst="curvedConnector3">
            <a:avLst>
              <a:gd name="adj1" fmla="val 50000"/>
            </a:avLst>
          </a:prstGeom>
          <a:ln>
            <a:solidFill>
              <a:srgbClr val="0E173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73" name="Curved Connector 72"/>
          <p:cNvCxnSpPr>
            <a:stCxn id="71" idx="0"/>
            <a:endCxn id="25" idx="2"/>
          </p:cNvCxnSpPr>
          <p:nvPr/>
        </p:nvCxnSpPr>
        <p:spPr>
          <a:xfrm rot="16200000" flipV="1">
            <a:off x="4014204" y="1025042"/>
            <a:ext cx="930899" cy="4509107"/>
          </a:xfrm>
          <a:prstGeom prst="curvedConnector3">
            <a:avLst>
              <a:gd name="adj1" fmla="val 50000"/>
            </a:avLst>
          </a:prstGeom>
          <a:ln>
            <a:solidFill>
              <a:srgbClr val="0E173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74" name="Curved Connector 73"/>
          <p:cNvCxnSpPr>
            <a:stCxn id="71" idx="0"/>
            <a:endCxn id="43" idx="2"/>
          </p:cNvCxnSpPr>
          <p:nvPr/>
        </p:nvCxnSpPr>
        <p:spPr>
          <a:xfrm rot="16200000" flipV="1">
            <a:off x="5018869" y="2029707"/>
            <a:ext cx="1325288" cy="2105387"/>
          </a:xfrm>
          <a:prstGeom prst="curvedConnector3">
            <a:avLst>
              <a:gd name="adj1" fmla="val 50000"/>
            </a:avLst>
          </a:prstGeom>
          <a:ln>
            <a:solidFill>
              <a:srgbClr val="0E173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98" name="Curved Connector 97"/>
          <p:cNvCxnSpPr/>
          <p:nvPr/>
        </p:nvCxnSpPr>
        <p:spPr>
          <a:xfrm rot="5400000">
            <a:off x="3803832" y="912427"/>
            <a:ext cx="293202" cy="1334035"/>
          </a:xfrm>
          <a:prstGeom prst="curvedConnector3">
            <a:avLst>
              <a:gd name="adj1" fmla="val 50000"/>
            </a:avLst>
          </a:prstGeom>
          <a:ln>
            <a:solidFill>
              <a:srgbClr val="0E173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99" name="Curved Connector 98"/>
          <p:cNvCxnSpPr/>
          <p:nvPr/>
        </p:nvCxnSpPr>
        <p:spPr>
          <a:xfrm rot="16200000" flipH="1">
            <a:off x="5140755" y="909537"/>
            <a:ext cx="289780" cy="1336391"/>
          </a:xfrm>
          <a:prstGeom prst="curvedConnector3">
            <a:avLst>
              <a:gd name="adj1" fmla="val 50000"/>
            </a:avLst>
          </a:prstGeom>
          <a:ln>
            <a:solidFill>
              <a:srgbClr val="0E173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00" name="Rectangle 99"/>
          <p:cNvSpPr/>
          <p:nvPr/>
        </p:nvSpPr>
        <p:spPr>
          <a:xfrm>
            <a:off x="6833801" y="5466567"/>
            <a:ext cx="1666736" cy="400110"/>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ctr"/>
            <a:r>
              <a:rPr lang="en-US" sz="2000" b="1" dirty="0" smtClean="0">
                <a:solidFill>
                  <a:schemeClr val="bg1"/>
                </a:solidFill>
                <a:latin typeface="Gill Sans Light"/>
                <a:cs typeface="Gill Sans Light"/>
              </a:rPr>
              <a:t>Faster</a:t>
            </a:r>
            <a:endParaRPr lang="en-US" sz="2000" dirty="0" smtClean="0">
              <a:solidFill>
                <a:schemeClr val="bg1"/>
              </a:solidFill>
              <a:latin typeface="Gill Sans Light"/>
              <a:cs typeface="Gill Sans Light"/>
            </a:endParaRPr>
          </a:p>
        </p:txBody>
      </p:sp>
      <p:sp>
        <p:nvSpPr>
          <p:cNvPr id="101" name="Rectangle 100"/>
          <p:cNvSpPr/>
          <p:nvPr/>
        </p:nvSpPr>
        <p:spPr>
          <a:xfrm>
            <a:off x="6833801" y="6013037"/>
            <a:ext cx="1666736" cy="707886"/>
          </a:xfrm>
          <a:prstGeom prst="rect">
            <a:avLst/>
          </a:prstGeom>
          <a:solidFill>
            <a:schemeClr val="tx1"/>
          </a:solidFill>
          <a:effectLst>
            <a:outerShdw blurRad="50800" dist="38100" dir="2700000" algn="tl" rotWithShape="0">
              <a:prstClr val="black">
                <a:alpha val="40000"/>
              </a:prstClr>
            </a:outerShdw>
          </a:effectLst>
        </p:spPr>
        <p:txBody>
          <a:bodyPr wrap="square">
            <a:spAutoFit/>
          </a:bodyPr>
          <a:lstStyle/>
          <a:p>
            <a:pPr algn="ctr"/>
            <a:r>
              <a:rPr lang="en-US" sz="2000" b="1" dirty="0" smtClean="0">
                <a:solidFill>
                  <a:schemeClr val="bg1"/>
                </a:solidFill>
                <a:latin typeface="Gill Sans Light"/>
                <a:cs typeface="Gill Sans Light"/>
              </a:rPr>
              <a:t>Easier to Implement</a:t>
            </a:r>
            <a:endParaRPr lang="en-US" sz="2000" dirty="0" smtClean="0">
              <a:solidFill>
                <a:schemeClr val="bg1"/>
              </a:solidFill>
              <a:latin typeface="Gill Sans Light"/>
              <a:cs typeface="Gill Sans Light"/>
            </a:endParaRPr>
          </a:p>
        </p:txBody>
      </p:sp>
    </p:spTree>
    <p:extLst>
      <p:ext uri="{BB962C8B-B14F-4D97-AF65-F5344CB8AC3E}">
        <p14:creationId xmlns:p14="http://schemas.microsoft.com/office/powerpoint/2010/main" val="3203678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p:tgtEl>
                                          <p:spTgt spid="61"/>
                                        </p:tgtEl>
                                        <p:attrNameLst>
                                          <p:attrName>ppt_y</p:attrName>
                                        </p:attrNameLst>
                                      </p:cBhvr>
                                      <p:tavLst>
                                        <p:tav tm="0">
                                          <p:val>
                                            <p:strVal val="#ppt_y+#ppt_h*1.125000"/>
                                          </p:val>
                                        </p:tav>
                                        <p:tav tm="100000">
                                          <p:val>
                                            <p:strVal val="#ppt_y"/>
                                          </p:val>
                                        </p:tav>
                                      </p:tavLst>
                                    </p:anim>
                                    <p:animEffect transition="in" filter="wipe(up)">
                                      <p:cBhvr>
                                        <p:cTn id="8" dur="500"/>
                                        <p:tgtEl>
                                          <p:spTgt spid="61"/>
                                        </p:tgtEl>
                                      </p:cBhvr>
                                    </p:animEffect>
                                  </p:childTnLst>
                                </p:cTn>
                              </p:par>
                              <p:par>
                                <p:cTn id="9" presetID="12" presetClass="entr" presetSubtype="4" fill="hold" nodeType="withEffect">
                                  <p:stCondLst>
                                    <p:cond delay="0"/>
                                  </p:stCondLst>
                                  <p:childTnLst>
                                    <p:set>
                                      <p:cBhvr>
                                        <p:cTn id="10" dur="1" fill="hold">
                                          <p:stCondLst>
                                            <p:cond delay="0"/>
                                          </p:stCondLst>
                                        </p:cTn>
                                        <p:tgtEl>
                                          <p:spTgt spid="99"/>
                                        </p:tgtEl>
                                        <p:attrNameLst>
                                          <p:attrName>style.visibility</p:attrName>
                                        </p:attrNameLst>
                                      </p:cBhvr>
                                      <p:to>
                                        <p:strVal val="visible"/>
                                      </p:to>
                                    </p:set>
                                    <p:anim calcmode="lin" valueType="num">
                                      <p:cBhvr additive="base">
                                        <p:cTn id="11" dur="500"/>
                                        <p:tgtEl>
                                          <p:spTgt spid="99"/>
                                        </p:tgtEl>
                                        <p:attrNameLst>
                                          <p:attrName>ppt_y</p:attrName>
                                        </p:attrNameLst>
                                      </p:cBhvr>
                                      <p:tavLst>
                                        <p:tav tm="0">
                                          <p:val>
                                            <p:strVal val="#ppt_y+#ppt_h*1.125000"/>
                                          </p:val>
                                        </p:tav>
                                        <p:tav tm="100000">
                                          <p:val>
                                            <p:strVal val="#ppt_y"/>
                                          </p:val>
                                        </p:tav>
                                      </p:tavLst>
                                    </p:anim>
                                    <p:animEffect transition="in" filter="wipe(up)">
                                      <p:cBhvr>
                                        <p:cTn id="12" dur="500"/>
                                        <p:tgtEl>
                                          <p:spTgt spid="99"/>
                                        </p:tgtEl>
                                      </p:cBhvr>
                                    </p:animEffect>
                                  </p:childTnLst>
                                </p:cTn>
                              </p:par>
                              <p:par>
                                <p:cTn id="13" presetID="12" presetClass="entr" presetSubtype="4" fill="hold" nodeType="withEffect">
                                  <p:stCondLst>
                                    <p:cond delay="0"/>
                                  </p:stCondLst>
                                  <p:childTnLst>
                                    <p:set>
                                      <p:cBhvr>
                                        <p:cTn id="14" dur="1" fill="hold">
                                          <p:stCondLst>
                                            <p:cond delay="0"/>
                                          </p:stCondLst>
                                        </p:cTn>
                                        <p:tgtEl>
                                          <p:spTgt spid="98"/>
                                        </p:tgtEl>
                                        <p:attrNameLst>
                                          <p:attrName>style.visibility</p:attrName>
                                        </p:attrNameLst>
                                      </p:cBhvr>
                                      <p:to>
                                        <p:strVal val="visible"/>
                                      </p:to>
                                    </p:set>
                                    <p:anim calcmode="lin" valueType="num">
                                      <p:cBhvr additive="base">
                                        <p:cTn id="15" dur="500"/>
                                        <p:tgtEl>
                                          <p:spTgt spid="98"/>
                                        </p:tgtEl>
                                        <p:attrNameLst>
                                          <p:attrName>ppt_y</p:attrName>
                                        </p:attrNameLst>
                                      </p:cBhvr>
                                      <p:tavLst>
                                        <p:tav tm="0">
                                          <p:val>
                                            <p:strVal val="#ppt_y+#ppt_h*1.125000"/>
                                          </p:val>
                                        </p:tav>
                                        <p:tav tm="100000">
                                          <p:val>
                                            <p:strVal val="#ppt_y"/>
                                          </p:val>
                                        </p:tav>
                                      </p:tavLst>
                                    </p:anim>
                                    <p:animEffect transition="in" filter="wipe(up)">
                                      <p:cBhvr>
                                        <p:cTn id="16" dur="500"/>
                                        <p:tgtEl>
                                          <p:spTgt spid="9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p:tgtEl>
                                          <p:spTgt spid="74"/>
                                        </p:tgtEl>
                                        <p:attrNameLst>
                                          <p:attrName>ppt_y</p:attrName>
                                        </p:attrNameLst>
                                      </p:cBhvr>
                                      <p:tavLst>
                                        <p:tav tm="0">
                                          <p:val>
                                            <p:strVal val="#ppt_y+#ppt_h*1.125000"/>
                                          </p:val>
                                        </p:tav>
                                        <p:tav tm="100000">
                                          <p:val>
                                            <p:strVal val="#ppt_y"/>
                                          </p:val>
                                        </p:tav>
                                      </p:tavLst>
                                    </p:anim>
                                    <p:animEffect transition="in" filter="wipe(up)">
                                      <p:cBhvr>
                                        <p:cTn id="22" dur="500"/>
                                        <p:tgtEl>
                                          <p:spTgt spid="74"/>
                                        </p:tgtEl>
                                      </p:cBhvr>
                                    </p:animEffect>
                                  </p:childTnLst>
                                </p:cTn>
                              </p:par>
                              <p:par>
                                <p:cTn id="23" presetID="12" presetClass="entr" presetSubtype="4"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anim calcmode="lin" valueType="num">
                                      <p:cBhvr additive="base">
                                        <p:cTn id="25" dur="500"/>
                                        <p:tgtEl>
                                          <p:spTgt spid="73"/>
                                        </p:tgtEl>
                                        <p:attrNameLst>
                                          <p:attrName>ppt_y</p:attrName>
                                        </p:attrNameLst>
                                      </p:cBhvr>
                                      <p:tavLst>
                                        <p:tav tm="0">
                                          <p:val>
                                            <p:strVal val="#ppt_y+#ppt_h*1.125000"/>
                                          </p:val>
                                        </p:tav>
                                        <p:tav tm="100000">
                                          <p:val>
                                            <p:strVal val="#ppt_y"/>
                                          </p:val>
                                        </p:tav>
                                      </p:tavLst>
                                    </p:anim>
                                    <p:animEffect transition="in" filter="wipe(up)">
                                      <p:cBhvr>
                                        <p:cTn id="26" dur="500"/>
                                        <p:tgtEl>
                                          <p:spTgt spid="73"/>
                                        </p:tgtEl>
                                      </p:cBhvr>
                                    </p:animEffect>
                                  </p:childTnLst>
                                </p:cTn>
                              </p:par>
                              <p:par>
                                <p:cTn id="27" presetID="12" presetClass="entr" presetSubtype="4" fill="hold" nodeType="withEffect">
                                  <p:stCondLst>
                                    <p:cond delay="0"/>
                                  </p:stCondLst>
                                  <p:childTnLst>
                                    <p:set>
                                      <p:cBhvr>
                                        <p:cTn id="28" dur="1" fill="hold">
                                          <p:stCondLst>
                                            <p:cond delay="0"/>
                                          </p:stCondLst>
                                        </p:cTn>
                                        <p:tgtEl>
                                          <p:spTgt spid="72"/>
                                        </p:tgtEl>
                                        <p:attrNameLst>
                                          <p:attrName>style.visibility</p:attrName>
                                        </p:attrNameLst>
                                      </p:cBhvr>
                                      <p:to>
                                        <p:strVal val="visible"/>
                                      </p:to>
                                    </p:set>
                                    <p:anim calcmode="lin" valueType="num">
                                      <p:cBhvr additive="base">
                                        <p:cTn id="29" dur="500"/>
                                        <p:tgtEl>
                                          <p:spTgt spid="72"/>
                                        </p:tgtEl>
                                        <p:attrNameLst>
                                          <p:attrName>ppt_y</p:attrName>
                                        </p:attrNameLst>
                                      </p:cBhvr>
                                      <p:tavLst>
                                        <p:tav tm="0">
                                          <p:val>
                                            <p:strVal val="#ppt_y+#ppt_h*1.125000"/>
                                          </p:val>
                                        </p:tav>
                                        <p:tav tm="100000">
                                          <p:val>
                                            <p:strVal val="#ppt_y"/>
                                          </p:val>
                                        </p:tav>
                                      </p:tavLst>
                                    </p:anim>
                                    <p:animEffect transition="in" filter="wipe(up)">
                                      <p:cBhvr>
                                        <p:cTn id="30" dur="500"/>
                                        <p:tgtEl>
                                          <p:spTgt spid="72"/>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p:tgtEl>
                                          <p:spTgt spid="71"/>
                                        </p:tgtEl>
                                        <p:attrNameLst>
                                          <p:attrName>ppt_y</p:attrName>
                                        </p:attrNameLst>
                                      </p:cBhvr>
                                      <p:tavLst>
                                        <p:tav tm="0">
                                          <p:val>
                                            <p:strVal val="#ppt_y+#ppt_h*1.125000"/>
                                          </p:val>
                                        </p:tav>
                                        <p:tav tm="100000">
                                          <p:val>
                                            <p:strVal val="#ppt_y"/>
                                          </p:val>
                                        </p:tav>
                                      </p:tavLst>
                                    </p:anim>
                                    <p:animEffect transition="in" filter="wipe(up)">
                                      <p:cBhvr>
                                        <p:cTn id="34" dur="500"/>
                                        <p:tgtEl>
                                          <p:spTgt spid="71"/>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500"/>
                                        <p:tgtEl>
                                          <p:spTgt spid="57"/>
                                        </p:tgtEl>
                                        <p:attrNameLst>
                                          <p:attrName>ppt_y</p:attrName>
                                        </p:attrNameLst>
                                      </p:cBhvr>
                                      <p:tavLst>
                                        <p:tav tm="0">
                                          <p:val>
                                            <p:strVal val="#ppt_y+#ppt_h*1.125000"/>
                                          </p:val>
                                        </p:tav>
                                        <p:tav tm="100000">
                                          <p:val>
                                            <p:strVal val="#ppt_y"/>
                                          </p:val>
                                        </p:tav>
                                      </p:tavLst>
                                    </p:anim>
                                    <p:animEffect transition="in" filter="wipe(up)">
                                      <p:cBhvr>
                                        <p:cTn id="40" dur="500"/>
                                        <p:tgtEl>
                                          <p:spTgt spid="57"/>
                                        </p:tgtEl>
                                      </p:cBhvr>
                                    </p:animEffect>
                                  </p:childTnLst>
                                </p:cTn>
                              </p:par>
                              <p:par>
                                <p:cTn id="41" presetID="2" presetClass="entr" presetSubtype="8"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additive="base">
                                        <p:cTn id="43" dur="500" fill="hold"/>
                                        <p:tgtEl>
                                          <p:spTgt spid="94"/>
                                        </p:tgtEl>
                                        <p:attrNameLst>
                                          <p:attrName>ppt_x</p:attrName>
                                        </p:attrNameLst>
                                      </p:cBhvr>
                                      <p:tavLst>
                                        <p:tav tm="0">
                                          <p:val>
                                            <p:strVal val="0-#ppt_w/2"/>
                                          </p:val>
                                        </p:tav>
                                        <p:tav tm="100000">
                                          <p:val>
                                            <p:strVal val="#ppt_x"/>
                                          </p:val>
                                        </p:tav>
                                      </p:tavLst>
                                    </p:anim>
                                    <p:anim calcmode="lin" valueType="num">
                                      <p:cBhvr additive="base">
                                        <p:cTn id="44" dur="500" fill="hold"/>
                                        <p:tgtEl>
                                          <p:spTgt spid="9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1" grpId="0" animBg="1"/>
      <p:bldP spid="71" grpId="0" animBg="1"/>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19474</TotalTime>
  <Words>1667</Words>
  <Application>Microsoft Macintosh PowerPoint</Application>
  <PresentationFormat>On-screen Show (4:3)</PresentationFormat>
  <Paragraphs>684</Paragraphs>
  <Slides>50</Slides>
  <Notes>42</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Reminders</vt:lpstr>
      <vt:lpstr>PowerPoint Presentation</vt:lpstr>
      <vt:lpstr>PowerPoint Presentation</vt:lpstr>
      <vt:lpstr>PowerPoint Presentation</vt:lpstr>
      <vt:lpstr>PowerPoint Presentation</vt:lpstr>
      <vt:lpstr>Straggling Learners</vt:lpstr>
      <vt:lpstr>PowerPoint Presentation</vt:lpstr>
      <vt:lpstr>PowerPoint Presentation</vt:lpstr>
      <vt:lpstr>A case against Synchronization</vt:lpstr>
      <vt:lpstr>A case against Asynchrony</vt:lpstr>
      <vt:lpstr>Idea 1: Terminate Stragglers?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Replication and backup workers</vt:lpstr>
      <vt:lpstr>PowerPoint Presentation</vt:lpstr>
      <vt:lpstr>PowerPoint Presentation</vt:lpstr>
      <vt:lpstr>PowerPoint Presentation</vt:lpstr>
      <vt:lpstr>Coding Theory 101</vt:lpstr>
      <vt:lpstr>PowerPoint Presentation</vt:lpstr>
      <vt:lpstr>PowerPoint Presentation</vt:lpstr>
      <vt:lpstr>PowerPoint Presentation</vt:lpstr>
      <vt:lpstr>PowerPoint Presentation</vt:lpstr>
      <vt:lpstr>PowerPoint Presentation</vt:lpstr>
      <vt:lpstr>What can this be applied to?</vt:lpstr>
      <vt:lpstr>PowerPoint Presentation</vt:lpstr>
      <vt:lpstr>PowerPoint Presentation</vt:lpstr>
      <vt:lpstr>Beyond Linear?</vt:lpstr>
      <vt:lpstr>Gradient Coding</vt:lpstr>
      <vt:lpstr>Open Problems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time</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anadim</dc:creator>
  <cp:lastModifiedBy>anadim</cp:lastModifiedBy>
  <cp:revision>2334</cp:revision>
  <cp:lastPrinted>2015-02-25T04:53:56Z</cp:lastPrinted>
  <dcterms:created xsi:type="dcterms:W3CDTF">2015-02-09T20:18:11Z</dcterms:created>
  <dcterms:modified xsi:type="dcterms:W3CDTF">2018-04-10T17:17:26Z</dcterms:modified>
</cp:coreProperties>
</file>