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861" r:id="rId2"/>
    <p:sldId id="863" r:id="rId3"/>
    <p:sldId id="837" r:id="rId4"/>
    <p:sldId id="838" r:id="rId5"/>
    <p:sldId id="839" r:id="rId6"/>
    <p:sldId id="840" r:id="rId7"/>
    <p:sldId id="841" r:id="rId8"/>
    <p:sldId id="805" r:id="rId9"/>
    <p:sldId id="787" r:id="rId10"/>
    <p:sldId id="770" r:id="rId11"/>
    <p:sldId id="771" r:id="rId12"/>
    <p:sldId id="772" r:id="rId13"/>
    <p:sldId id="845" r:id="rId14"/>
    <p:sldId id="843" r:id="rId15"/>
    <p:sldId id="846" r:id="rId16"/>
    <p:sldId id="856" r:id="rId17"/>
    <p:sldId id="810" r:id="rId18"/>
    <p:sldId id="878" r:id="rId19"/>
    <p:sldId id="884" r:id="rId20"/>
    <p:sldId id="871" r:id="rId21"/>
    <p:sldId id="872" r:id="rId22"/>
    <p:sldId id="873" r:id="rId23"/>
    <p:sldId id="874" r:id="rId24"/>
    <p:sldId id="875" r:id="rId25"/>
    <p:sldId id="876" r:id="rId26"/>
    <p:sldId id="877" r:id="rId27"/>
    <p:sldId id="885" r:id="rId28"/>
    <p:sldId id="887" r:id="rId29"/>
    <p:sldId id="886" r:id="rId30"/>
    <p:sldId id="888" r:id="rId31"/>
    <p:sldId id="889" r:id="rId32"/>
    <p:sldId id="879" r:id="rId33"/>
    <p:sldId id="894" r:id="rId34"/>
    <p:sldId id="895" r:id="rId35"/>
    <p:sldId id="883" r:id="rId36"/>
    <p:sldId id="896" r:id="rId37"/>
    <p:sldId id="897" r:id="rId38"/>
    <p:sldId id="898" r:id="rId39"/>
    <p:sldId id="899" r:id="rId40"/>
    <p:sldId id="901" r:id="rId41"/>
    <p:sldId id="906" r:id="rId42"/>
    <p:sldId id="907" r:id="rId43"/>
    <p:sldId id="908" r:id="rId44"/>
    <p:sldId id="909" r:id="rId45"/>
    <p:sldId id="902" r:id="rId46"/>
    <p:sldId id="903" r:id="rId47"/>
    <p:sldId id="904" r:id="rId48"/>
    <p:sldId id="910" r:id="rId49"/>
    <p:sldId id="905" r:id="rId50"/>
    <p:sldId id="893" r:id="rId51"/>
    <p:sldId id="811" r:id="rId52"/>
    <p:sldId id="820" r:id="rId53"/>
    <p:sldId id="821" r:id="rId54"/>
    <p:sldId id="822" r:id="rId55"/>
    <p:sldId id="860" r:id="rId56"/>
    <p:sldId id="855" r:id="rId57"/>
    <p:sldId id="86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8DD"/>
    <a:srgbClr val="137CF8"/>
    <a:srgbClr val="FF5D6E"/>
    <a:srgbClr val="FB3D6C"/>
    <a:srgbClr val="202680"/>
    <a:srgbClr val="C62E51"/>
    <a:srgbClr val="F2939F"/>
    <a:srgbClr val="4DADE9"/>
    <a:srgbClr val="161920"/>
    <a:srgbClr val="0E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88776" autoAdjust="0"/>
  </p:normalViewPr>
  <p:slideViewPr>
    <p:cSldViewPr snapToGrid="0" snapToObjects="1">
      <p:cViewPr varScale="1">
        <p:scale>
          <a:sx n="91" d="100"/>
          <a:sy n="91" d="100"/>
        </p:scale>
        <p:origin x="-17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B45C-8114-C243-8E1F-D22FE5297BD3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0B1A-A5F3-4E46-8999-3B7E7331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3BD2-33CE-2247-B1DF-5673D676CF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700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603C-6408-B94C-87D3-B87E7040F2BD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image" Target="../media/image23.jpe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e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6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10.emf"/><Relationship Id="rId5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406606"/>
            <a:ext cx="9143999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3500" i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Gill Sans Light"/>
                <a:cs typeface="Gill Sans Light"/>
              </a:rPr>
              <a:t/>
            </a:r>
            <a:br>
              <a:rPr lang="en-US" sz="4500" b="1" dirty="0">
                <a:solidFill>
                  <a:schemeClr val="bg1"/>
                </a:solidFill>
                <a:latin typeface="Gill Sans Light"/>
                <a:cs typeface="Gill Sans Light"/>
              </a:rPr>
            </a:br>
            <a:endParaRPr lang="en-US" sz="20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Dimitris</a:t>
            </a:r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Papailiopoulos</a:t>
            </a:r>
            <a:endParaRPr lang="en-US" sz="36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University of Wisconsin-Madison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195"/>
            <a:ext cx="9144000" cy="218075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Gill Sans Light"/>
                <a:cs typeface="Gill Sans Light"/>
              </a:rPr>
              <a:t>Communication Bottlenecks and Gradient Quantization</a:t>
            </a:r>
            <a:endParaRPr lang="en-US" sz="6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427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far10EpochTimeWorkerSpeed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6" y="2949309"/>
            <a:ext cx="5211588" cy="3908691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8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Why so slow?</a:t>
            </a:r>
            <a:endParaRPr lang="en-US" sz="55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598" y="1388193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TL;DR: </a:t>
            </a:r>
            <a:r>
              <a:rPr lang="en-US" sz="24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Communication is the Bottleneck</a:t>
            </a:r>
            <a:endParaRPr lang="en-US" sz="24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Why? </a:t>
            </a: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923" y="1250876"/>
            <a:ext cx="7824680" cy="800219"/>
          </a:xfrm>
          <a:prstGeom prst="rect">
            <a:avLst/>
          </a:prstGeom>
          <a:solidFill>
            <a:srgbClr val="202680">
              <a:alpha val="40000"/>
            </a:srgb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latin typeface="Gill Sans Light"/>
                <a:cs typeface="Gill Sans Light"/>
              </a:rPr>
              <a:t>“[</a:t>
            </a:r>
            <a:r>
              <a:rPr lang="mr-IN" sz="2300" dirty="0" smtClean="0">
                <a:latin typeface="Gill Sans Light"/>
                <a:cs typeface="Gill Sans Light"/>
              </a:rPr>
              <a:t>…</a:t>
            </a:r>
            <a:r>
              <a:rPr lang="en-US" sz="2300" dirty="0" smtClean="0">
                <a:latin typeface="Gill Sans Light"/>
                <a:cs typeface="Gill Sans Light"/>
              </a:rPr>
              <a:t>] on </a:t>
            </a:r>
            <a:r>
              <a:rPr lang="en-US" sz="2300" dirty="0">
                <a:latin typeface="Gill Sans Light"/>
                <a:cs typeface="Gill Sans Light"/>
              </a:rPr>
              <a:t>more than 8 machines </a:t>
            </a:r>
            <a:r>
              <a:rPr lang="en-US" sz="2300" dirty="0" smtClean="0">
                <a:latin typeface="Gill Sans Light"/>
                <a:cs typeface="Gill Sans Light"/>
              </a:rPr>
              <a:t>[</a:t>
            </a:r>
            <a:r>
              <a:rPr lang="mr-IN" sz="2300" dirty="0" smtClean="0">
                <a:latin typeface="Gill Sans Light"/>
                <a:cs typeface="Gill Sans Light"/>
              </a:rPr>
              <a:t>…</a:t>
            </a:r>
            <a:r>
              <a:rPr lang="en-US" sz="2300" dirty="0" smtClean="0">
                <a:latin typeface="Gill Sans Light"/>
                <a:cs typeface="Gill Sans Light"/>
              </a:rPr>
              <a:t>] </a:t>
            </a:r>
          </a:p>
          <a:p>
            <a:pPr algn="ctr"/>
            <a:r>
              <a:rPr lang="en-US" sz="2300" b="1" dirty="0" smtClean="0">
                <a:latin typeface="Gill Sans Light"/>
                <a:cs typeface="Gill Sans Light"/>
              </a:rPr>
              <a:t>network </a:t>
            </a:r>
            <a:r>
              <a:rPr lang="en-US" sz="2300" b="1" dirty="0">
                <a:latin typeface="Gill Sans Light"/>
                <a:cs typeface="Gill Sans Light"/>
              </a:rPr>
              <a:t>overhead </a:t>
            </a:r>
            <a:r>
              <a:rPr lang="en-US" sz="2300" b="1" dirty="0" smtClean="0">
                <a:latin typeface="Gill Sans Light"/>
                <a:cs typeface="Gill Sans Light"/>
              </a:rPr>
              <a:t>starts to dominate [</a:t>
            </a:r>
            <a:r>
              <a:rPr lang="mr-IN" sz="2300" b="1" dirty="0" smtClean="0">
                <a:latin typeface="Gill Sans Light"/>
                <a:cs typeface="Gill Sans Light"/>
              </a:rPr>
              <a:t>…</a:t>
            </a:r>
            <a:r>
              <a:rPr lang="en-US" sz="2300" b="1" dirty="0" smtClean="0">
                <a:latin typeface="Gill Sans Light"/>
                <a:cs typeface="Gill Sans Light"/>
              </a:rPr>
              <a:t>]</a:t>
            </a:r>
            <a:r>
              <a:rPr lang="en-US" sz="2300" dirty="0" smtClean="0">
                <a:latin typeface="Gill Sans Light"/>
                <a:cs typeface="Gill Sans Light"/>
              </a:rPr>
              <a:t>”</a:t>
            </a:r>
            <a:endParaRPr lang="en-US" sz="2300" dirty="0">
              <a:latin typeface="Gill Sans Light"/>
              <a:cs typeface="Gill San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412" y="5402309"/>
            <a:ext cx="3890614" cy="115416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Bigger Batch </a:t>
            </a:r>
          </a:p>
          <a:p>
            <a:pPr marL="342900" indent="-342900" algn="ctr">
              <a:buFont typeface="Symbol" charset="0"/>
              <a:buChar char=""/>
            </a:pPr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Less Communication</a:t>
            </a:r>
          </a:p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(smaller time per epoch)</a:t>
            </a:r>
            <a:endParaRPr lang="en-US" sz="2300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4" descr="156586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7" y="4419057"/>
            <a:ext cx="856596" cy="8565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4341" y="3884016"/>
            <a:ext cx="4032991" cy="115416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Time per pass:</a:t>
            </a:r>
          </a:p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time for </a:t>
            </a:r>
            <a:r>
              <a:rPr lang="en-US" sz="2300" b="1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dataset_size</a:t>
            </a:r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/</a:t>
            </a:r>
            <a:r>
              <a:rPr lang="en-US" sz="2300" b="1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batch_size</a:t>
            </a:r>
            <a:r>
              <a:rPr lang="en-US" sz="23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distributed iterations</a:t>
            </a:r>
            <a:endParaRPr lang="el-GR" sz="23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6545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8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Large Batches?</a:t>
            </a:r>
            <a:endParaRPr lang="en-US" sz="48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598" y="1179593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- If small batch is bad, then maximize it</a:t>
            </a: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Cifar10Accuracy_BatchsizeVsSte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82" y="2259736"/>
            <a:ext cx="6191927" cy="4643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0007" y="2649342"/>
            <a:ext cx="3643993" cy="1461939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Large Batch </a:t>
            </a:r>
          </a:p>
          <a:p>
            <a:pPr marL="342900" indent="-342900" algn="ctr">
              <a:buFont typeface="Symbol" charset="0"/>
              <a:buChar char=""/>
            </a:pPr>
            <a:r>
              <a:rPr lang="en-US" sz="23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worse train error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(more </a:t>
            </a:r>
            <a:r>
              <a:rPr lang="en-US" sz="20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#passes to </a:t>
            </a:r>
            <a:r>
              <a:rPr lang="en-US" sz="2000" b="1" dirty="0">
                <a:solidFill>
                  <a:schemeClr val="bg1"/>
                </a:solidFill>
                <a:latin typeface="Gill Sans Light"/>
                <a:cs typeface="Gill Sans Light"/>
              </a:rPr>
              <a:t>accuracy </a:t>
            </a:r>
            <a:r>
              <a:rPr lang="el-GR" sz="20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ε</a:t>
            </a:r>
            <a:r>
              <a:rPr lang="en-US" sz="20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)</a:t>
            </a:r>
            <a:endParaRPr lang="el-GR" sz="20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marL="342900" indent="-342900" algn="ctr">
              <a:buFont typeface="Symbol" charset="0"/>
              <a:buChar char=""/>
            </a:pPr>
            <a:endParaRPr lang="en-US" sz="23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7487" y="4735510"/>
            <a:ext cx="3643993" cy="1520035"/>
            <a:chOff x="5443542" y="4428462"/>
            <a:chExt cx="3643993" cy="1520035"/>
          </a:xfrm>
        </p:grpSpPr>
        <p:sp>
          <p:nvSpPr>
            <p:cNvPr id="6" name="Rectangle 5"/>
            <p:cNvSpPr/>
            <p:nvPr/>
          </p:nvSpPr>
          <p:spPr>
            <a:xfrm>
              <a:off x="5443542" y="4428462"/>
              <a:ext cx="3643993" cy="800219"/>
            </a:xfrm>
            <a:prstGeom prst="rect">
              <a:avLst/>
            </a:prstGeom>
            <a:solidFill>
              <a:srgbClr val="0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Large Batch </a:t>
              </a:r>
            </a:p>
            <a:p>
              <a:pPr algn="ctr"/>
              <a:r>
                <a:rPr lang="en-US" sz="23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=&gt; worse generalization</a:t>
              </a:r>
              <a:endParaRPr lang="en-US" sz="230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890945" y="5302166"/>
              <a:ext cx="28208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[</a:t>
              </a:r>
              <a:r>
                <a:rPr lang="en-US" dirty="0" err="1" smtClean="0">
                  <a:latin typeface="Gill Sans Light"/>
                  <a:cs typeface="Gill Sans Light"/>
                </a:rPr>
                <a:t>Keskar</a:t>
              </a:r>
              <a:r>
                <a:rPr lang="en-US" dirty="0">
                  <a:latin typeface="Gill Sans Light"/>
                  <a:cs typeface="Gill Sans Light"/>
                </a:rPr>
                <a:t>, </a:t>
              </a:r>
              <a:r>
                <a:rPr lang="en-US" dirty="0" err="1">
                  <a:latin typeface="Gill Sans Light"/>
                  <a:cs typeface="Gill Sans Light"/>
                </a:rPr>
                <a:t>Mudigere</a:t>
              </a:r>
              <a:r>
                <a:rPr lang="en-US" dirty="0">
                  <a:latin typeface="Gill Sans Light"/>
                  <a:cs typeface="Gill Sans Light"/>
                </a:rPr>
                <a:t>, </a:t>
              </a:r>
              <a:r>
                <a:rPr lang="en-US" dirty="0" err="1">
                  <a:latin typeface="Gill Sans Light"/>
                  <a:cs typeface="Gill Sans Light"/>
                </a:rPr>
                <a:t>Nocedal</a:t>
              </a:r>
              <a:r>
                <a:rPr lang="en-US" dirty="0">
                  <a:latin typeface="Gill Sans Light"/>
                  <a:cs typeface="Gill Sans Light"/>
                </a:rPr>
                <a:t>, </a:t>
              </a:r>
              <a:endParaRPr lang="en-US" dirty="0" smtClean="0">
                <a:latin typeface="Gill Sans Light"/>
                <a:cs typeface="Gill Sans Light"/>
              </a:endParaRPr>
            </a:p>
            <a:p>
              <a:r>
                <a:rPr lang="en-US" dirty="0" err="1" smtClean="0">
                  <a:latin typeface="Gill Sans Light"/>
                  <a:cs typeface="Gill Sans Light"/>
                </a:rPr>
                <a:t>Smelyanskiy</a:t>
              </a:r>
              <a:r>
                <a:rPr lang="en-US" dirty="0">
                  <a:latin typeface="Gill Sans Light"/>
                  <a:cs typeface="Gill Sans Light"/>
                </a:rPr>
                <a:t>, Tang, ICLR 2017]</a:t>
              </a:r>
            </a:p>
          </p:txBody>
        </p:sp>
      </p:grpSp>
      <p:pic>
        <p:nvPicPr>
          <p:cNvPr id="10" name="Picture 9" descr="156586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7" y="4419057"/>
            <a:ext cx="856596" cy="8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9848" y="424917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u="sng" dirty="0" smtClean="0">
                <a:solidFill>
                  <a:srgbClr val="C62E51"/>
                </a:solidFill>
                <a:latin typeface="Gill Sans Light"/>
                <a:cs typeface="Gill Sans Light"/>
              </a:rPr>
              <a:t>systems perspective: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  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large 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batch 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is better</a:t>
            </a:r>
          </a:p>
          <a:p>
            <a:pPr marL="457200" indent="-457200">
              <a:buFontTx/>
              <a:buChar char="-"/>
            </a:pPr>
            <a:r>
              <a:rPr lang="en-US" sz="2800" u="sng" dirty="0" smtClean="0">
                <a:solidFill>
                  <a:srgbClr val="202680"/>
                </a:solidFill>
                <a:latin typeface="Gill Sans Light"/>
                <a:cs typeface="Gill Sans Light"/>
              </a:rPr>
              <a:t>Statistical perspective: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small </a:t>
            </a:r>
            <a:r>
              <a:rPr lang="en-US" sz="2800" dirty="0">
                <a:solidFill>
                  <a:srgbClr val="000000"/>
                </a:solidFill>
                <a:latin typeface="Gill Sans Light"/>
                <a:cs typeface="Gill Sans Light"/>
              </a:rPr>
              <a:t>batch 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is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better.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787" y="1579659"/>
            <a:ext cx="8317167" cy="1365817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atin typeface="Gill Sans Light"/>
                <a:cs typeface="Gill Sans Light"/>
              </a:rPr>
              <a:t>Main Question:</a:t>
            </a:r>
          </a:p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Are big batches fundamentally bad?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61" y="3614473"/>
            <a:ext cx="9148885" cy="150304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Gill Sans Light"/>
                <a:cs typeface="Gill Sans Light"/>
              </a:rPr>
              <a:t>Main Contribution:</a:t>
            </a:r>
            <a:endParaRPr lang="en-US" sz="32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If batch size is beyond a threshold =&gt; worse accuracy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[</a:t>
            </a:r>
            <a:r>
              <a:rPr lang="is-IS" sz="2800" i="1" dirty="0">
                <a:solidFill>
                  <a:schemeClr val="bg1"/>
                </a:solidFill>
                <a:latin typeface="Gill Sans Light"/>
                <a:cs typeface="Gill Sans Light"/>
              </a:rPr>
              <a:t>arXiv:1706.05699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2911" y="5246487"/>
            <a:ext cx="1586116" cy="1628136"/>
            <a:chOff x="1356664" y="1843557"/>
            <a:chExt cx="2554454" cy="2622126"/>
          </a:xfrm>
        </p:grpSpPr>
        <p:pic>
          <p:nvPicPr>
            <p:cNvPr id="9" name="Picture 8" descr="phot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892" y="1843557"/>
              <a:ext cx="1270001" cy="15684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56664" y="3424762"/>
              <a:ext cx="2554454" cy="1040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Maximilian Lam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Stanford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66457" y="5177082"/>
            <a:ext cx="916901" cy="1516515"/>
            <a:chOff x="176513" y="4504696"/>
            <a:chExt cx="1342435" cy="2220326"/>
          </a:xfrm>
        </p:grpSpPr>
        <p:pic>
          <p:nvPicPr>
            <p:cNvPr id="13" name="Picture 12" descr="dong_resiz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9" r="4251"/>
            <a:stretch/>
          </p:blipFill>
          <p:spPr>
            <a:xfrm>
              <a:off x="176513" y="4504696"/>
              <a:ext cx="1334906" cy="15585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6513" y="6078692"/>
              <a:ext cx="1342435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Dong Yin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UC Berkeley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82392" y="5143220"/>
            <a:ext cx="1236150" cy="1542801"/>
            <a:chOff x="3569523" y="4417511"/>
            <a:chExt cx="1809848" cy="2258812"/>
          </a:xfrm>
        </p:grpSpPr>
        <p:pic>
          <p:nvPicPr>
            <p:cNvPr id="16" name="Picture 15" descr="pictur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76" y="4417511"/>
              <a:ext cx="1228943" cy="16294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69523" y="6029992"/>
              <a:ext cx="1809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Gill Sans Light"/>
                  <a:cs typeface="Gill Sans Light"/>
                </a:rPr>
                <a:t>Ashwin</a:t>
              </a:r>
              <a:r>
                <a:rPr lang="en-US" dirty="0">
                  <a:latin typeface="Gill Sans Light"/>
                  <a:cs typeface="Gill Sans Light"/>
                </a:rPr>
                <a:t> </a:t>
              </a:r>
              <a:r>
                <a:rPr lang="en-US" dirty="0" err="1" smtClean="0">
                  <a:latin typeface="Gill Sans Light"/>
                  <a:cs typeface="Gill Sans Light"/>
                </a:rPr>
                <a:t>Pananjady</a:t>
              </a:r>
              <a:endParaRPr lang="en-US" dirty="0" smtClean="0">
                <a:latin typeface="Gill Sans Light"/>
                <a:cs typeface="Gill Sans Light"/>
              </a:endParaRP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UC Berkeley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06745" y="5232854"/>
            <a:ext cx="1334777" cy="1411905"/>
            <a:chOff x="3558149" y="4504215"/>
            <a:chExt cx="2149672" cy="2273885"/>
          </a:xfrm>
        </p:grpSpPr>
        <p:pic>
          <p:nvPicPr>
            <p:cNvPr id="19" name="Picture 18" descr="ramchandran_sm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83" b="5708"/>
            <a:stretch/>
          </p:blipFill>
          <p:spPr>
            <a:xfrm>
              <a:off x="3889075" y="4504215"/>
              <a:ext cx="1357572" cy="167932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58149" y="6131769"/>
              <a:ext cx="2149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Gill Sans Light"/>
                  <a:cs typeface="Gill Sans Light"/>
                </a:rPr>
                <a:t>Kannan</a:t>
              </a:r>
              <a:r>
                <a:rPr lang="en-US" dirty="0" smtClean="0">
                  <a:latin typeface="Gill Sans Light"/>
                  <a:cs typeface="Gill Sans Light"/>
                </a:rPr>
                <a:t> </a:t>
              </a:r>
              <a:r>
                <a:rPr lang="en-US" dirty="0" err="1" smtClean="0">
                  <a:latin typeface="Gill Sans Light"/>
                  <a:cs typeface="Gill Sans Light"/>
                </a:rPr>
                <a:t>Ramchandran</a:t>
              </a:r>
              <a:endParaRPr lang="en-US" dirty="0" smtClean="0">
                <a:latin typeface="Gill Sans Light"/>
                <a:cs typeface="Gill Sans Light"/>
              </a:endParaRPr>
            </a:p>
            <a:p>
              <a:r>
                <a:rPr lang="en-US" dirty="0" smtClean="0">
                  <a:latin typeface="Gill Sans Light"/>
                  <a:cs typeface="Gill Sans Light"/>
                </a:rPr>
                <a:t>UC Berkeley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82597" y="5203481"/>
            <a:ext cx="871120" cy="1451323"/>
            <a:chOff x="1646705" y="4402590"/>
            <a:chExt cx="1402948" cy="2337370"/>
          </a:xfrm>
        </p:grpSpPr>
        <p:sp>
          <p:nvSpPr>
            <p:cNvPr id="22" name="TextBox 21"/>
            <p:cNvSpPr txBox="1"/>
            <p:nvPr/>
          </p:nvSpPr>
          <p:spPr>
            <a:xfrm>
              <a:off x="1646705" y="6093629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Peter Bartlett</a:t>
              </a:r>
            </a:p>
            <a:p>
              <a:r>
                <a:rPr lang="en-US" dirty="0" smtClean="0">
                  <a:latin typeface="Gill Sans Light"/>
                  <a:cs typeface="Gill Sans Light"/>
                </a:rPr>
                <a:t>UC Berkeley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pic>
          <p:nvPicPr>
            <p:cNvPr id="23" name="Picture 22" descr="bartlet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147" y="4402590"/>
              <a:ext cx="1247506" cy="174651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1068" y="5699665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02680"/>
                </a:solidFill>
                <a:latin typeface="Gill Sans Light"/>
                <a:cs typeface="Gill Sans Light"/>
              </a:rPr>
              <a:t>Joint work </a:t>
            </a:r>
          </a:p>
          <a:p>
            <a:pPr algn="ctr"/>
            <a:r>
              <a:rPr lang="en-US" sz="2000" b="1" dirty="0" smtClean="0">
                <a:solidFill>
                  <a:srgbClr val="202680"/>
                </a:solidFill>
                <a:latin typeface="Gill Sans Light"/>
                <a:cs typeface="Gill Sans Light"/>
              </a:rPr>
              <a:t>with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240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36536" y="409345"/>
            <a:ext cx="9720088" cy="2385268"/>
          </a:xfrm>
          <a:prstGeom prst="rect">
            <a:avLst/>
          </a:prstGeom>
          <a:solidFill>
            <a:srgbClr val="CECCF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Gill Sans Light"/>
                <a:cs typeface="Gill Sans Light"/>
              </a:rPr>
              <a:t>Theorem</a:t>
            </a:r>
            <a:r>
              <a:rPr lang="en-US" sz="3200" dirty="0" smtClean="0">
                <a:latin typeface="Gill Sans Light"/>
                <a:cs typeface="Gill Sans Light"/>
              </a:rPr>
              <a:t>:</a:t>
            </a:r>
          </a:p>
          <a:p>
            <a:pPr algn="ctr"/>
            <a:r>
              <a:rPr lang="en-US" sz="2500" b="1" dirty="0" smtClean="0">
                <a:latin typeface="Gill Sans Light"/>
                <a:cs typeface="Gill Sans Light"/>
              </a:rPr>
              <a:t>After T/B iterations mini-batch SGD</a:t>
            </a:r>
            <a:r>
              <a:rPr lang="en-US" sz="2500" dirty="0" smtClean="0">
                <a:latin typeface="Gill Sans Light"/>
                <a:cs typeface="Gill Sans Light"/>
              </a:rPr>
              <a:t> </a:t>
            </a:r>
          </a:p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achieves </a:t>
            </a:r>
            <a:r>
              <a:rPr lang="en-US" sz="2500" b="1" dirty="0" smtClean="0">
                <a:latin typeface="Gill Sans Light"/>
                <a:cs typeface="Gill Sans Light"/>
              </a:rPr>
              <a:t>the same accuracy*</a:t>
            </a:r>
            <a:r>
              <a:rPr lang="en-US" sz="2500" dirty="0" smtClean="0">
                <a:latin typeface="Gill Sans Light"/>
                <a:cs typeface="Gill Sans Light"/>
              </a:rPr>
              <a:t> as </a:t>
            </a:r>
            <a:r>
              <a:rPr lang="en-US" sz="2500" b="1" dirty="0" smtClean="0">
                <a:latin typeface="Gill Sans Light"/>
                <a:cs typeface="Gill Sans Light"/>
              </a:rPr>
              <a:t>serial SGD </a:t>
            </a:r>
            <a:r>
              <a:rPr lang="en-US" sz="2500" dirty="0" smtClean="0">
                <a:latin typeface="Gill Sans Light"/>
                <a:cs typeface="Gill Sans Light"/>
              </a:rPr>
              <a:t>after</a:t>
            </a:r>
            <a:r>
              <a:rPr lang="en-US" sz="2500" b="1" dirty="0" smtClean="0">
                <a:latin typeface="Gill Sans Light"/>
                <a:cs typeface="Gill Sans Light"/>
              </a:rPr>
              <a:t> T samples, if</a:t>
            </a:r>
          </a:p>
          <a:p>
            <a:pPr algn="ctr"/>
            <a:endParaRPr lang="en-US" sz="2500" i="1" dirty="0">
              <a:latin typeface="Gill Sans Light"/>
              <a:cs typeface="Gill Sans Light"/>
            </a:endParaRPr>
          </a:p>
          <a:p>
            <a:pPr algn="ctr"/>
            <a:endParaRPr lang="en-US" sz="2100" i="1" dirty="0" smtClean="0">
              <a:latin typeface="Gill Sans Light"/>
              <a:cs typeface="Gill Sans Light"/>
            </a:endParaRPr>
          </a:p>
          <a:p>
            <a:pPr algn="ctr"/>
            <a:endParaRPr lang="en-US" sz="2100" i="1" dirty="0" smtClean="0">
              <a:latin typeface="Gill Sans Light"/>
              <a:cs typeface="Gill Sans Ligh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8" y="1846342"/>
            <a:ext cx="7754471" cy="828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562" y="6183200"/>
            <a:ext cx="8317168" cy="63309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High Diversity =&gt; Larger Batches =&gt; Better Speedup</a:t>
            </a:r>
            <a:endParaRPr lang="en-US" sz="28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385" y="2972693"/>
            <a:ext cx="4355869" cy="2861645"/>
            <a:chOff x="2168104" y="2852345"/>
            <a:chExt cx="3867510" cy="35604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761116" y="3059379"/>
              <a:ext cx="681487" cy="8453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761116" y="3743502"/>
              <a:ext cx="1500996" cy="161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61116" y="3904768"/>
              <a:ext cx="1017917" cy="615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398142" y="3904768"/>
              <a:ext cx="1362974" cy="762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3079629" y="2852345"/>
              <a:ext cx="681488" cy="1052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941607" y="3717624"/>
              <a:ext cx="819508" cy="1871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761115" y="3930645"/>
              <a:ext cx="0" cy="1578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68104" y="5723511"/>
              <a:ext cx="3867510" cy="68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Gill Sans Light"/>
                  <a:cs typeface="Gill Sans Light"/>
                </a:rPr>
                <a:t>Large gradient diversity</a:t>
              </a:r>
              <a:endParaRPr lang="en-US" sz="30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90941" y="3296603"/>
            <a:ext cx="3836265" cy="2512661"/>
            <a:chOff x="6676845" y="2980907"/>
            <a:chExt cx="3867510" cy="3518336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7381336" y="3222925"/>
              <a:ext cx="1641894" cy="5033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381336" y="3564987"/>
              <a:ext cx="1500996" cy="161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381336" y="3726253"/>
              <a:ext cx="2193985" cy="86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381337" y="2980907"/>
              <a:ext cx="1132935" cy="7453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381335" y="3726253"/>
              <a:ext cx="723184" cy="5771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381335" y="3717624"/>
              <a:ext cx="1762665" cy="551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676845" y="5723511"/>
              <a:ext cx="3867510" cy="77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Gill Sans Light"/>
                  <a:cs typeface="Gill Sans Light"/>
                </a:rPr>
                <a:t>Small gradient diversity</a:t>
              </a:r>
              <a:endParaRPr lang="en-US" sz="3000" dirty="0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36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38015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3" y="2496997"/>
            <a:ext cx="368300" cy="21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Big batches beget redundancy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67616" y="1494119"/>
            <a:ext cx="6640227" cy="240056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“similar” workload</a:t>
            </a:r>
            <a:endParaRPr lang="en-US" sz="32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Workers compute identical gradients =&gt; useless! no speedup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37" name="Picture 36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167" y="5547693"/>
            <a:ext cx="421351" cy="334367"/>
          </a:xfrm>
          <a:prstGeom prst="rect">
            <a:avLst/>
          </a:prstGeom>
        </p:spPr>
      </p:pic>
      <p:pic>
        <p:nvPicPr>
          <p:cNvPr id="38" name="Picture 37" descr="1412613364603_wps_17_SANTA_MONICA_CA_AUGUST_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534" y="5969895"/>
            <a:ext cx="404984" cy="342344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0" y="5534901"/>
            <a:ext cx="1347080" cy="321561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0" y="5965802"/>
            <a:ext cx="1347080" cy="321561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50" y="5964675"/>
            <a:ext cx="1347080" cy="321561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65" y="5963548"/>
            <a:ext cx="1347080" cy="321561"/>
          </a:xfrm>
          <a:prstGeom prst="rect">
            <a:avLst/>
          </a:prstGeom>
        </p:spPr>
      </p:pic>
      <p:pic>
        <p:nvPicPr>
          <p:cNvPr id="45" name="Picture 44" descr="716974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731" y="6007007"/>
            <a:ext cx="364607" cy="2991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5"/>
          <a:stretch/>
        </p:blipFill>
        <p:spPr>
          <a:xfrm>
            <a:off x="6777812" y="5950045"/>
            <a:ext cx="406987" cy="356131"/>
          </a:xfrm>
          <a:prstGeom prst="rect">
            <a:avLst/>
          </a:prstGeom>
        </p:spPr>
      </p:pic>
      <p:pic>
        <p:nvPicPr>
          <p:cNvPr id="55" name="Picture 54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271" y="6402711"/>
            <a:ext cx="421351" cy="334367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14" y="6389919"/>
            <a:ext cx="1347080" cy="321561"/>
          </a:xfrm>
          <a:prstGeom prst="rect">
            <a:avLst/>
          </a:prstGeom>
        </p:spPr>
      </p:pic>
      <p:pic>
        <p:nvPicPr>
          <p:cNvPr id="57" name="Picture 56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22" y="6394046"/>
            <a:ext cx="421351" cy="334367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65" y="6381254"/>
            <a:ext cx="1347080" cy="321561"/>
          </a:xfrm>
          <a:prstGeom prst="rect">
            <a:avLst/>
          </a:prstGeom>
        </p:spPr>
      </p:pic>
      <p:pic>
        <p:nvPicPr>
          <p:cNvPr id="59" name="Picture 58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167" y="6419644"/>
            <a:ext cx="421351" cy="334367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0" y="6406852"/>
            <a:ext cx="1347080" cy="321561"/>
          </a:xfrm>
          <a:prstGeom prst="rect">
            <a:avLst/>
          </a:prstGeom>
        </p:spPr>
      </p:pic>
      <p:pic>
        <p:nvPicPr>
          <p:cNvPr id="61" name="Picture 60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208" y="5522095"/>
            <a:ext cx="421351" cy="334367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51" y="5509303"/>
            <a:ext cx="1347080" cy="321561"/>
          </a:xfrm>
          <a:prstGeom prst="rect">
            <a:avLst/>
          </a:prstGeom>
        </p:spPr>
      </p:pic>
      <p:pic>
        <p:nvPicPr>
          <p:cNvPr id="63" name="Picture 62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07" y="5573291"/>
            <a:ext cx="421351" cy="334367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50" y="5560499"/>
            <a:ext cx="1347080" cy="32156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8224" y="4321814"/>
            <a:ext cx="6640227" cy="240056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Thm</a:t>
            </a:r>
            <a:r>
              <a:rPr lang="en-US" sz="3200" u="sng" dirty="0" smtClean="0">
                <a:solidFill>
                  <a:schemeClr val="bg1"/>
                </a:solidFill>
                <a:latin typeface="Gill Sans Light"/>
                <a:cs typeface="Gill Sans Light"/>
              </a:rPr>
              <a:t>:</a:t>
            </a:r>
            <a:endParaRPr lang="en-US" sz="3200" u="sng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Problems with high “workload diversity”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More amenable to parallelization.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41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73882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u="sng" dirty="0" smtClean="0">
              <a:latin typeface="Gill Sans Light"/>
              <a:cs typeface="Gill Sans Light"/>
            </a:endParaRPr>
          </a:p>
          <a:p>
            <a:pPr algn="ctr"/>
            <a:endParaRPr lang="en-US" sz="4800" b="1" u="sng" dirty="0" smtClean="0">
              <a:latin typeface="Gill Sans Light"/>
              <a:cs typeface="Gill Sans Light"/>
            </a:endParaRPr>
          </a:p>
          <a:p>
            <a:pPr algn="ctr"/>
            <a:r>
              <a:rPr lang="en-US" sz="6000" dirty="0" smtClean="0">
                <a:latin typeface="Gill Sans Light"/>
                <a:cs typeface="Gill Sans Light"/>
              </a:rPr>
              <a:t>Gradient Diversity Controls </a:t>
            </a:r>
          </a:p>
          <a:p>
            <a:pPr algn="ctr"/>
            <a:r>
              <a:rPr lang="en-US" sz="6000" dirty="0" smtClean="0">
                <a:latin typeface="Gill Sans Light"/>
                <a:cs typeface="Gill Sans Light"/>
              </a:rPr>
              <a:t>Distributed Performance</a:t>
            </a:r>
          </a:p>
          <a:p>
            <a:pPr algn="ctr"/>
            <a:endParaRPr lang="en-US" sz="60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25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Conclusions</a:t>
            </a:r>
            <a:endParaRPr lang="en-US" sz="43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80" y="1792121"/>
            <a:ext cx="8995839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Novel analysis of </a:t>
            </a:r>
            <a:r>
              <a:rPr lang="en-US" sz="2300" dirty="0" err="1" smtClean="0">
                <a:latin typeface="Gill Sans Light"/>
                <a:cs typeface="Gill Sans Light"/>
              </a:rPr>
              <a:t>minibatch</a:t>
            </a:r>
            <a:r>
              <a:rPr lang="en-US" sz="2300" dirty="0" smtClean="0">
                <a:latin typeface="Gill Sans Light"/>
                <a:cs typeface="Gill Sans Light"/>
              </a:rPr>
              <a:t> SGD based on gradient interference</a:t>
            </a: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Batch size cannot increase beyond a fundamental point</a:t>
            </a:r>
          </a:p>
          <a:p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Tight lower bound</a:t>
            </a:r>
          </a:p>
          <a:p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Open Problems:</a:t>
            </a: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Lower bound for generalization</a:t>
            </a: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Fundamental trade-off between parallelizability and statistical accuracy</a:t>
            </a: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Stragglers</a:t>
            </a:r>
          </a:p>
          <a:p>
            <a:pPr lvl="1"/>
            <a:endParaRPr lang="en-US" sz="2300" dirty="0">
              <a:latin typeface="Gill Sans Light"/>
              <a:cs typeface="Gill Sans Light"/>
            </a:endParaRPr>
          </a:p>
          <a:p>
            <a:pPr lvl="1"/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43" y="0"/>
            <a:ext cx="9173882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u="sng" dirty="0" smtClean="0">
              <a:latin typeface="Gill Sans Light"/>
              <a:cs typeface="Gill Sans Light"/>
            </a:endParaRPr>
          </a:p>
          <a:p>
            <a:pPr algn="ctr"/>
            <a:r>
              <a:rPr lang="en-US" sz="6000" dirty="0" smtClean="0">
                <a:latin typeface="Gill Sans Light"/>
                <a:cs typeface="Gill Sans Light"/>
              </a:rPr>
              <a:t>We need </a:t>
            </a:r>
          </a:p>
          <a:p>
            <a:pPr algn="ctr"/>
            <a:r>
              <a:rPr lang="en-US" sz="6000" dirty="0" smtClean="0">
                <a:solidFill>
                  <a:srgbClr val="FB3D6C"/>
                </a:solidFill>
                <a:latin typeface="Gill Sans Light"/>
                <a:cs typeface="Gill Sans Light"/>
              </a:rPr>
              <a:t>a better algorithm</a:t>
            </a:r>
          </a:p>
          <a:p>
            <a:pPr algn="ctr"/>
            <a:endParaRPr lang="en-US" sz="60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34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413414" y="1220643"/>
            <a:ext cx="3844122" cy="37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A better algorithm?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5064" y="4929052"/>
            <a:ext cx="828707" cy="736673"/>
            <a:chOff x="425988" y="5048709"/>
            <a:chExt cx="828707" cy="736673"/>
          </a:xfrm>
        </p:grpSpPr>
        <p:sp>
          <p:nvSpPr>
            <p:cNvPr id="4" name="Rectangle 3"/>
            <p:cNvSpPr/>
            <p:nvPr/>
          </p:nvSpPr>
          <p:spPr>
            <a:xfrm>
              <a:off x="425988" y="5048709"/>
              <a:ext cx="828707" cy="736673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7" y="5285573"/>
              <a:ext cx="377851" cy="30438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53069" y="4948764"/>
            <a:ext cx="828707" cy="736673"/>
            <a:chOff x="2109783" y="5048709"/>
            <a:chExt cx="828707" cy="736673"/>
          </a:xfrm>
        </p:grpSpPr>
        <p:sp>
          <p:nvSpPr>
            <p:cNvPr id="30" name="Rectangle 29"/>
            <p:cNvSpPr/>
            <p:nvPr/>
          </p:nvSpPr>
          <p:spPr>
            <a:xfrm>
              <a:off x="2109783" y="5048709"/>
              <a:ext cx="828707" cy="736673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81" y="5270975"/>
              <a:ext cx="377851" cy="3043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376522" y="4930888"/>
            <a:ext cx="828707" cy="810340"/>
            <a:chOff x="4111740" y="5011875"/>
            <a:chExt cx="828707" cy="810340"/>
          </a:xfrm>
        </p:grpSpPr>
        <p:sp>
          <p:nvSpPr>
            <p:cNvPr id="31" name="Rectangle 30"/>
            <p:cNvSpPr/>
            <p:nvPr/>
          </p:nvSpPr>
          <p:spPr>
            <a:xfrm>
              <a:off x="4111740" y="5011875"/>
              <a:ext cx="828707" cy="810340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334" y="5270975"/>
              <a:ext cx="493305" cy="304380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4229949" y="1331431"/>
            <a:ext cx="6658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Communication / worker:</a:t>
            </a:r>
          </a:p>
          <a:p>
            <a:r>
              <a:rPr lang="en-US" sz="2400" dirty="0">
                <a:latin typeface="Gill Sans Light"/>
                <a:cs typeface="Gill Sans Light"/>
              </a:rPr>
              <a:t>	</a:t>
            </a:r>
            <a:r>
              <a:rPr lang="en-US" sz="2400" dirty="0" smtClean="0">
                <a:latin typeface="Gill Sans Light"/>
                <a:cs typeface="Gill Sans Light"/>
              </a:rPr>
              <a:t>	 </a:t>
            </a:r>
            <a:r>
              <a:rPr lang="en-US" sz="2400" b="1" dirty="0" smtClean="0">
                <a:latin typeface="Gill Sans Light"/>
                <a:cs typeface="Gill Sans Light"/>
              </a:rPr>
              <a:t>O(size of gradient)*32 bits</a:t>
            </a:r>
          </a:p>
          <a:p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400" dirty="0" smtClean="0">
                <a:latin typeface="Gill Sans Light"/>
                <a:cs typeface="Gill Sans Light"/>
              </a:rPr>
              <a:t>Q: Lower precision?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400" dirty="0">
                <a:latin typeface="Gill Sans Light"/>
                <a:cs typeface="Gill Sans Light"/>
              </a:rPr>
              <a:t>	     </a:t>
            </a:r>
            <a:r>
              <a:rPr lang="en-US" sz="2400" b="1" dirty="0">
                <a:latin typeface="Gill Sans Light"/>
                <a:cs typeface="Gill Sans Light"/>
              </a:rPr>
              <a:t>O(size of gradient)</a:t>
            </a:r>
            <a:r>
              <a:rPr lang="en-US" sz="2400" b="1" dirty="0" smtClean="0">
                <a:latin typeface="Gill Sans Light"/>
                <a:cs typeface="Gill Sans Light"/>
              </a:rPr>
              <a:t>*4 bits</a:t>
            </a:r>
          </a:p>
          <a:p>
            <a:endParaRPr lang="en-US" sz="2400" dirty="0" smtClean="0">
              <a:latin typeface="Gill Sans Light"/>
              <a:cs typeface="Gill Sans Light"/>
            </a:endParaRPr>
          </a:p>
          <a:p>
            <a:r>
              <a:rPr lang="en-US" sz="2400" dirty="0" smtClean="0">
                <a:latin typeface="Gill Sans Light"/>
                <a:cs typeface="Gill Sans Light"/>
              </a:rPr>
              <a:t>Q</a:t>
            </a:r>
            <a:r>
              <a:rPr lang="en-US" sz="2400" dirty="0">
                <a:latin typeface="Gill Sans Light"/>
                <a:cs typeface="Gill Sans Light"/>
              </a:rPr>
              <a:t>: </a:t>
            </a:r>
            <a:r>
              <a:rPr lang="en-US" sz="2400" dirty="0" err="1" smtClean="0">
                <a:latin typeface="Gill Sans Light"/>
                <a:cs typeface="Gill Sans Light"/>
              </a:rPr>
              <a:t>Sparsification</a:t>
            </a:r>
            <a:endParaRPr lang="en-US" sz="2400" dirty="0">
              <a:latin typeface="Gill Sans Light"/>
              <a:cs typeface="Gill Sans Light"/>
            </a:endParaRPr>
          </a:p>
          <a:p>
            <a:endParaRPr lang="en-US" sz="2400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73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Some Simple Ideas: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Sparsify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214" y="1757439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3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-13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9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-6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-23</a:t>
            </a:r>
          </a:p>
        </p:txBody>
      </p:sp>
      <p:pic>
        <p:nvPicPr>
          <p:cNvPr id="4" name="Picture 3" descr="bf_g_i_=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3579327"/>
            <a:ext cx="863600" cy="33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86419" y="2871142"/>
            <a:ext cx="2881795" cy="1416370"/>
          </a:xfrm>
          <a:prstGeom prst="rightArrow">
            <a:avLst/>
          </a:prstGeom>
          <a:solidFill>
            <a:srgbClr val="F2939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Sparsify</a:t>
            </a:r>
            <a:endParaRPr lang="en-US" sz="3000" dirty="0"/>
          </a:p>
        </p:txBody>
      </p:sp>
      <p:pic>
        <p:nvPicPr>
          <p:cNvPr id="6" name="Picture 5" descr="P(_bf_g_i)_=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9" y="3404768"/>
            <a:ext cx="1574800" cy="46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329" y="1738860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mr-IN" sz="2500" b="1" dirty="0">
                <a:solidFill>
                  <a:srgbClr val="E46C0A"/>
                </a:solidFill>
                <a:latin typeface="Gill Sans Light"/>
                <a:cs typeface="Gill Sans Light"/>
              </a:rPr>
              <a:t>5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25</a:t>
            </a:r>
            <a:endParaRPr lang="mr-IN" sz="2500" b="1" dirty="0">
              <a:solidFill>
                <a:schemeClr val="accent6">
                  <a:lumMod val="75000"/>
                </a:schemeClr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14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Some Simple Ideas: Quantize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214" y="1757439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3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-13</a:t>
            </a:r>
          </a:p>
          <a:p>
            <a:pPr algn="ctr"/>
            <a:r>
              <a:rPr lang="en-US" sz="2500" dirty="0">
                <a:solidFill>
                  <a:srgbClr val="E46C0A"/>
                </a:solidFill>
                <a:latin typeface="Gill Sans Light"/>
                <a:cs typeface="Gill Sans Light"/>
              </a:rPr>
              <a:t>0</a:t>
            </a:r>
            <a:endParaRPr lang="mr-IN" sz="2500" dirty="0" smtClean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9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-6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-23</a:t>
            </a:r>
          </a:p>
        </p:txBody>
      </p:sp>
      <p:pic>
        <p:nvPicPr>
          <p:cNvPr id="4" name="Picture 3" descr="bf_g_i_=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3579327"/>
            <a:ext cx="863600" cy="33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86419" y="2871142"/>
            <a:ext cx="2881795" cy="1416370"/>
          </a:xfrm>
          <a:prstGeom prst="rightArrow">
            <a:avLst/>
          </a:prstGeom>
          <a:solidFill>
            <a:srgbClr val="F2939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Sparsify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596329" y="1738860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Q(_bf_g_i)_=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90" y="3439627"/>
            <a:ext cx="1587500" cy="469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20517" y="1952428"/>
            <a:ext cx="8838143" cy="2904680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latin typeface="Gill Sans Light"/>
                <a:cs typeface="Gill Sans Light"/>
              </a:rPr>
              <a:t>Main Question:</a:t>
            </a:r>
          </a:p>
          <a:p>
            <a:pPr algn="ctr"/>
            <a:endParaRPr lang="en-US" sz="3200" u="sng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Do these ideas work?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7152" y="5448528"/>
            <a:ext cx="8838143" cy="1119879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Let’s see how they affect SGD’s convergence</a:t>
            </a:r>
          </a:p>
        </p:txBody>
      </p:sp>
    </p:spTree>
    <p:extLst>
      <p:ext uri="{BB962C8B-B14F-4D97-AF65-F5344CB8AC3E}">
        <p14:creationId xmlns:p14="http://schemas.microsoft.com/office/powerpoint/2010/main" val="37629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Overview</a:t>
            </a:r>
            <a:endParaRPr lang="en-US" sz="55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980728"/>
            <a:ext cx="5920761" cy="6740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Distributed ML</a:t>
            </a: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Communication Bottlenecks</a:t>
            </a: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Possible solutions:</a:t>
            </a:r>
          </a:p>
          <a:p>
            <a:pPr marL="1485900" lvl="2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Grad Quantization</a:t>
            </a:r>
          </a:p>
          <a:p>
            <a:pPr marL="1485900" lvl="2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Grad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Sparsification</a:t>
            </a: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2"/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QSGD,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Terngrad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, and beyond</a:t>
            </a:r>
          </a:p>
          <a:p>
            <a:pPr marL="1028700" lvl="1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1028700" lvl="1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627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23519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Setup (ERM):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Algorithm: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3011904"/>
            <a:ext cx="4715441" cy="445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1525955"/>
            <a:ext cx="2463970" cy="10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82638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Setup (ERM):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Algorithm: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Rates = How fast we can reach to a small ball around the opt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.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3011904"/>
            <a:ext cx="4715441" cy="445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1525955"/>
            <a:ext cx="2463970" cy="10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7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82638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Setup (ERM):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Algorithm: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Rates = How fast we can reach to a small ball around the opt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.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Let’s make our life easy and assume: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1) The gradient is uniformly bounded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2) The function is strongly convex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3011904"/>
            <a:ext cx="4715441" cy="445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1525955"/>
            <a:ext cx="2463970" cy="104244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5186937"/>
            <a:ext cx="3030083" cy="44270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1" y="6135636"/>
            <a:ext cx="6137569" cy="6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5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82638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Setup (ERM):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Algorithm: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Rates = How fast we can reach to a small ball around the opt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.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Let’s make our life easy and assume: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1) The gradient is uniformly bounded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2) The function is strongly convex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3011904"/>
            <a:ext cx="4715441" cy="445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1525955"/>
            <a:ext cx="2463970" cy="104244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5186937"/>
            <a:ext cx="3030083" cy="44270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7" y="6186631"/>
            <a:ext cx="5823215" cy="4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0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826380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Setup (ERM):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Algorithm: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Rates = How fast we can reach to a small ball around the opt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.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Let’s make our life easy and assume: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1) The gradient is uniformly bounded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2) The function is strongly convex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	 </a:t>
            </a:r>
            <a:r>
              <a:rPr lang="en-US" sz="2800" i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“Any convex function that is l2 regularized”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3011904"/>
            <a:ext cx="4715441" cy="445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1525955"/>
            <a:ext cx="2463970" cy="104244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4" y="5186937"/>
            <a:ext cx="3030083" cy="4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980728"/>
            <a:ext cx="2682946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Convergence</a:t>
            </a: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- Let’s rename things</a:t>
            </a: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4" y="1902499"/>
            <a:ext cx="8205696" cy="343710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71" y="5985928"/>
            <a:ext cx="5715000" cy="52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06" y="4284843"/>
            <a:ext cx="875198" cy="400110"/>
          </a:xfrm>
          <a:prstGeom prst="rect">
            <a:avLst/>
          </a:prstGeom>
          <a:solidFill>
            <a:srgbClr val="CECC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Gill Sans Light"/>
                <a:cs typeface="Gill Sans Light"/>
              </a:rPr>
              <a:t>Asm</a:t>
            </a:r>
            <a:r>
              <a:rPr lang="en-US" sz="2000" dirty="0" smtClean="0">
                <a:latin typeface="Gill Sans Light"/>
                <a:cs typeface="Gill Sans Light"/>
              </a:rPr>
              <a:t>.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06" y="4883519"/>
            <a:ext cx="875198" cy="400110"/>
          </a:xfrm>
          <a:prstGeom prst="rect">
            <a:avLst/>
          </a:prstGeom>
          <a:solidFill>
            <a:srgbClr val="CECC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Gill Sans Light"/>
                <a:cs typeface="Gill Sans Light"/>
              </a:rPr>
              <a:t>Asm</a:t>
            </a:r>
            <a:r>
              <a:rPr lang="en-US" sz="2000" dirty="0" smtClean="0">
                <a:latin typeface="Gill Sans Light"/>
                <a:cs typeface="Gill Sans Light"/>
              </a:rPr>
              <a:t>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427" y="2413164"/>
            <a:ext cx="10340611" cy="619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464427" y="3032731"/>
            <a:ext cx="10340611" cy="1166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464427" y="4199546"/>
            <a:ext cx="10340611" cy="683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586892" y="4795506"/>
            <a:ext cx="10340611" cy="628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301798" y="5458008"/>
            <a:ext cx="10340611" cy="1318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91994" y="4400413"/>
            <a:ext cx="1869471" cy="1198589"/>
          </a:xfrm>
          <a:prstGeom prst="rect">
            <a:avLst/>
          </a:prstGeom>
          <a:solidFill>
            <a:srgbClr val="CECCFD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= ε/2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8338" y="4400413"/>
            <a:ext cx="699270" cy="1198589"/>
          </a:xfrm>
          <a:prstGeom prst="rect">
            <a:avLst/>
          </a:prstGeom>
          <a:solidFill>
            <a:srgbClr val="CECCFD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>
                <a:solidFill>
                  <a:srgbClr val="000000"/>
                </a:solidFill>
              </a:rPr>
              <a:t>= ε/2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22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cs typeface="Gill Sans Light"/>
              </a:rPr>
              <a:t>Reminder SGD Rates</a:t>
            </a:r>
            <a:endParaRPr lang="en-US" i="1" dirty="0">
              <a:latin typeface="Gill Sans Light"/>
              <a:cs typeface="Gill Sans Light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68" y="1030331"/>
            <a:ext cx="6764348" cy="4040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96" y="980728"/>
            <a:ext cx="5947061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- Let’s expand!</a:t>
            </a:r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</a:br>
            <a:endParaRPr lang="el-GR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l-GR" sz="1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Q: </a:t>
            </a:r>
            <a:r>
              <a:rPr lang="en-US" sz="24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Stepsize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and iterations to reach accuracy </a:t>
            </a:r>
            <a:r>
              <a:rPr lang="el-GR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ε?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A: </a:t>
            </a:r>
            <a:endParaRPr lang="el-GR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15" y="5940011"/>
            <a:ext cx="1645177" cy="67302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50" y="5886947"/>
            <a:ext cx="3739081" cy="805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08841" y="1459502"/>
            <a:ext cx="10340611" cy="2141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46268" y="3601368"/>
            <a:ext cx="10340611" cy="799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085" y="4322347"/>
            <a:ext cx="10340611" cy="1354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46268" y="5599002"/>
            <a:ext cx="10340611" cy="1237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High-level requirements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844033"/>
            <a:ext cx="9144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E[Stochastic gradient] = true gradient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Variance M is small, so that SGD doesn’t take too many iterations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Does simple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sparsification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and quantization satisfy the above?</a:t>
            </a: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9465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Uniform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Sparsification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8520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214" y="1221290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3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-13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9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-6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-23</a:t>
            </a:r>
          </a:p>
        </p:txBody>
      </p:sp>
      <p:pic>
        <p:nvPicPr>
          <p:cNvPr id="4" name="Picture 3" descr="bf_g_i_=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3043178"/>
            <a:ext cx="863600" cy="33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86419" y="2334993"/>
            <a:ext cx="2881795" cy="1416370"/>
          </a:xfrm>
          <a:prstGeom prst="rightArrow">
            <a:avLst/>
          </a:prstGeom>
          <a:solidFill>
            <a:srgbClr val="F2939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Gill Sans Light"/>
                <a:cs typeface="Gill Sans Light"/>
              </a:rPr>
              <a:t>Sparsify</a:t>
            </a:r>
            <a:endParaRPr lang="en-US" sz="3000" dirty="0">
              <a:latin typeface="Gill Sans Light"/>
              <a:cs typeface="Gill Sans Light"/>
            </a:endParaRPr>
          </a:p>
        </p:txBody>
      </p:sp>
      <p:pic>
        <p:nvPicPr>
          <p:cNvPr id="6" name="Picture 5" descr="P(_bf_g_i)_=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9" y="2868619"/>
            <a:ext cx="1574800" cy="46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329" y="1202711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mr-IN" sz="2500" b="1" dirty="0">
                <a:solidFill>
                  <a:srgbClr val="E46C0A"/>
                </a:solidFill>
                <a:latin typeface="Gill Sans Light"/>
                <a:cs typeface="Gill Sans Light"/>
              </a:rPr>
              <a:t>5</a:t>
            </a: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  <a:p>
            <a:pPr algn="ctr"/>
            <a:r>
              <a:rPr lang="mr-IN" sz="2500" b="1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25</a:t>
            </a:r>
            <a:endParaRPr lang="mr-IN" sz="2500" b="1" dirty="0">
              <a:solidFill>
                <a:schemeClr val="accent6">
                  <a:lumMod val="75000"/>
                </a:schemeClr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latin typeface="Gill Sans Light"/>
                <a:cs typeface="Gill Sans Light"/>
              </a:rPr>
              <a:t>0</a:t>
            </a:r>
            <a:endParaRPr lang="mr-IN" sz="2500" dirty="0"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81015" y="5571283"/>
            <a:ext cx="5781797" cy="1135469"/>
          </a:xfrm>
          <a:prstGeom prst="roundRect">
            <a:avLst>
              <a:gd name="adj" fmla="val 2973"/>
            </a:avLst>
          </a:prstGeom>
          <a:solidFill>
            <a:srgbClr val="0E1730">
              <a:alpha val="1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P[</a:t>
            </a:r>
            <a:r>
              <a:rPr lang="en-US" sz="3200" i="1" dirty="0" err="1">
                <a:solidFill>
                  <a:schemeClr val="tx1"/>
                </a:solidFill>
                <a:latin typeface="Gill Sans Light"/>
                <a:cs typeface="Gill Sans Light"/>
              </a:rPr>
              <a:t>i</a:t>
            </a:r>
            <a:r>
              <a:rPr lang="en-US" sz="3200" i="1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,i</a:t>
            </a:r>
            <a:r>
              <a:rPr lang="en-US" sz="3200" i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] </a:t>
            </a:r>
            <a:r>
              <a:rPr lang="en-US" sz="32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is 1 with probability </a:t>
            </a:r>
            <a:r>
              <a:rPr lang="en-US" sz="3200" i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p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 Light"/>
                <a:cs typeface="Gill Sans Light"/>
              </a:rPr>
              <a:t>Expected </a:t>
            </a:r>
            <a:r>
              <a:rPr lang="en-US" sz="32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sparsity</a:t>
            </a:r>
            <a:r>
              <a:rPr lang="en-US" sz="3200" dirty="0" smtClean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pd</a:t>
            </a:r>
            <a:endParaRPr lang="en-US" sz="3200" i="1" dirty="0" smtClean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pic>
        <p:nvPicPr>
          <p:cNvPr id="9" name="Picture 8" descr="P(_bf_g_i)_=_P_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8" y="5989464"/>
            <a:ext cx="2463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Uniform </a:t>
            </a:r>
            <a:r>
              <a:rPr lang="en-US" sz="4400" dirty="0" err="1">
                <a:solidFill>
                  <a:schemeClr val="tx1"/>
                </a:solidFill>
                <a:latin typeface="Gill Sans Light"/>
                <a:cs typeface="Gill Sans Light"/>
              </a:rPr>
              <a:t>Sparsification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1061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We can re-write the SGD iteration as</a:t>
            </a: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In expectation, we have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does it perform?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6" name="Picture 5" descr="w_k+1_=_w_k-_f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67" y="2147619"/>
            <a:ext cx="5270500" cy="914400"/>
          </a:xfrm>
          <a:prstGeom prst="rect">
            <a:avLst/>
          </a:prstGeom>
        </p:spPr>
      </p:pic>
      <p:pic>
        <p:nvPicPr>
          <p:cNvPr id="8" name="Picture 7" descr="mathbb_E_frac_1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9" y="4460753"/>
            <a:ext cx="5626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49411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008613" y="2058033"/>
            <a:ext cx="2135388" cy="840556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Stores the model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021440" y="2478310"/>
            <a:ext cx="1987175" cy="5223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602753" y="6017445"/>
            <a:ext cx="3194425" cy="840556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Gradient Computations</a:t>
            </a:r>
            <a:endParaRPr lang="en-US" sz="24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2814094" y="5767294"/>
            <a:ext cx="1385870" cy="250151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3910868" y="5767294"/>
            <a:ext cx="289096" cy="250151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4199964" y="5767294"/>
            <a:ext cx="1817867" cy="250151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1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Uniform </a:t>
            </a:r>
            <a:r>
              <a:rPr lang="en-US" sz="4400" dirty="0" err="1">
                <a:solidFill>
                  <a:schemeClr val="tx1"/>
                </a:solidFill>
                <a:latin typeface="Gill Sans Light"/>
                <a:cs typeface="Gill Sans Light"/>
              </a:rPr>
              <a:t>Sparsification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895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The variance of the </a:t>
            </a:r>
            <a:r>
              <a:rPr lang="en-US" sz="3600" dirty="0" err="1">
                <a:solidFill>
                  <a:srgbClr val="000000"/>
                </a:solidFill>
                <a:latin typeface="Gill Sans Light"/>
                <a:cs typeface="Gill Sans Light"/>
              </a:rPr>
              <a:t>stoch</a:t>
            </a:r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. Gradient is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TLDR: </a:t>
            </a:r>
          </a:p>
          <a:p>
            <a:pPr marL="1028700" lvl="1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Communicates </a:t>
            </a:r>
            <a:r>
              <a:rPr lang="en-US" sz="3600" i="1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pd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coordiantes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/iteration</a:t>
            </a:r>
          </a:p>
          <a:p>
            <a:pPr marL="1028700" lvl="1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Requires </a:t>
            </a:r>
            <a:r>
              <a:rPr lang="en-US" sz="3600" i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1/p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more iterations.</a:t>
            </a:r>
          </a:p>
          <a:p>
            <a:pPr marL="1028700" lvl="1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does it perform?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4" descr="mathbb_E_|p^-1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366117"/>
            <a:ext cx="8312727" cy="168763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7152" y="5929656"/>
            <a:ext cx="8838143" cy="84138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“Simple” </a:t>
            </a:r>
            <a:r>
              <a:rPr lang="en-US" sz="32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Sparsification</a:t>
            </a: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does not help!</a:t>
            </a:r>
          </a:p>
        </p:txBody>
      </p:sp>
    </p:spTree>
    <p:extLst>
      <p:ext uri="{BB962C8B-B14F-4D97-AF65-F5344CB8AC3E}">
        <p14:creationId xmlns:p14="http://schemas.microsoft.com/office/powerpoint/2010/main" val="201539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How about Quantization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214" y="1757439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3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-13</a:t>
            </a:r>
          </a:p>
          <a:p>
            <a:pPr algn="ctr"/>
            <a:r>
              <a:rPr lang="en-US" sz="2500" dirty="0">
                <a:solidFill>
                  <a:srgbClr val="E46C0A"/>
                </a:solidFill>
                <a:latin typeface="Gill Sans Light"/>
                <a:cs typeface="Gill Sans Light"/>
              </a:rPr>
              <a:t>0</a:t>
            </a:r>
            <a:endParaRPr lang="mr-IN" sz="2500" dirty="0" smtClean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7</a:t>
            </a: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9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-6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25</a:t>
            </a:r>
          </a:p>
          <a:p>
            <a:pPr algn="ctr"/>
            <a:r>
              <a:rPr lang="mr-IN" sz="2500" dirty="0">
                <a:solidFill>
                  <a:srgbClr val="E46C0A"/>
                </a:solidFill>
                <a:latin typeface="Gill Sans Light"/>
                <a:cs typeface="Gill Sans Light"/>
              </a:rPr>
              <a:t>-23</a:t>
            </a:r>
          </a:p>
        </p:txBody>
      </p:sp>
      <p:pic>
        <p:nvPicPr>
          <p:cNvPr id="4" name="Picture 3" descr="bf_g_i_=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3579327"/>
            <a:ext cx="863600" cy="33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86419" y="2871142"/>
            <a:ext cx="2881795" cy="1416370"/>
          </a:xfrm>
          <a:prstGeom prst="rightArrow">
            <a:avLst/>
          </a:prstGeom>
          <a:solidFill>
            <a:srgbClr val="F2939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Sparsify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596329" y="1738860"/>
            <a:ext cx="807339" cy="3957697"/>
          </a:xfrm>
          <a:prstGeom prst="rect">
            <a:avLst/>
          </a:prstGeom>
          <a:solidFill>
            <a:srgbClr val="0E17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  <a:p>
            <a:pPr algn="ctr"/>
            <a:r>
              <a:rPr lang="mr-IN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-</a:t>
            </a:r>
            <a:r>
              <a:rPr lang="en-US" sz="2500" dirty="0" smtClean="0">
                <a:solidFill>
                  <a:srgbClr val="E46C0A"/>
                </a:solidFill>
                <a:latin typeface="Gill Sans Light"/>
                <a:cs typeface="Gill Sans Light"/>
              </a:rPr>
              <a:t>1</a:t>
            </a:r>
            <a:endParaRPr lang="mr-IN" sz="2500" dirty="0">
              <a:solidFill>
                <a:srgbClr val="E46C0A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Q(_bf_g_i)_=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90" y="3439627"/>
            <a:ext cx="1587500" cy="4699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180142" y="5696557"/>
            <a:ext cx="4813778" cy="101807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Q(g) is not unbiased</a:t>
            </a:r>
          </a:p>
        </p:txBody>
      </p:sp>
    </p:spTree>
    <p:extLst>
      <p:ext uri="{BB962C8B-B14F-4D97-AF65-F5344CB8AC3E}">
        <p14:creationId xmlns:p14="http://schemas.microsoft.com/office/powerpoint/2010/main" val="9446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Does “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unbiasedness</a:t>
            </a:r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” matter?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6324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Yes! Simple example</a:t>
            </a: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15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Assume </a:t>
            </a:r>
            <a:r>
              <a:rPr lang="en-US" sz="3600" b="1" i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n = d and</a:t>
            </a:r>
          </a:p>
          <a:p>
            <a:pPr marL="571500" indent="-571500">
              <a:buFontTx/>
              <a:buChar char="-"/>
            </a:pPr>
            <a:endParaRPr lang="en-US" sz="15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Then, 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15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But, </a:t>
            </a:r>
          </a:p>
          <a:p>
            <a:pPr lvl="3"/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9" name="Picture 8" descr="nabla_ell_i(w)=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30" y="4153277"/>
            <a:ext cx="5622636" cy="473364"/>
          </a:xfrm>
          <a:prstGeom prst="rect">
            <a:avLst/>
          </a:prstGeom>
        </p:spPr>
      </p:pic>
      <p:pic>
        <p:nvPicPr>
          <p:cNvPr id="11" name="Picture 10" descr="sum_i=1^n_ell_i(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2008730"/>
            <a:ext cx="5194300" cy="1257300"/>
          </a:xfrm>
          <a:prstGeom prst="rect">
            <a:avLst/>
          </a:prstGeom>
        </p:spPr>
      </p:pic>
      <p:pic>
        <p:nvPicPr>
          <p:cNvPr id="12" name="Picture 11" descr="text_sign_(_nab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896767"/>
            <a:ext cx="6407727" cy="1847273"/>
          </a:xfrm>
          <a:prstGeom prst="rect">
            <a:avLst/>
          </a:prstGeom>
        </p:spPr>
      </p:pic>
      <p:pic>
        <p:nvPicPr>
          <p:cNvPr id="13" name="Picture 12" descr="X_=_I_d_+_delta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97" y="3388356"/>
            <a:ext cx="3124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1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Does “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unbiasedness</a:t>
            </a:r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” matter?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Optimal 0-error solution can be expressed as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i.e., OPT lives in the span of the data</a:t>
            </a: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But 1-bit SGD would yield something in the span of the all ones vector</a:t>
            </a:r>
          </a:p>
          <a:p>
            <a:pPr lvl="3"/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sum_i=1^d_c_i_x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94" y="1964279"/>
            <a:ext cx="1447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Simple Quantization and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Sparsification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50648" y="1339849"/>
            <a:ext cx="9721957" cy="5145818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Simple ideas don’t work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Hint: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let’s create quantized stochastic gradients, such that:</a:t>
            </a: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They are unbiased</a:t>
            </a: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They have smaller variance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367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Unbiased Quantization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951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Two requirements: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	</a:t>
            </a:r>
          </a:p>
          <a:p>
            <a:pPr marL="1485900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Unbiased estimates:</a:t>
            </a:r>
          </a:p>
          <a:p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1485900" lvl="2" indent="-5715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Small variance</a:t>
            </a:r>
          </a:p>
          <a:p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does it perform?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8" y="3435100"/>
            <a:ext cx="4470400" cy="482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8" y="4878887"/>
            <a:ext cx="6756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Easy things first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100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 we establish unbiased estimates?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Turn elements “on” with some probability 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Normalize by the inverse of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prob</a:t>
            </a: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	</a:t>
            </a:r>
          </a:p>
          <a:p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does it perform?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mathbb_E_X_i_g(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3265276"/>
            <a:ext cx="6718300" cy="469900"/>
          </a:xfrm>
          <a:prstGeom prst="rect">
            <a:avLst/>
          </a:prstGeom>
        </p:spPr>
      </p:pic>
      <p:pic>
        <p:nvPicPr>
          <p:cNvPr id="3" name="Picture 2" descr="mathbb_E_left_f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5" y="5080471"/>
            <a:ext cx="6934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How to be unbiased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840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 want each coordinate to be </a:t>
            </a:r>
            <a:r>
              <a:rPr lang="mr-IN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–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c,  </a:t>
            </a:r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c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, or 0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- If I want unbiased, we need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does it perform?</a:t>
            </a: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4" descr="E_left_Q(_g(w)_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2" y="2255081"/>
            <a:ext cx="7899400" cy="1155700"/>
          </a:xfrm>
          <a:prstGeom prst="rect">
            <a:avLst/>
          </a:prstGeom>
        </p:spPr>
      </p:pic>
      <p:pic>
        <p:nvPicPr>
          <p:cNvPr id="6" name="Picture 5" descr="text_sign_g(w)_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89" y="4528173"/>
            <a:ext cx="6339505" cy="20466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5857" y="2636441"/>
            <a:ext cx="8838143" cy="2640618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Each coordinate will be on proportional to its absolute value!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C’ has to be the same for all coordinates</a:t>
            </a:r>
          </a:p>
        </p:txBody>
      </p:sp>
    </p:spTree>
    <p:extLst>
      <p:ext uri="{BB962C8B-B14F-4D97-AF65-F5344CB8AC3E}">
        <p14:creationId xmlns:p14="http://schemas.microsoft.com/office/powerpoint/2010/main" val="384952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How to be unbiased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Each element is “on” with probability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And 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Hence, the stochastic gradient should be</a:t>
            </a:r>
          </a:p>
        </p:txBody>
      </p:sp>
      <p:pic>
        <p:nvPicPr>
          <p:cNvPr id="12" name="Picture 11" descr="Pr(X_i=1)&amp;=_fr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9" y="2241721"/>
            <a:ext cx="4040909" cy="889000"/>
          </a:xfrm>
          <a:prstGeom prst="rect">
            <a:avLst/>
          </a:prstGeom>
        </p:spPr>
      </p:pic>
      <p:pic>
        <p:nvPicPr>
          <p:cNvPr id="13" name="Picture 12" descr="mathbb_E_X_i_te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7" y="3411928"/>
            <a:ext cx="5753100" cy="990600"/>
          </a:xfrm>
          <a:prstGeom prst="rect">
            <a:avLst/>
          </a:prstGeom>
        </p:spPr>
      </p:pic>
      <p:pic>
        <p:nvPicPr>
          <p:cNvPr id="15" name="Picture 14" descr="mathbb_E_Q(g(w)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571"/>
            <a:ext cx="9144000" cy="10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2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Quantized unbiased Grads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The quantized stochastic gradient is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Q: </a:t>
            </a:r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How to pick C?</a:t>
            </a: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A: So that it leads to small variance and comm.</a:t>
            </a:r>
          </a:p>
        </p:txBody>
      </p:sp>
      <p:pic>
        <p:nvPicPr>
          <p:cNvPr id="3" name="Picture 2" descr="mathbb_E_Q(g(w)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636483"/>
            <a:ext cx="8312727" cy="9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49411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3" y="2496997"/>
            <a:ext cx="368300" cy="2159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34469" y="3030363"/>
            <a:ext cx="0" cy="384792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71560" y="4068357"/>
            <a:ext cx="593979" cy="252635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30103" y="4228078"/>
            <a:ext cx="128134" cy="267065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600" y="4137449"/>
            <a:ext cx="594568" cy="267065"/>
          </a:xfrm>
          <a:prstGeom prst="straightConnector1">
            <a:avLst/>
          </a:prstGeom>
          <a:ln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77" y="4010635"/>
            <a:ext cx="3683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37" y="4264811"/>
            <a:ext cx="3683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23" y="3868871"/>
            <a:ext cx="368300" cy="215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Mini-batch SGD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7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Let’s compute the variance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&amp;_mathbb_E_|Q(g(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47"/>
            <a:ext cx="9144000" cy="5689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74471" y="2360617"/>
            <a:ext cx="9736234" cy="5584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Let’s compute the variance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&amp;_mathbb_E_|Q(g(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47"/>
            <a:ext cx="9144000" cy="5689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74471" y="3125782"/>
            <a:ext cx="9736234" cy="5584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Let’s compute the variance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&amp;_mathbb_E_|Q(g(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47"/>
            <a:ext cx="9144000" cy="5689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74471" y="4477963"/>
            <a:ext cx="9736234" cy="5584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Let’s compute the variance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&amp;_mathbb_E_|Q(g(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47"/>
            <a:ext cx="9144000" cy="5689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74471" y="5617572"/>
            <a:ext cx="9736234" cy="5584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Let’s compute the variance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&amp;_mathbb_E_|Q(g(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47"/>
            <a:ext cx="9144000" cy="56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9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How do we make variance small?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Each element is “on” with probability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And 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And the variance is</a:t>
            </a:r>
          </a:p>
        </p:txBody>
      </p:sp>
      <p:pic>
        <p:nvPicPr>
          <p:cNvPr id="12" name="Picture 11" descr="Pr(X_i=1)&amp;=_fr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9" y="2241721"/>
            <a:ext cx="4040909" cy="889000"/>
          </a:xfrm>
          <a:prstGeom prst="rect">
            <a:avLst/>
          </a:prstGeom>
        </p:spPr>
      </p:pic>
      <p:pic>
        <p:nvPicPr>
          <p:cNvPr id="15" name="Picture 14" descr="mathbb_E_Q(g(w)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9" y="3662127"/>
            <a:ext cx="8312727" cy="978601"/>
          </a:xfrm>
          <a:prstGeom prst="rect">
            <a:avLst/>
          </a:prstGeom>
        </p:spPr>
      </p:pic>
      <p:pic>
        <p:nvPicPr>
          <p:cNvPr id="2" name="Picture 1" descr="mathbb_E_|Q(g(w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44" y="5388851"/>
            <a:ext cx="5105400" cy="520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4215" y="6076176"/>
            <a:ext cx="8838143" cy="84138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How to pick C?</a:t>
            </a:r>
          </a:p>
        </p:txBody>
      </p:sp>
    </p:spTree>
    <p:extLst>
      <p:ext uri="{BB962C8B-B14F-4D97-AF65-F5344CB8AC3E}">
        <p14:creationId xmlns:p14="http://schemas.microsoft.com/office/powerpoint/2010/main" val="100114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How do we make variance small?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Let’s pick it to be equal to the l2 norm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Then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And the variance is</a:t>
            </a:r>
          </a:p>
        </p:txBody>
      </p:sp>
      <p:pic>
        <p:nvPicPr>
          <p:cNvPr id="15" name="Picture 14" descr="mathbb_E_Q(g(w)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9" y="3629567"/>
            <a:ext cx="8312727" cy="978601"/>
          </a:xfrm>
          <a:prstGeom prst="rect">
            <a:avLst/>
          </a:prstGeom>
        </p:spPr>
      </p:pic>
      <p:pic>
        <p:nvPicPr>
          <p:cNvPr id="3" name="Picture 2" descr="Pr(X_i=1)&amp;=_fra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7" y="2107559"/>
            <a:ext cx="4445000" cy="1092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4349" y="6016618"/>
            <a:ext cx="8838143" cy="84138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This means #iterations might increase by </a:t>
            </a:r>
            <a:r>
              <a:rPr lang="en-US" sz="32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sqrt</a:t>
            </a: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(d) </a:t>
            </a: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  <a:sym typeface="Wingdings"/>
              </a:rPr>
              <a:t></a:t>
            </a:r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11" name="Picture 10" descr="mathbb_E_|Q(g(w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" y="5169638"/>
            <a:ext cx="8312727" cy="4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Sampling induces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sparsity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Since</a:t>
            </a:r>
          </a:p>
          <a:p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We have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Expected savings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wrt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to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sparsity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</a:t>
            </a:r>
          </a:p>
        </p:txBody>
      </p:sp>
      <p:pic>
        <p:nvPicPr>
          <p:cNvPr id="3" name="Picture 2" descr="Pr(X_i=1)&amp;=_fr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04" y="1388193"/>
            <a:ext cx="4040909" cy="992909"/>
          </a:xfrm>
          <a:prstGeom prst="rect">
            <a:avLst/>
          </a:prstGeom>
        </p:spPr>
      </p:pic>
      <p:pic>
        <p:nvPicPr>
          <p:cNvPr id="2" name="Picture 1" descr="mathbb_E_|Q(g(w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8" y="2896298"/>
            <a:ext cx="7169727" cy="2482273"/>
          </a:xfrm>
          <a:prstGeom prst="rect">
            <a:avLst/>
          </a:prstGeom>
        </p:spPr>
      </p:pic>
      <p:pic>
        <p:nvPicPr>
          <p:cNvPr id="4" name="Picture 3" descr="O(_sqrt_d_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4" y="6092476"/>
            <a:ext cx="1282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QSGD and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Terngrad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These quantized variants of SGD where concurrently presented* in</a:t>
            </a:r>
          </a:p>
          <a:p>
            <a:endParaRPr lang="en-US" sz="25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5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Alistarh</a:t>
            </a:r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, Li, </a:t>
            </a:r>
            <a:r>
              <a:rPr lang="en-US" sz="2500" dirty="0" err="1">
                <a:solidFill>
                  <a:srgbClr val="000000"/>
                </a:solidFill>
                <a:latin typeface="Gill Sans Light"/>
                <a:cs typeface="Gill Sans Light"/>
              </a:rPr>
              <a:t>Tomioka</a:t>
            </a:r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Gill Sans Light"/>
                <a:cs typeface="Gill Sans Light"/>
              </a:rPr>
              <a:t>Vojnovic</a:t>
            </a:r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r>
              <a:rPr lang="en-US" sz="2500" b="1" dirty="0">
                <a:solidFill>
                  <a:srgbClr val="000000"/>
                </a:solidFill>
                <a:latin typeface="Gill Sans Light"/>
                <a:cs typeface="Gill Sans Light"/>
              </a:rPr>
              <a:t>QSGD: Randomized quantization for communication-optimal stochastic gradient descent. </a:t>
            </a:r>
            <a:r>
              <a:rPr lang="en-US" sz="2500" i="1" dirty="0">
                <a:solidFill>
                  <a:srgbClr val="000000"/>
                </a:solidFill>
                <a:latin typeface="Gill Sans Light"/>
                <a:cs typeface="Gill Sans Light"/>
              </a:rPr>
              <a:t>NIPS 2017</a:t>
            </a:r>
          </a:p>
          <a:p>
            <a:pPr marL="571500" indent="-571500">
              <a:buFontTx/>
              <a:buChar char="-"/>
            </a:pPr>
            <a:endParaRPr lang="en-US" sz="25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Wen, </a:t>
            </a:r>
            <a:r>
              <a:rPr lang="en-US" sz="2500" dirty="0" err="1">
                <a:solidFill>
                  <a:srgbClr val="000000"/>
                </a:solidFill>
                <a:latin typeface="Gill Sans Light"/>
                <a:cs typeface="Gill Sans Light"/>
              </a:rPr>
              <a:t>Xu</a:t>
            </a:r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, Yan, Wu, Wang, Chen, Li </a:t>
            </a:r>
          </a:p>
          <a:p>
            <a:r>
              <a:rPr lang="en-US" sz="2500" b="1" dirty="0" err="1">
                <a:solidFill>
                  <a:srgbClr val="000000"/>
                </a:solidFill>
                <a:latin typeface="Gill Sans Light"/>
                <a:cs typeface="Gill Sans Light"/>
              </a:rPr>
              <a:t>Terngrad</a:t>
            </a:r>
            <a:r>
              <a:rPr lang="en-US" sz="2500" b="1" dirty="0">
                <a:solidFill>
                  <a:srgbClr val="000000"/>
                </a:solidFill>
                <a:latin typeface="Gill Sans Light"/>
                <a:cs typeface="Gill Sans Light"/>
              </a:rPr>
              <a:t>: Ternary gradients to reduce communication in distributed deep learning</a:t>
            </a:r>
            <a:r>
              <a:rPr lang="en-US" sz="2500" dirty="0">
                <a:solidFill>
                  <a:srgbClr val="000000"/>
                </a:solidFill>
                <a:latin typeface="Gill Sans Light"/>
                <a:cs typeface="Gill Sans Light"/>
              </a:rPr>
              <a:t>. </a:t>
            </a:r>
            <a:r>
              <a:rPr lang="en-US" sz="2500" i="1" dirty="0">
                <a:solidFill>
                  <a:srgbClr val="000000"/>
                </a:solidFill>
                <a:latin typeface="Gill Sans Light"/>
                <a:cs typeface="Gill Sans Light"/>
              </a:rPr>
              <a:t>NIPS 2017 </a:t>
            </a: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*: With different sampling probabilities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676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Communication: SGD </a:t>
            </a:r>
            <a:r>
              <a:rPr lang="en-US" sz="4400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vs</a:t>
            </a:r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 QSGD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815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Total number of iterations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</a:t>
            </a:r>
          </a:p>
          <a:p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QSGD</a:t>
            </a:r>
            <a:r>
              <a:rPr lang="el-GR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(ε)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&lt;</a:t>
            </a:r>
            <a:r>
              <a:rPr lang="el-GR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           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SGD</a:t>
            </a:r>
            <a:r>
              <a:rPr lang="el-GR" sz="3600" dirty="0">
                <a:solidFill>
                  <a:srgbClr val="000000"/>
                </a:solidFill>
                <a:latin typeface="Gill Sans Light"/>
                <a:cs typeface="Gill Sans Light"/>
              </a:rPr>
              <a:t>(ε)</a:t>
            </a: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0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Expected bits communicated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	QSGD: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		SGD (floats): 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Expected savings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wrt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to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sparsity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</a:t>
            </a:r>
          </a:p>
        </p:txBody>
      </p:sp>
      <p:pic>
        <p:nvPicPr>
          <p:cNvPr id="4" name="Picture 3" descr="O(_sqrt_d_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32" y="2574408"/>
            <a:ext cx="1282700" cy="546100"/>
          </a:xfrm>
          <a:prstGeom prst="rect">
            <a:avLst/>
          </a:prstGeom>
        </p:spPr>
      </p:pic>
      <p:pic>
        <p:nvPicPr>
          <p:cNvPr id="10" name="Picture 9" descr="&lt;3_cdot_sqrt_d_+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00" y="4506690"/>
            <a:ext cx="2628900" cy="482600"/>
          </a:xfrm>
          <a:prstGeom prst="rect">
            <a:avLst/>
          </a:prstGeom>
        </p:spPr>
      </p:pic>
      <p:pic>
        <p:nvPicPr>
          <p:cNvPr id="11" name="Picture 10" descr="&lt;32_cdot_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00" y="5205114"/>
            <a:ext cx="1473200" cy="3556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4349" y="6089631"/>
            <a:ext cx="8838143" cy="695357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Total Savings ~10x</a:t>
            </a:r>
          </a:p>
        </p:txBody>
      </p:sp>
    </p:spTree>
    <p:extLst>
      <p:ext uri="{BB962C8B-B14F-4D97-AF65-F5344CB8AC3E}">
        <p14:creationId xmlns:p14="http://schemas.microsoft.com/office/powerpoint/2010/main" val="412199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49411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3" y="2496997"/>
            <a:ext cx="368300" cy="21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Mini-batch SGD</a:t>
            </a:r>
          </a:p>
        </p:txBody>
      </p:sp>
      <p:pic>
        <p:nvPicPr>
          <p:cNvPr id="8" name="Picture 7" descr="02-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167" y="5880476"/>
            <a:ext cx="421351" cy="334367"/>
          </a:xfrm>
          <a:prstGeom prst="rect">
            <a:avLst/>
          </a:prstGeom>
        </p:spPr>
      </p:pic>
      <p:pic>
        <p:nvPicPr>
          <p:cNvPr id="9" name="Picture 8" descr="1412613364603_wps_17_SANTA_MONICA_CA_AUGUST_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534" y="6302678"/>
            <a:ext cx="404984" cy="34234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0" y="5867684"/>
            <a:ext cx="1347080" cy="32156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0" y="6298585"/>
            <a:ext cx="1347080" cy="321561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50" y="5866557"/>
            <a:ext cx="1347080" cy="321561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50" y="6297458"/>
            <a:ext cx="1347080" cy="321561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65" y="5865430"/>
            <a:ext cx="1347080" cy="321561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65" y="6296331"/>
            <a:ext cx="1347080" cy="321561"/>
          </a:xfrm>
          <a:prstGeom prst="rect">
            <a:avLst/>
          </a:prstGeom>
        </p:spPr>
      </p:pic>
      <p:pic>
        <p:nvPicPr>
          <p:cNvPr id="21" name="Picture 20" descr="716974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731" y="6339790"/>
            <a:ext cx="364607" cy="299169"/>
          </a:xfrm>
          <a:prstGeom prst="rect">
            <a:avLst/>
          </a:prstGeom>
        </p:spPr>
      </p:pic>
      <p:pic>
        <p:nvPicPr>
          <p:cNvPr id="22" name="Picture 21" descr="yFEyUdBQw9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48"/>
          <a:stretch/>
        </p:blipFill>
        <p:spPr>
          <a:xfrm>
            <a:off x="4462873" y="5773567"/>
            <a:ext cx="427330" cy="5051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5"/>
          <a:stretch/>
        </p:blipFill>
        <p:spPr>
          <a:xfrm>
            <a:off x="6777812" y="6282828"/>
            <a:ext cx="406987" cy="356131"/>
          </a:xfrm>
          <a:prstGeom prst="rect">
            <a:avLst/>
          </a:prstGeom>
        </p:spPr>
      </p:pic>
      <p:pic>
        <p:nvPicPr>
          <p:cNvPr id="26" name="Picture 25" descr="sf-cat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767" y="5907301"/>
            <a:ext cx="377943" cy="2487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2718" y="6034342"/>
            <a:ext cx="362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Gill Sans Light"/>
                <a:cs typeface="Gill Sans Light"/>
              </a:rPr>
              <a:t>+</a:t>
            </a:r>
            <a:endParaRPr lang="en-US" sz="2100" b="1" dirty="0">
              <a:latin typeface="Gill Sans Light"/>
              <a:cs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8559" y="6021051"/>
            <a:ext cx="362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Gill Sans Light"/>
                <a:cs typeface="Gill Sans Light"/>
              </a:rPr>
              <a:t>+</a:t>
            </a:r>
            <a:endParaRPr lang="en-US" sz="2100" b="1" dirty="0">
              <a:latin typeface="Gill Sans Light"/>
              <a:cs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5062" y="6006428"/>
            <a:ext cx="3624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Gill Sans Light"/>
                <a:cs typeface="Gill Sans Light"/>
              </a:rPr>
              <a:t>+</a:t>
            </a:r>
            <a:endParaRPr lang="en-US" sz="2100" b="1" dirty="0">
              <a:latin typeface="Gill Sans Light"/>
              <a:cs typeface="Gill Sans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77712" y="2712897"/>
            <a:ext cx="3181384" cy="933434"/>
          </a:xfrm>
          <a:prstGeom prst="roundRect">
            <a:avLst>
              <a:gd name="adj" fmla="val 2973"/>
            </a:avLst>
          </a:prstGeom>
          <a:solidFill>
            <a:schemeClr val="tx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Gill Sans Light"/>
                <a:cs typeface="Gill Sans Light"/>
              </a:rPr>
              <a:t>Batch size B:</a:t>
            </a: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Gill Sans Light"/>
                <a:cs typeface="Gill Sans Light"/>
              </a:rPr>
              <a:t>#gradients / iteration</a:t>
            </a:r>
            <a:endParaRPr lang="en-US" sz="25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7776" y="5708308"/>
            <a:ext cx="1468106" cy="980511"/>
          </a:xfrm>
          <a:prstGeom prst="rect">
            <a:avLst/>
          </a:prstGeom>
          <a:solidFill>
            <a:srgbClr val="0E173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571" y="5708308"/>
            <a:ext cx="1468106" cy="980511"/>
          </a:xfrm>
          <a:prstGeom prst="rect">
            <a:avLst/>
          </a:prstGeom>
          <a:solidFill>
            <a:srgbClr val="0E173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92867" y="5708308"/>
            <a:ext cx="1468106" cy="980511"/>
          </a:xfrm>
          <a:prstGeom prst="rect">
            <a:avLst/>
          </a:prstGeom>
          <a:solidFill>
            <a:srgbClr val="0E173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90" y="6035131"/>
            <a:ext cx="4572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94" y="6020533"/>
            <a:ext cx="457200" cy="368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63" y="6020533"/>
            <a:ext cx="596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4" grpId="0" animBg="1"/>
      <p:bldP spid="30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Performance of QSGD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598" y="13881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600" b="1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938" y="299974"/>
            <a:ext cx="6126990" cy="4040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06" y="3295787"/>
            <a:ext cx="4694720" cy="35784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7152" y="5499431"/>
            <a:ext cx="8838143" cy="1018072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Beyond QSGD?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18211" y="1797055"/>
            <a:ext cx="1831107" cy="474938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compute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9122" y="4515457"/>
            <a:ext cx="1664643" cy="474938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comm</a:t>
            </a:r>
            <a:endParaRPr lang="en-US" sz="3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76881" y="2271993"/>
            <a:ext cx="1756884" cy="463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H="1" flipV="1">
            <a:off x="976881" y="3646747"/>
            <a:ext cx="924563" cy="868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6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413414" y="1220643"/>
            <a:ext cx="3844122" cy="37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455064" y="4929052"/>
            <a:ext cx="828707" cy="736673"/>
            <a:chOff x="425988" y="5048709"/>
            <a:chExt cx="828707" cy="736673"/>
          </a:xfrm>
        </p:grpSpPr>
        <p:sp>
          <p:nvSpPr>
            <p:cNvPr id="4" name="Rectangle 3"/>
            <p:cNvSpPr/>
            <p:nvPr/>
          </p:nvSpPr>
          <p:spPr>
            <a:xfrm>
              <a:off x="425988" y="5048709"/>
              <a:ext cx="828707" cy="736673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7" y="5285573"/>
              <a:ext cx="377851" cy="30438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53069" y="4948764"/>
            <a:ext cx="828707" cy="736673"/>
            <a:chOff x="2109783" y="5048709"/>
            <a:chExt cx="828707" cy="736673"/>
          </a:xfrm>
        </p:grpSpPr>
        <p:sp>
          <p:nvSpPr>
            <p:cNvPr id="30" name="Rectangle 29"/>
            <p:cNvSpPr/>
            <p:nvPr/>
          </p:nvSpPr>
          <p:spPr>
            <a:xfrm>
              <a:off x="2109783" y="5048709"/>
              <a:ext cx="828707" cy="736673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81" y="5270975"/>
              <a:ext cx="377851" cy="3043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376522" y="4930888"/>
            <a:ext cx="828707" cy="810340"/>
            <a:chOff x="4111740" y="5011875"/>
            <a:chExt cx="828707" cy="810340"/>
          </a:xfrm>
        </p:grpSpPr>
        <p:sp>
          <p:nvSpPr>
            <p:cNvPr id="31" name="Rectangle 30"/>
            <p:cNvSpPr/>
            <p:nvPr/>
          </p:nvSpPr>
          <p:spPr>
            <a:xfrm>
              <a:off x="4111740" y="5011875"/>
              <a:ext cx="828707" cy="810340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334" y="5270975"/>
              <a:ext cx="493305" cy="304380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4067421" y="1220642"/>
            <a:ext cx="4987874" cy="2344703"/>
          </a:xfrm>
          <a:prstGeom prst="roundRect">
            <a:avLst>
              <a:gd name="adj" fmla="val 2973"/>
            </a:avLst>
          </a:prstGeom>
          <a:solidFill>
            <a:srgbClr val="161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Beyond QSGD?</a:t>
            </a:r>
          </a:p>
        </p:txBody>
      </p:sp>
    </p:spTree>
    <p:extLst>
      <p:ext uri="{BB962C8B-B14F-4D97-AF65-F5344CB8AC3E}">
        <p14:creationId xmlns:p14="http://schemas.microsoft.com/office/powerpoint/2010/main" val="277588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846" r="22546"/>
          <a:stretch/>
        </p:blipFill>
        <p:spPr>
          <a:xfrm>
            <a:off x="2485407" y="2483631"/>
            <a:ext cx="5099385" cy="368339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253" y="1211062"/>
            <a:ext cx="1954050" cy="4955962"/>
            <a:chOff x="44741" y="2048369"/>
            <a:chExt cx="1954050" cy="4095835"/>
          </a:xfrm>
        </p:grpSpPr>
        <p:sp>
          <p:nvSpPr>
            <p:cNvPr id="4" name="Rectangle 3"/>
            <p:cNvSpPr/>
            <p:nvPr/>
          </p:nvSpPr>
          <p:spPr>
            <a:xfrm>
              <a:off x="44741" y="2048369"/>
              <a:ext cx="1954050" cy="4095835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02" y="4074656"/>
              <a:ext cx="377851" cy="30438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12687" y="1412302"/>
            <a:ext cx="1614917" cy="677605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687" y="2185432"/>
            <a:ext cx="1614917" cy="677605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87" y="2958562"/>
            <a:ext cx="1614917" cy="677605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687" y="3731692"/>
            <a:ext cx="1614917" cy="677605"/>
          </a:xfrm>
          <a:prstGeom prst="rect">
            <a:avLst/>
          </a:prstGeom>
          <a:solidFill>
            <a:srgbClr val="FF5D6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687" y="5277951"/>
            <a:ext cx="1614917" cy="677605"/>
          </a:xfrm>
          <a:prstGeom prst="rect">
            <a:avLst/>
          </a:prstGeom>
          <a:solidFill>
            <a:srgbClr val="FF5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687" y="4504822"/>
            <a:ext cx="1614917" cy="677605"/>
          </a:xfrm>
          <a:prstGeom prst="rect">
            <a:avLst/>
          </a:prstGeom>
          <a:solidFill>
            <a:srgbClr val="FF5D6E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85407" y="4089323"/>
            <a:ext cx="6658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Gill Sans Light"/>
                <a:cs typeface="Gill Sans Light"/>
              </a:rPr>
              <a:t>Each </a:t>
            </a:r>
            <a:r>
              <a:rPr lang="en-US" sz="2400" i="1" dirty="0" err="1" smtClean="0">
                <a:latin typeface="Gill Sans Light"/>
                <a:cs typeface="Gill Sans Light"/>
              </a:rPr>
              <a:t>submatrix</a:t>
            </a:r>
            <a:r>
              <a:rPr lang="en-US" sz="2400" i="1" dirty="0" smtClean="0">
                <a:latin typeface="Gill Sans Light"/>
                <a:cs typeface="Gill Sans Light"/>
              </a:rPr>
              <a:t> has geometric structure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Gill Sans Light"/>
                <a:cs typeface="Gill Sans Light"/>
              </a:rPr>
              <a:t>Q</a:t>
            </a:r>
            <a:r>
              <a:rPr lang="en-US" sz="2400" i="1" dirty="0" smtClean="0">
                <a:latin typeface="Gill Sans Light"/>
                <a:cs typeface="Gill Sans Light"/>
              </a:rPr>
              <a:t>uantization does not respect it</a:t>
            </a:r>
            <a:endParaRPr lang="en-US" sz="2400" i="1" dirty="0">
              <a:latin typeface="Gill Sans Light"/>
              <a:cs typeface="Gill Sans Light"/>
            </a:endParaRPr>
          </a:p>
        </p:txBody>
      </p:sp>
      <p:pic>
        <p:nvPicPr>
          <p:cNvPr id="2" name="Picture 1" descr="morphe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46" y="1"/>
            <a:ext cx="5307973" cy="32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Spectrum of Gradients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253" y="1211062"/>
            <a:ext cx="1954050" cy="4955962"/>
            <a:chOff x="44741" y="2048369"/>
            <a:chExt cx="1954050" cy="4095835"/>
          </a:xfrm>
        </p:grpSpPr>
        <p:sp>
          <p:nvSpPr>
            <p:cNvPr id="4" name="Rectangle 3"/>
            <p:cNvSpPr/>
            <p:nvPr/>
          </p:nvSpPr>
          <p:spPr>
            <a:xfrm>
              <a:off x="44741" y="2048369"/>
              <a:ext cx="1954050" cy="4095835"/>
            </a:xfrm>
            <a:prstGeom prst="rect">
              <a:avLst/>
            </a:prstGeom>
            <a:solidFill>
              <a:srgbClr val="0E1730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02" y="4074656"/>
              <a:ext cx="377851" cy="30438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12687" y="1412302"/>
            <a:ext cx="1614917" cy="677605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687" y="2185432"/>
            <a:ext cx="1614917" cy="677605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87" y="2958562"/>
            <a:ext cx="1614917" cy="677605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687" y="3731692"/>
            <a:ext cx="1614917" cy="677605"/>
          </a:xfrm>
          <a:prstGeom prst="rect">
            <a:avLst/>
          </a:prstGeom>
          <a:solidFill>
            <a:srgbClr val="FF5D6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687" y="5277951"/>
            <a:ext cx="1614917" cy="677605"/>
          </a:xfrm>
          <a:prstGeom prst="rect">
            <a:avLst/>
          </a:prstGeom>
          <a:solidFill>
            <a:srgbClr val="FF5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687" y="4504822"/>
            <a:ext cx="1614917" cy="677605"/>
          </a:xfrm>
          <a:prstGeom prst="rect">
            <a:avLst/>
          </a:prstGeom>
          <a:solidFill>
            <a:srgbClr val="FF5D6E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6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2207" y="983142"/>
            <a:ext cx="66585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Observation: Fast decaying spectral profile (SVD)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Gill Sans Light"/>
                <a:cs typeface="Gill Sans Light"/>
              </a:rPr>
              <a:t>What if we quantize in the spectral domain?</a:t>
            </a:r>
            <a:endParaRPr lang="en-US" sz="2800" dirty="0">
              <a:latin typeface="Gill Sans Light"/>
              <a:cs typeface="Gill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61382" y="1490198"/>
            <a:ext cx="4166088" cy="2786704"/>
            <a:chOff x="3261382" y="1490198"/>
            <a:chExt cx="4166088" cy="2786704"/>
          </a:xfrm>
        </p:grpSpPr>
        <p:pic>
          <p:nvPicPr>
            <p:cNvPr id="8" name="Picture 7" descr="g67Fk9hAAAAAElFTkSuQmC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6"/>
            <a:stretch/>
          </p:blipFill>
          <p:spPr>
            <a:xfrm>
              <a:off x="3261382" y="1523774"/>
              <a:ext cx="4146704" cy="2753128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3381337" y="1490198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20879" y="314019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50056" y="348795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62952" y="351011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08410" y="358111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5025" y="358699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50483" y="365799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363379" y="366387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08837" y="371859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05452" y="3838431"/>
              <a:ext cx="222018" cy="2100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235765" y="1523774"/>
            <a:ext cx="2025617" cy="661658"/>
          </a:xfrm>
          <a:prstGeom prst="straightConnector1">
            <a:avLst/>
          </a:prstGeom>
          <a:ln w="38100" cmpd="sng">
            <a:solidFill>
              <a:srgbClr val="C62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lter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r="59725" b="79407"/>
          <a:stretch/>
        </p:blipFill>
        <p:spPr>
          <a:xfrm>
            <a:off x="188330" y="1310288"/>
            <a:ext cx="1676711" cy="8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[insert absurd name]-SGD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0200" y="1295249"/>
            <a:ext cx="79526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latin typeface="Gill Sans Light"/>
                <a:cs typeface="Gill Sans Light"/>
              </a:rPr>
              <a:t>Step 1:</a:t>
            </a:r>
            <a:r>
              <a:rPr lang="en-US" sz="2400" dirty="0" smtClean="0">
                <a:latin typeface="Gill Sans Light"/>
                <a:cs typeface="Gill Sans Light"/>
              </a:rPr>
              <a:t>  </a:t>
            </a:r>
            <a:r>
              <a:rPr lang="en-US" sz="2400" b="1" dirty="0" smtClean="0">
                <a:latin typeface="Gill Sans Light"/>
                <a:cs typeface="Gill Sans Light"/>
              </a:rPr>
              <a:t>G(</a:t>
            </a:r>
            <a:r>
              <a:rPr lang="en-US" sz="2400" b="1" dirty="0" err="1" smtClean="0">
                <a:latin typeface="Gill Sans Light"/>
                <a:cs typeface="Gill Sans Light"/>
              </a:rPr>
              <a:t>i</a:t>
            </a:r>
            <a:r>
              <a:rPr lang="en-US" sz="2400" b="1" dirty="0" smtClean="0">
                <a:latin typeface="Gill Sans Light"/>
                <a:cs typeface="Gill Sans Light"/>
              </a:rPr>
              <a:t>)</a:t>
            </a:r>
            <a:r>
              <a:rPr lang="en-US" sz="2400" dirty="0" smtClean="0">
                <a:latin typeface="Gill Sans Light"/>
                <a:cs typeface="Gill Sans Light"/>
              </a:rPr>
              <a:t> = Compute Grad at Layer </a:t>
            </a:r>
            <a:r>
              <a:rPr lang="en-US" sz="2400" dirty="0" err="1" smtClean="0">
                <a:latin typeface="Gill Sans Light"/>
                <a:cs typeface="Gill Sans Light"/>
              </a:rPr>
              <a:t>i</a:t>
            </a:r>
            <a:endParaRPr lang="en-US" sz="2400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latin typeface="Gill Sans Light"/>
                <a:cs typeface="Gill Sans Light"/>
              </a:rPr>
              <a:t>Step 2:</a:t>
            </a:r>
            <a:r>
              <a:rPr lang="en-US" sz="2400" dirty="0" smtClean="0">
                <a:latin typeface="Gill Sans Light"/>
                <a:cs typeface="Gill Sans Light"/>
              </a:rPr>
              <a:t>  </a:t>
            </a:r>
            <a:r>
              <a:rPr lang="en-US" sz="2400" b="1" dirty="0" smtClean="0">
                <a:latin typeface="Gill Sans Light"/>
                <a:cs typeface="Gill Sans Light"/>
              </a:rPr>
              <a:t>L(</a:t>
            </a:r>
            <a:r>
              <a:rPr lang="en-US" sz="2400" b="1" dirty="0" err="1" smtClean="0">
                <a:latin typeface="Gill Sans Light"/>
                <a:cs typeface="Gill Sans Light"/>
              </a:rPr>
              <a:t>i</a:t>
            </a:r>
            <a:r>
              <a:rPr lang="en-US" sz="2400" b="1" dirty="0" smtClean="0">
                <a:latin typeface="Gill Sans Light"/>
                <a:cs typeface="Gill Sans Light"/>
              </a:rPr>
              <a:t>)</a:t>
            </a:r>
            <a:r>
              <a:rPr lang="en-US" sz="2400" dirty="0" smtClean="0">
                <a:latin typeface="Gill Sans Light"/>
                <a:cs typeface="Gill Sans Light"/>
              </a:rPr>
              <a:t> = spectrally compressed </a:t>
            </a:r>
            <a:r>
              <a:rPr lang="en-US" sz="2400" b="1" dirty="0" smtClean="0">
                <a:latin typeface="Gill Sans Light"/>
                <a:cs typeface="Gill Sans Light"/>
              </a:rPr>
              <a:t>G(</a:t>
            </a:r>
            <a:r>
              <a:rPr lang="en-US" sz="2400" b="1" dirty="0" err="1" smtClean="0">
                <a:latin typeface="Gill Sans Light"/>
                <a:cs typeface="Gill Sans Light"/>
              </a:rPr>
              <a:t>i</a:t>
            </a:r>
            <a:r>
              <a:rPr lang="en-US" sz="2400" b="1" dirty="0" smtClean="0">
                <a:latin typeface="Gill Sans Light"/>
                <a:cs typeface="Gill Sans Light"/>
              </a:rPr>
              <a:t>)</a:t>
            </a:r>
            <a:r>
              <a:rPr lang="en-US" sz="2400" dirty="0" smtClean="0">
                <a:latin typeface="Gill Sans Light"/>
                <a:cs typeface="Gill Sans Light"/>
              </a:rPr>
              <a:t> (rank-r approx.)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u="sng" dirty="0" smtClean="0">
                <a:latin typeface="Gill Sans Light"/>
                <a:cs typeface="Gill Sans Light"/>
              </a:rPr>
              <a:t>Step 3:</a:t>
            </a:r>
            <a:r>
              <a:rPr lang="en-US" sz="2400" b="1" dirty="0" smtClean="0">
                <a:latin typeface="Gill Sans Light"/>
                <a:cs typeface="Gill Sans Light"/>
              </a:rPr>
              <a:t>  </a:t>
            </a:r>
            <a:r>
              <a:rPr lang="en-US" sz="2400" dirty="0" smtClean="0">
                <a:latin typeface="Gill Sans Light"/>
                <a:cs typeface="Gill Sans Light"/>
              </a:rPr>
              <a:t>Send </a:t>
            </a:r>
            <a:r>
              <a:rPr lang="en-US" sz="2400" b="1" dirty="0" smtClean="0">
                <a:latin typeface="Gill Sans Light"/>
                <a:cs typeface="Gill Sans Light"/>
              </a:rPr>
              <a:t>L(</a:t>
            </a:r>
            <a:r>
              <a:rPr lang="en-US" sz="2400" b="1" dirty="0" err="1" smtClean="0">
                <a:latin typeface="Gill Sans Light"/>
                <a:cs typeface="Gill Sans Light"/>
              </a:rPr>
              <a:t>i</a:t>
            </a:r>
            <a:r>
              <a:rPr lang="en-US" sz="2400" b="1" dirty="0" smtClean="0">
                <a:latin typeface="Gill Sans Light"/>
                <a:cs typeface="Gill Sans Light"/>
              </a:rPr>
              <a:t>)</a:t>
            </a:r>
            <a:r>
              <a:rPr lang="en-US" sz="2400" dirty="0" smtClean="0">
                <a:latin typeface="Gill Sans Light"/>
                <a:cs typeface="Gill Sans Light"/>
              </a:rPr>
              <a:t> to master</a:t>
            </a: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endParaRPr lang="en-US" sz="2400" i="1" dirty="0" smtClean="0">
              <a:latin typeface="Gill Sans Light"/>
              <a:cs typeface="Gill Sans Light"/>
            </a:endParaRPr>
          </a:p>
        </p:txBody>
      </p:sp>
      <p:pic>
        <p:nvPicPr>
          <p:cNvPr id="3" name="Picture 2" descr="encode-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54" y="2724012"/>
            <a:ext cx="4265744" cy="2995450"/>
          </a:xfrm>
          <a:prstGeom prst="rect">
            <a:avLst/>
          </a:prstGeom>
        </p:spPr>
      </p:pic>
      <p:pic>
        <p:nvPicPr>
          <p:cNvPr id="6" name="Picture 5" descr="epoch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214"/>
          <a:stretch/>
        </p:blipFill>
        <p:spPr>
          <a:xfrm>
            <a:off x="11455" y="2795776"/>
            <a:ext cx="4265744" cy="292368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755174" y="2914295"/>
            <a:ext cx="1" cy="1098741"/>
          </a:xfrm>
          <a:prstGeom prst="straightConnector1">
            <a:avLst/>
          </a:prstGeom>
          <a:ln w="57150" cmpd="sng">
            <a:solidFill>
              <a:srgbClr val="16192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75609" y="3699443"/>
            <a:ext cx="3329557" cy="400110"/>
          </a:xfrm>
          <a:prstGeom prst="rect">
            <a:avLst/>
          </a:prstGeom>
          <a:solidFill>
            <a:srgbClr val="F2939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Gill Sans Light"/>
                <a:cs typeface="Gill Sans Light"/>
              </a:rPr>
              <a:t>8x reduction in communication</a:t>
            </a:r>
            <a:endParaRPr lang="en-US" sz="20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02852" y="2930680"/>
            <a:ext cx="311065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58676" y="2934981"/>
            <a:ext cx="1" cy="1946489"/>
          </a:xfrm>
          <a:prstGeom prst="straightConnector1">
            <a:avLst/>
          </a:prstGeom>
          <a:ln w="57150" cmpd="sng">
            <a:solidFill>
              <a:srgbClr val="16192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83129" y="2900808"/>
            <a:ext cx="3421718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04903" y="3258401"/>
            <a:ext cx="2227743" cy="400110"/>
          </a:xfrm>
          <a:prstGeom prst="rect">
            <a:avLst/>
          </a:prstGeom>
          <a:solidFill>
            <a:srgbClr val="F2939F">
              <a:alpha val="79000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Gill Sans Light"/>
                <a:cs typeface="Gill Sans Light"/>
              </a:rPr>
              <a:t>2.5x more iterations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1260330" y="6022371"/>
            <a:ext cx="7039671" cy="584776"/>
          </a:xfrm>
          <a:prstGeom prst="rect">
            <a:avLst/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Currently testing</a:t>
            </a:r>
          </a:p>
        </p:txBody>
      </p:sp>
    </p:spTree>
    <p:extLst>
      <p:ext uri="{BB962C8B-B14F-4D97-AF65-F5344CB8AC3E}">
        <p14:creationId xmlns:p14="http://schemas.microsoft.com/office/powerpoint/2010/main" val="295131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Systematic Recipe</a:t>
            </a:r>
            <a:endParaRPr lang="en-US" sz="4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" y="1953056"/>
            <a:ext cx="7852850" cy="21748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03707" y="4809628"/>
            <a:ext cx="9718627" cy="1569660"/>
          </a:xfrm>
          <a:prstGeom prst="rect">
            <a:avLst/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latin typeface="Gill Sans Light"/>
                <a:cs typeface="Gill Sans Light"/>
              </a:rPr>
              <a:t>Open Problem: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What is the min. variance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StochGrad</a:t>
            </a: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that is succinct</a:t>
            </a:r>
          </a:p>
        </p:txBody>
      </p:sp>
    </p:spTree>
    <p:extLst>
      <p:ext uri="{BB962C8B-B14F-4D97-AF65-F5344CB8AC3E}">
        <p14:creationId xmlns:p14="http://schemas.microsoft.com/office/powerpoint/2010/main" val="35097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Conclusions</a:t>
            </a:r>
            <a:endParaRPr lang="en-US" sz="43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80" y="1792121"/>
            <a:ext cx="8995839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Novel analysis of </a:t>
            </a:r>
            <a:r>
              <a:rPr lang="en-US" sz="2300" dirty="0" err="1" smtClean="0">
                <a:latin typeface="Gill Sans Light"/>
                <a:cs typeface="Gill Sans Light"/>
              </a:rPr>
              <a:t>minibatch</a:t>
            </a:r>
            <a:r>
              <a:rPr lang="en-US" sz="2300" dirty="0" smtClean="0">
                <a:latin typeface="Gill Sans Light"/>
                <a:cs typeface="Gill Sans Light"/>
              </a:rPr>
              <a:t> SGD based on gradient interference</a:t>
            </a: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Batch size cannot increase beyond a fundamental point</a:t>
            </a:r>
          </a:p>
          <a:p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Tight lower bound</a:t>
            </a:r>
          </a:p>
          <a:p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Open Problems:</a:t>
            </a: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Lower bound for generalization</a:t>
            </a: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Fundamental trade-off between parallelizability and statistical accuracy</a:t>
            </a:r>
          </a:p>
          <a:p>
            <a:pPr marL="800100" lvl="1" indent="-342900">
              <a:buFontTx/>
              <a:buChar char="-"/>
            </a:pPr>
            <a:r>
              <a:rPr lang="en-US" sz="2300" dirty="0" smtClean="0">
                <a:latin typeface="Gill Sans Light"/>
                <a:cs typeface="Gill Sans Light"/>
              </a:rPr>
              <a:t>Stragglers</a:t>
            </a:r>
          </a:p>
          <a:p>
            <a:pPr lvl="1"/>
            <a:endParaRPr lang="en-US" sz="2300" dirty="0">
              <a:latin typeface="Gill Sans Light"/>
              <a:cs typeface="Gill Sans Light"/>
            </a:endParaRPr>
          </a:p>
          <a:p>
            <a:pPr lvl="1"/>
            <a:endParaRPr lang="en-US" sz="2300" dirty="0" smtClean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  <a:p>
            <a:pPr marL="342900" indent="-342900">
              <a:buFontTx/>
              <a:buChar char="-"/>
            </a:pPr>
            <a:endParaRPr lang="en-US" sz="2300" dirty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43" y="0"/>
            <a:ext cx="9173882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A long way to go</a:t>
            </a:r>
          </a:p>
          <a:p>
            <a:pPr algn="ctr"/>
            <a:endParaRPr lang="en-US" sz="3700" dirty="0">
              <a:latin typeface="Gill Sans Light"/>
              <a:cs typeface="Gill Sans Light"/>
            </a:endParaRPr>
          </a:p>
          <a:p>
            <a:pPr algn="ctr"/>
            <a:endParaRPr lang="en-US" sz="3700" dirty="0" smtClean="0">
              <a:latin typeface="Gill Sans Light"/>
              <a:cs typeface="Gill Sans Light"/>
            </a:endParaRPr>
          </a:p>
          <a:p>
            <a:pPr algn="ctr"/>
            <a:endParaRPr lang="en-US" sz="3700" dirty="0">
              <a:latin typeface="Gill Sans Light"/>
              <a:cs typeface="Gill Sans Light"/>
            </a:endParaRPr>
          </a:p>
          <a:p>
            <a:pPr algn="ctr"/>
            <a:endParaRPr lang="en-US" sz="3700" dirty="0" smtClean="0">
              <a:latin typeface="Gill Sans Light"/>
              <a:cs typeface="Gill Sans Light"/>
            </a:endParaRPr>
          </a:p>
          <a:p>
            <a:pPr algn="ctr"/>
            <a:endParaRPr lang="en-US" sz="3700" dirty="0">
              <a:latin typeface="Gill Sans Light"/>
              <a:cs typeface="Gill Sans Light"/>
            </a:endParaRPr>
          </a:p>
          <a:p>
            <a:pPr algn="ctr"/>
            <a:endParaRPr lang="en-US" sz="3700" dirty="0" smtClean="0">
              <a:latin typeface="Gill Sans Light"/>
              <a:cs typeface="Gill Sans Light"/>
            </a:endParaRPr>
          </a:p>
          <a:p>
            <a:pPr algn="ctr"/>
            <a:endParaRPr lang="en-US" sz="3700" dirty="0" smtClean="0">
              <a:latin typeface="Gill Sans Light"/>
              <a:cs typeface="Gill Sans Light"/>
            </a:endParaRPr>
          </a:p>
        </p:txBody>
      </p:sp>
      <p:pic>
        <p:nvPicPr>
          <p:cNvPr id="2" name="Picture 1" descr="speed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8" y="2072696"/>
            <a:ext cx="6638544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375934" y="2495898"/>
            <a:ext cx="3844122" cy="37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eft-Right Arrow 2"/>
          <p:cNvSpPr/>
          <p:nvPr/>
        </p:nvSpPr>
        <p:spPr>
          <a:xfrm>
            <a:off x="1198655" y="5423922"/>
            <a:ext cx="338667" cy="203200"/>
          </a:xfrm>
          <a:prstGeom prst="leftRightArrow">
            <a:avLst/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2096122" y="5423922"/>
            <a:ext cx="338667" cy="203200"/>
          </a:xfrm>
          <a:prstGeom prst="leftRightArrow">
            <a:avLst/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112122" y="5423922"/>
            <a:ext cx="338667" cy="203200"/>
          </a:xfrm>
          <a:prstGeom prst="leftRightArrow">
            <a:avLst/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-Turn Arrow 3"/>
          <p:cNvSpPr/>
          <p:nvPr/>
        </p:nvSpPr>
        <p:spPr>
          <a:xfrm rot="10800000">
            <a:off x="593885" y="6222023"/>
            <a:ext cx="3275402" cy="520456"/>
          </a:xfrm>
          <a:prstGeom prst="uturnArrow">
            <a:avLst>
              <a:gd name="adj1" fmla="val 14062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1995421"/>
            <a:ext cx="4439190" cy="714647"/>
          </a:xfrm>
          <a:prstGeom prst="roundRect">
            <a:avLst>
              <a:gd name="adj" fmla="val 9379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Beyond Master Worker?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42290" y="40579"/>
            <a:ext cx="4439190" cy="714647"/>
          </a:xfrm>
          <a:prstGeom prst="roundRect">
            <a:avLst>
              <a:gd name="adj" fmla="val 9379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Optimal Quantization?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4" descr="FIN_mg_7641_cred-1024x5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18" y="900081"/>
            <a:ext cx="3940846" cy="222057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704810" y="3403102"/>
            <a:ext cx="4439190" cy="714647"/>
          </a:xfrm>
          <a:prstGeom prst="roundRect">
            <a:avLst>
              <a:gd name="adj" fmla="val 9379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Federated Optimization + Security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8" name="Picture 27" descr="teslak20-640x5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72" y="4353324"/>
            <a:ext cx="1247066" cy="10151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617" y="4306251"/>
            <a:ext cx="758993" cy="11384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96000" l="0" r="80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865" y="3877064"/>
            <a:ext cx="1491450" cy="1491450"/>
          </a:xfrm>
          <a:prstGeom prst="rect">
            <a:avLst/>
          </a:prstGeom>
        </p:spPr>
      </p:pic>
      <p:sp>
        <p:nvSpPr>
          <p:cNvPr id="31" name="Left-Right Arrow 30"/>
          <p:cNvSpPr/>
          <p:nvPr/>
        </p:nvSpPr>
        <p:spPr>
          <a:xfrm>
            <a:off x="5806304" y="4814250"/>
            <a:ext cx="338667" cy="203200"/>
          </a:xfrm>
          <a:prstGeom prst="leftRightArrow">
            <a:avLst/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7098916" y="4954858"/>
            <a:ext cx="338667" cy="203200"/>
          </a:xfrm>
          <a:prstGeom prst="leftRightArrow">
            <a:avLst/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-Turn Arrow 33"/>
          <p:cNvSpPr/>
          <p:nvPr/>
        </p:nvSpPr>
        <p:spPr>
          <a:xfrm rot="10800000">
            <a:off x="5196236" y="5368514"/>
            <a:ext cx="2977638" cy="520456"/>
          </a:xfrm>
          <a:prstGeom prst="uturnArrow">
            <a:avLst>
              <a:gd name="adj1" fmla="val 14062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B3D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397902"/>
            <a:ext cx="4439190" cy="714647"/>
          </a:xfrm>
          <a:prstGeom prst="roundRect">
            <a:avLst>
              <a:gd name="adj" fmla="val 9379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What is the “optimal” algorithm?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04810" y="6143353"/>
            <a:ext cx="4439190" cy="714647"/>
          </a:xfrm>
          <a:prstGeom prst="roundRect">
            <a:avLst>
              <a:gd name="adj" fmla="val 9379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What is the “optimal” platform?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68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4" grpId="0" animBg="1"/>
      <p:bldP spid="21" grpId="0" animBg="1"/>
      <p:bldP spid="22" grpId="0" animBg="1"/>
      <p:bldP spid="24" grpId="0" animBg="1"/>
      <p:bldP spid="31" grpId="0" animBg="1"/>
      <p:bldP spid="32" grpId="0" animBg="1"/>
      <p:bldP spid="3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49411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32" y="3873653"/>
            <a:ext cx="419100" cy="304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51" y="4003523"/>
            <a:ext cx="520700" cy="304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34469" y="3030363"/>
            <a:ext cx="0" cy="384792"/>
          </a:xfrm>
          <a:prstGeom prst="straightConnector1">
            <a:avLst/>
          </a:prstGeom>
          <a:ln>
            <a:solidFill>
              <a:srgbClr val="C62E5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71560" y="4068357"/>
            <a:ext cx="593979" cy="252635"/>
          </a:xfrm>
          <a:prstGeom prst="straightConnector1">
            <a:avLst/>
          </a:prstGeom>
          <a:ln>
            <a:solidFill>
              <a:srgbClr val="C62E5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30103" y="4228078"/>
            <a:ext cx="128134" cy="267065"/>
          </a:xfrm>
          <a:prstGeom prst="straightConnector1">
            <a:avLst/>
          </a:prstGeom>
          <a:ln>
            <a:solidFill>
              <a:srgbClr val="C62E5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41600" y="4137449"/>
            <a:ext cx="594568" cy="267065"/>
          </a:xfrm>
          <a:prstGeom prst="straightConnector1">
            <a:avLst/>
          </a:prstGeom>
          <a:ln>
            <a:solidFill>
              <a:srgbClr val="C62E5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Mini-batch SGD</a:t>
            </a:r>
          </a:p>
        </p:txBody>
      </p:sp>
      <p:sp>
        <p:nvSpPr>
          <p:cNvPr id="3" name="Rectangle 2"/>
          <p:cNvSpPr/>
          <p:nvPr/>
        </p:nvSpPr>
        <p:spPr>
          <a:xfrm>
            <a:off x="-47023" y="5681853"/>
            <a:ext cx="5071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Zinkevich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Weimer,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Smola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Li, NIPS 2010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]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[Cotter, Shamir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Srebro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Sridharan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NIPS11]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Dekel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Gilad-Bachrach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Shamir, Xiao, JMLR 2012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]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[Friedlander and Schmidt, SIAM JSC 2012]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1120" y="5698264"/>
            <a:ext cx="517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Takác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Bijral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Richtárik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Srebro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ICML 2013]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[Li, Zhang, Chen,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Smola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KDD 2014]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[Jain,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Kakade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Kidambi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Netrapalli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Sidford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arxiv’16]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[De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Yadav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, Jacobs,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Goldstein, arxiv’16]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03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1" t="20809" r="28268" b="22002"/>
          <a:stretch/>
        </p:blipFill>
        <p:spPr>
          <a:xfrm>
            <a:off x="2318869" y="1494119"/>
            <a:ext cx="4362822" cy="427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89" y="2068067"/>
            <a:ext cx="2554975" cy="1008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995"/>
            <a:ext cx="9144000" cy="1216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ill Sans Light"/>
                <a:cs typeface="Gill Sans Light"/>
              </a:rPr>
              <a:t>Mini-batch SGD</a:t>
            </a:r>
          </a:p>
        </p:txBody>
      </p:sp>
      <p:sp>
        <p:nvSpPr>
          <p:cNvPr id="7" name="Rectangle 6"/>
          <p:cNvSpPr/>
          <p:nvPr/>
        </p:nvSpPr>
        <p:spPr>
          <a:xfrm>
            <a:off x="-47023" y="5681853"/>
            <a:ext cx="5071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Zinkevich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Weimer,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Smola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Li, NIPS 2010</a:t>
            </a:r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]</a:t>
            </a:r>
          </a:p>
          <a:p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[Cotter, Shamir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Gill Sans Light"/>
                <a:cs typeface="Gill Sans Light"/>
              </a:rPr>
              <a:t>Srebro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Gill Sans Light"/>
                <a:cs typeface="Gill Sans Light"/>
              </a:rPr>
              <a:t>Sridharan</a:t>
            </a:r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, NIPS11]</a:t>
            </a:r>
          </a:p>
          <a:p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Dekel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Gilad-Bachrach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Shamir, Xiao, JMLR 2012</a:t>
            </a:r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]</a:t>
            </a:r>
          </a:p>
          <a:p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[Friedlander and Schmidt, SIAM JSC 2012]</a:t>
            </a:r>
          </a:p>
          <a:p>
            <a:endParaRPr lang="en-US" dirty="0" smtClean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1120" y="5698264"/>
            <a:ext cx="517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[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Takác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Bijral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Richtárik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Srebro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ICML 2013]</a:t>
            </a:r>
          </a:p>
          <a:p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[Li, Zhang, Chen,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Smola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KDD 2014]</a:t>
            </a:r>
          </a:p>
          <a:p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[Jain,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Kakade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Kidambi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Netrapalli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Sidford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arxiv’16]</a:t>
            </a:r>
          </a:p>
          <a:p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[De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</a:t>
            </a:r>
            <a:r>
              <a:rPr lang="en-US" dirty="0" err="1">
                <a:solidFill>
                  <a:srgbClr val="7F7F7F"/>
                </a:solidFill>
                <a:latin typeface="Gill Sans Light"/>
                <a:cs typeface="Gill Sans Light"/>
              </a:rPr>
              <a:t>Yadav</a:t>
            </a: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, Jacobs, </a:t>
            </a:r>
            <a:r>
              <a:rPr lang="en-US" dirty="0" smtClean="0">
                <a:solidFill>
                  <a:srgbClr val="7F7F7F"/>
                </a:solidFill>
                <a:latin typeface="Gill Sans Light"/>
                <a:cs typeface="Gill Sans Light"/>
              </a:rPr>
              <a:t>Goldstein, arxiv’16]</a:t>
            </a:r>
            <a:endParaRPr lang="en-US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7914" y="1736656"/>
            <a:ext cx="7056881" cy="3945198"/>
          </a:xfrm>
          <a:prstGeom prst="roundRect">
            <a:avLst>
              <a:gd name="adj" fmla="val 2973"/>
            </a:avLst>
          </a:prstGeom>
          <a:solidFill>
            <a:schemeClr val="tx1">
              <a:alpha val="8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Repeat iterations until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we train a good model</a:t>
            </a:r>
            <a:endParaRPr lang="en-US" sz="36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25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448" y="-233588"/>
            <a:ext cx="10989889" cy="70915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56925" y="145994"/>
            <a:ext cx="0" cy="617548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6925" y="-394180"/>
            <a:ext cx="1635006" cy="6715657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08714" y="-29198"/>
            <a:ext cx="0" cy="528493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6079" y="1150954"/>
            <a:ext cx="637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Light"/>
                <a:cs typeface="Gill Sans Light"/>
              </a:rPr>
              <a:t>Reality ~100x worse than optimal</a:t>
            </a:r>
            <a:endParaRPr lang="en-US" sz="3600" dirty="0">
              <a:latin typeface="Gill Sans Light"/>
              <a:cs typeface="Gill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 rot="17006728">
            <a:off x="-508078" y="2063326"/>
            <a:ext cx="352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Optimal Speed-up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60511" y="2233688"/>
            <a:ext cx="3649571" cy="294904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Gill Sans Light"/>
                <a:cs typeface="Gill Sans Light"/>
              </a:rPr>
              <a:t>WHY?</a:t>
            </a:r>
            <a:endParaRPr lang="en-US" sz="16600" i="1" dirty="0" smtClean="0">
              <a:latin typeface="Gill Sans Light"/>
              <a:cs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5060" y="6497621"/>
            <a:ext cx="7127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“</a:t>
            </a:r>
            <a:r>
              <a:rPr lang="en-US" dirty="0">
                <a:latin typeface="Gill Sans Light"/>
                <a:cs typeface="Gill Sans Light"/>
              </a:rPr>
              <a:t>Large Scale Distributed Deep Networks” [Dean et al., NIPS 2012]</a:t>
            </a:r>
          </a:p>
        </p:txBody>
      </p:sp>
    </p:spTree>
    <p:extLst>
      <p:ext uri="{BB962C8B-B14F-4D97-AF65-F5344CB8AC3E}">
        <p14:creationId xmlns:p14="http://schemas.microsoft.com/office/powerpoint/2010/main" val="67675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051E-6 -3.78528E-6 L -0.36912 0.370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18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718" y="1865381"/>
            <a:ext cx="7824680" cy="707886"/>
          </a:xfrm>
          <a:prstGeom prst="rect">
            <a:avLst/>
          </a:prstGeom>
          <a:solidFill>
            <a:srgbClr val="202680">
              <a:alpha val="40000"/>
            </a:srgb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Two factors control run-time</a:t>
            </a:r>
            <a:endParaRPr lang="en-US" sz="4000" dirty="0"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17" y="3452986"/>
            <a:ext cx="8414854" cy="16927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Time to accuracy </a:t>
            </a:r>
            <a:r>
              <a:rPr lang="el-GR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ε </a:t>
            </a:r>
            <a:r>
              <a:rPr lang="en-US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= </a:t>
            </a:r>
            <a:endParaRPr lang="el-GR" sz="36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[time per data pass]  X  [#passes to accuracy </a:t>
            </a:r>
            <a:r>
              <a:rPr lang="el-GR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ε]</a:t>
            </a:r>
          </a:p>
          <a:p>
            <a:pPr algn="ctr"/>
            <a:endParaRPr lang="en-US" sz="3600" b="1" i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635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19908</TotalTime>
  <Words>1653</Words>
  <Application>Microsoft Macintosh PowerPoint</Application>
  <PresentationFormat>On-screen Show (4:3)</PresentationFormat>
  <Paragraphs>725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so slow?</vt:lpstr>
      <vt:lpstr>Large Batches?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Reminder SGD Rates</vt:lpstr>
      <vt:lpstr>Reminder SGD Rates</vt:lpstr>
      <vt:lpstr>Reminder SGD Rates</vt:lpstr>
      <vt:lpstr>Reminder SGD Rates</vt:lpstr>
      <vt:lpstr>Reminder SGD Rates</vt:lpstr>
      <vt:lpstr>Reminder SGD Rates</vt:lpstr>
      <vt:lpstr>Reminder SGD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anadim</dc:creator>
  <cp:lastModifiedBy>anadim</cp:lastModifiedBy>
  <cp:revision>2324</cp:revision>
  <cp:lastPrinted>2015-02-25T04:53:56Z</cp:lastPrinted>
  <dcterms:created xsi:type="dcterms:W3CDTF">2015-02-09T20:18:11Z</dcterms:created>
  <dcterms:modified xsi:type="dcterms:W3CDTF">2018-04-05T17:23:55Z</dcterms:modified>
</cp:coreProperties>
</file>